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460" r:id="rId1"/>
  </p:sldMasterIdLst>
  <p:notesMasterIdLst>
    <p:notesMasterId r:id="rId85"/>
  </p:notesMasterIdLst>
  <p:handoutMasterIdLst>
    <p:handoutMasterId r:id="rId86"/>
  </p:handoutMasterIdLst>
  <p:sldIdLst>
    <p:sldId id="625" r:id="rId2"/>
    <p:sldId id="557" r:id="rId3"/>
    <p:sldId id="733" r:id="rId4"/>
    <p:sldId id="734" r:id="rId5"/>
    <p:sldId id="735" r:id="rId6"/>
    <p:sldId id="736" r:id="rId7"/>
    <p:sldId id="737" r:id="rId8"/>
    <p:sldId id="738" r:id="rId9"/>
    <p:sldId id="739" r:id="rId10"/>
    <p:sldId id="740" r:id="rId11"/>
    <p:sldId id="741" r:id="rId12"/>
    <p:sldId id="742" r:id="rId13"/>
    <p:sldId id="743" r:id="rId14"/>
    <p:sldId id="744" r:id="rId15"/>
    <p:sldId id="745" r:id="rId16"/>
    <p:sldId id="746" r:id="rId17"/>
    <p:sldId id="747" r:id="rId18"/>
    <p:sldId id="748" r:id="rId19"/>
    <p:sldId id="749" r:id="rId20"/>
    <p:sldId id="750" r:id="rId21"/>
    <p:sldId id="751" r:id="rId22"/>
    <p:sldId id="752" r:id="rId23"/>
    <p:sldId id="753" r:id="rId24"/>
    <p:sldId id="754" r:id="rId25"/>
    <p:sldId id="755" r:id="rId26"/>
    <p:sldId id="756" r:id="rId27"/>
    <p:sldId id="757" r:id="rId28"/>
    <p:sldId id="760" r:id="rId29"/>
    <p:sldId id="761" r:id="rId30"/>
    <p:sldId id="762" r:id="rId31"/>
    <p:sldId id="763" r:id="rId32"/>
    <p:sldId id="764" r:id="rId33"/>
    <p:sldId id="765" r:id="rId34"/>
    <p:sldId id="766" r:id="rId35"/>
    <p:sldId id="767" r:id="rId36"/>
    <p:sldId id="768" r:id="rId37"/>
    <p:sldId id="769" r:id="rId38"/>
    <p:sldId id="770" r:id="rId39"/>
    <p:sldId id="771" r:id="rId40"/>
    <p:sldId id="772" r:id="rId41"/>
    <p:sldId id="773" r:id="rId42"/>
    <p:sldId id="774" r:id="rId43"/>
    <p:sldId id="775" r:id="rId44"/>
    <p:sldId id="776" r:id="rId45"/>
    <p:sldId id="777" r:id="rId46"/>
    <p:sldId id="778" r:id="rId47"/>
    <p:sldId id="779" r:id="rId48"/>
    <p:sldId id="780" r:id="rId49"/>
    <p:sldId id="781" r:id="rId50"/>
    <p:sldId id="782" r:id="rId51"/>
    <p:sldId id="783" r:id="rId52"/>
    <p:sldId id="784" r:id="rId53"/>
    <p:sldId id="785" r:id="rId54"/>
    <p:sldId id="786" r:id="rId55"/>
    <p:sldId id="787" r:id="rId56"/>
    <p:sldId id="788" r:id="rId57"/>
    <p:sldId id="789" r:id="rId58"/>
    <p:sldId id="790" r:id="rId59"/>
    <p:sldId id="791" r:id="rId60"/>
    <p:sldId id="792" r:id="rId61"/>
    <p:sldId id="794" r:id="rId62"/>
    <p:sldId id="793" r:id="rId63"/>
    <p:sldId id="795" r:id="rId64"/>
    <p:sldId id="796" r:id="rId65"/>
    <p:sldId id="797" r:id="rId66"/>
    <p:sldId id="798" r:id="rId67"/>
    <p:sldId id="799" r:id="rId68"/>
    <p:sldId id="800" r:id="rId69"/>
    <p:sldId id="801" r:id="rId70"/>
    <p:sldId id="802" r:id="rId71"/>
    <p:sldId id="803" r:id="rId72"/>
    <p:sldId id="804" r:id="rId73"/>
    <p:sldId id="805" r:id="rId74"/>
    <p:sldId id="806" r:id="rId75"/>
    <p:sldId id="807" r:id="rId76"/>
    <p:sldId id="808" r:id="rId77"/>
    <p:sldId id="809" r:id="rId78"/>
    <p:sldId id="810" r:id="rId79"/>
    <p:sldId id="811" r:id="rId80"/>
    <p:sldId id="812" r:id="rId81"/>
    <p:sldId id="813" r:id="rId82"/>
    <p:sldId id="814" r:id="rId83"/>
    <p:sldId id="815" r:id="rId8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F34"/>
    <a:srgbClr val="E20000"/>
    <a:srgbClr val="E6AF00"/>
    <a:srgbClr val="8B9398"/>
    <a:srgbClr val="636262"/>
    <a:srgbClr val="7F7F7F"/>
    <a:srgbClr val="40404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86076" autoAdjust="0"/>
  </p:normalViewPr>
  <p:slideViewPr>
    <p:cSldViewPr>
      <p:cViewPr>
        <p:scale>
          <a:sx n="70" d="100"/>
          <a:sy n="70" d="100"/>
        </p:scale>
        <p:origin x="-1380" y="-150"/>
      </p:cViewPr>
      <p:guideLst>
        <p:guide orient="horz" pos="2160"/>
        <p:guide pos="2880"/>
      </p:guideLst>
    </p:cSldViewPr>
  </p:slideViewPr>
  <p:outlineViewPr>
    <p:cViewPr>
      <p:scale>
        <a:sx n="33" d="100"/>
        <a:sy n="33" d="100"/>
      </p:scale>
      <p:origin x="24" y="301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5" d="100"/>
          <a:sy n="65" d="100"/>
        </p:scale>
        <p:origin x="-29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D:\work\tip\perf\perf.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ocuments%20and%20Settings\Administrator\&#26700;&#38754;\TIP%20Moniter%20Repo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altLang="en-US"/>
              <a:t>Pass-Through Routing (Core Message Propagation)</a:t>
            </a:r>
          </a:p>
        </c:rich>
      </c:tx>
      <c:layout>
        <c:manualLayout>
          <c:xMode val="edge"/>
          <c:yMode val="edge"/>
          <c:x val="0.13907301121431367"/>
          <c:y val="3.7120523061915871E-2"/>
        </c:manualLayout>
      </c:layout>
      <c:overlay val="0"/>
      <c:spPr>
        <a:noFill/>
        <a:ln w="25400">
          <a:noFill/>
        </a:ln>
      </c:spPr>
    </c:title>
    <c:autoTitleDeleted val="0"/>
    <c:plotArea>
      <c:layout>
        <c:manualLayout>
          <c:layoutTarget val="inner"/>
          <c:xMode val="edge"/>
          <c:yMode val="edge"/>
          <c:x val="0.14449144022266977"/>
          <c:y val="0.2260977313771301"/>
          <c:w val="0.5653227598711712"/>
          <c:h val="0.54330947390622319"/>
        </c:manualLayout>
      </c:layout>
      <c:barChart>
        <c:barDir val="col"/>
        <c:grouping val="clustered"/>
        <c:varyColors val="0"/>
        <c:ser>
          <c:idx val="1"/>
          <c:order val="0"/>
          <c:tx>
            <c:v>by TIP-RT</c:v>
          </c:tx>
          <c:spPr>
            <a:solidFill>
              <a:srgbClr val="FFFFCC"/>
            </a:solidFill>
            <a:ln w="12700">
              <a:solidFill>
                <a:srgbClr val="FF0000"/>
              </a:solidFill>
              <a:prstDash val="solid"/>
            </a:ln>
          </c:spPr>
          <c:invertIfNegative val="0"/>
          <c:cat>
            <c:numRef>
              <c:f>'Pass-Through'!$B$4:$B$10</c:f>
              <c:numCache>
                <c:formatCode>General</c:formatCode>
                <c:ptCount val="7"/>
                <c:pt idx="0">
                  <c:v>1</c:v>
                </c:pt>
                <c:pt idx="1">
                  <c:v>2</c:v>
                </c:pt>
                <c:pt idx="2">
                  <c:v>4</c:v>
                </c:pt>
                <c:pt idx="3">
                  <c:v>8</c:v>
                </c:pt>
                <c:pt idx="4">
                  <c:v>12</c:v>
                </c:pt>
                <c:pt idx="5">
                  <c:v>16</c:v>
                </c:pt>
                <c:pt idx="6">
                  <c:v>24</c:v>
                </c:pt>
              </c:numCache>
            </c:numRef>
          </c:cat>
          <c:val>
            <c:numRef>
              <c:f>'Pass-Through'!$C$4:$C$10</c:f>
              <c:numCache>
                <c:formatCode>0.00_);[Red]\(0.00\)</c:formatCode>
                <c:ptCount val="7"/>
                <c:pt idx="0">
                  <c:v>365.46699999999669</c:v>
                </c:pt>
                <c:pt idx="1">
                  <c:v>715.6</c:v>
                </c:pt>
                <c:pt idx="2">
                  <c:v>1372.3</c:v>
                </c:pt>
                <c:pt idx="3">
                  <c:v>2599.63</c:v>
                </c:pt>
                <c:pt idx="4">
                  <c:v>3308.63</c:v>
                </c:pt>
                <c:pt idx="5">
                  <c:v>3525.13</c:v>
                </c:pt>
                <c:pt idx="6">
                  <c:v>3617.8300000000022</c:v>
                </c:pt>
              </c:numCache>
            </c:numRef>
          </c:val>
        </c:ser>
        <c:ser>
          <c:idx val="0"/>
          <c:order val="1"/>
          <c:tx>
            <c:v>Direct WS-RT</c:v>
          </c:tx>
          <c:spPr>
            <a:solidFill>
              <a:srgbClr val="339966"/>
            </a:solidFill>
            <a:ln w="12700">
              <a:solidFill>
                <a:srgbClr val="003300"/>
              </a:solidFill>
              <a:prstDash val="solid"/>
            </a:ln>
          </c:spPr>
          <c:invertIfNegative val="0"/>
          <c:cat>
            <c:numRef>
              <c:f>'Pass-Through'!$B$4:$B$10</c:f>
              <c:numCache>
                <c:formatCode>General</c:formatCode>
                <c:ptCount val="7"/>
                <c:pt idx="0">
                  <c:v>1</c:v>
                </c:pt>
                <c:pt idx="1">
                  <c:v>2</c:v>
                </c:pt>
                <c:pt idx="2">
                  <c:v>4</c:v>
                </c:pt>
                <c:pt idx="3">
                  <c:v>8</c:v>
                </c:pt>
                <c:pt idx="4">
                  <c:v>12</c:v>
                </c:pt>
                <c:pt idx="5">
                  <c:v>16</c:v>
                </c:pt>
                <c:pt idx="6">
                  <c:v>24</c:v>
                </c:pt>
              </c:numCache>
            </c:numRef>
          </c:cat>
          <c:val>
            <c:numRef>
              <c:f>'Pass-Through'!$C$15:$C$21</c:f>
              <c:numCache>
                <c:formatCode>0_);[Red]\(0\)</c:formatCode>
                <c:ptCount val="7"/>
                <c:pt idx="0">
                  <c:v>642.15599999999949</c:v>
                </c:pt>
                <c:pt idx="1">
                  <c:v>1026.54</c:v>
                </c:pt>
                <c:pt idx="2">
                  <c:v>2241.7199999999998</c:v>
                </c:pt>
                <c:pt idx="3">
                  <c:v>3588.9500000000012</c:v>
                </c:pt>
                <c:pt idx="4">
                  <c:v>3673.32</c:v>
                </c:pt>
                <c:pt idx="5">
                  <c:v>3684.27</c:v>
                </c:pt>
                <c:pt idx="6">
                  <c:v>3711.34</c:v>
                </c:pt>
              </c:numCache>
            </c:numRef>
          </c:val>
        </c:ser>
        <c:dLbls>
          <c:showLegendKey val="0"/>
          <c:showVal val="0"/>
          <c:showCatName val="0"/>
          <c:showSerName val="0"/>
          <c:showPercent val="0"/>
          <c:showBubbleSize val="0"/>
        </c:dLbls>
        <c:gapWidth val="150"/>
        <c:axId val="180851072"/>
        <c:axId val="180852992"/>
      </c:barChart>
      <c:lineChart>
        <c:grouping val="standard"/>
        <c:varyColors val="0"/>
        <c:ser>
          <c:idx val="2"/>
          <c:order val="2"/>
          <c:tx>
            <c:v>by TIP</c:v>
          </c:tx>
          <c:spPr>
            <a:ln w="12700">
              <a:solidFill>
                <a:srgbClr val="FF0000"/>
              </a:solidFill>
              <a:prstDash val="solid"/>
            </a:ln>
          </c:spPr>
          <c:marker>
            <c:symbol val="triangle"/>
            <c:size val="5"/>
            <c:spPr>
              <a:solidFill>
                <a:srgbClr val="FFFF00"/>
              </a:solidFill>
              <a:ln>
                <a:solidFill>
                  <a:srgbClr val="FF0000"/>
                </a:solidFill>
                <a:prstDash val="solid"/>
              </a:ln>
            </c:spPr>
          </c:marker>
          <c:cat>
            <c:numRef>
              <c:f>'Pass-Through'!$D$15:$D$21</c:f>
              <c:numCache>
                <c:formatCode>General</c:formatCode>
                <c:ptCount val="7"/>
                <c:pt idx="0">
                  <c:v>1</c:v>
                </c:pt>
                <c:pt idx="1">
                  <c:v>1</c:v>
                </c:pt>
                <c:pt idx="2">
                  <c:v>1</c:v>
                </c:pt>
                <c:pt idx="3">
                  <c:v>2</c:v>
                </c:pt>
                <c:pt idx="4">
                  <c:v>3</c:v>
                </c:pt>
                <c:pt idx="5">
                  <c:v>4</c:v>
                </c:pt>
                <c:pt idx="6">
                  <c:v>7</c:v>
                </c:pt>
              </c:numCache>
            </c:numRef>
          </c:cat>
          <c:val>
            <c:numRef>
              <c:f>'Pass-Through'!$D$4:$D$10</c:f>
              <c:numCache>
                <c:formatCode>General</c:formatCode>
                <c:ptCount val="7"/>
                <c:pt idx="0">
                  <c:v>3</c:v>
                </c:pt>
                <c:pt idx="1">
                  <c:v>3</c:v>
                </c:pt>
                <c:pt idx="2">
                  <c:v>3</c:v>
                </c:pt>
                <c:pt idx="3">
                  <c:v>3</c:v>
                </c:pt>
                <c:pt idx="4">
                  <c:v>4</c:v>
                </c:pt>
                <c:pt idx="5">
                  <c:v>5</c:v>
                </c:pt>
                <c:pt idx="6">
                  <c:v>7</c:v>
                </c:pt>
              </c:numCache>
            </c:numRef>
          </c:val>
          <c:smooth val="0"/>
        </c:ser>
        <c:ser>
          <c:idx val="3"/>
          <c:order val="3"/>
          <c:tx>
            <c:v>Direct WS</c:v>
          </c:tx>
          <c:spPr>
            <a:ln w="12700">
              <a:solidFill>
                <a:srgbClr val="FF00FF"/>
              </a:solidFill>
              <a:prstDash val="solid"/>
            </a:ln>
          </c:spPr>
          <c:marker>
            <c:symbol val="x"/>
            <c:size val="5"/>
            <c:spPr>
              <a:noFill/>
              <a:ln>
                <a:solidFill>
                  <a:srgbClr val="FF00FF"/>
                </a:solidFill>
                <a:prstDash val="solid"/>
              </a:ln>
            </c:spPr>
          </c:marker>
          <c:cat>
            <c:numRef>
              <c:f>'Pass-Through'!$D$15:$D$21</c:f>
              <c:numCache>
                <c:formatCode>General</c:formatCode>
                <c:ptCount val="7"/>
                <c:pt idx="0">
                  <c:v>1</c:v>
                </c:pt>
                <c:pt idx="1">
                  <c:v>1</c:v>
                </c:pt>
                <c:pt idx="2">
                  <c:v>1</c:v>
                </c:pt>
                <c:pt idx="3">
                  <c:v>2</c:v>
                </c:pt>
                <c:pt idx="4">
                  <c:v>3</c:v>
                </c:pt>
                <c:pt idx="5">
                  <c:v>4</c:v>
                </c:pt>
                <c:pt idx="6">
                  <c:v>7</c:v>
                </c:pt>
              </c:numCache>
            </c:numRef>
          </c:cat>
          <c:val>
            <c:numRef>
              <c:f>'Pass-Through'!$D$15:$D$21</c:f>
              <c:numCache>
                <c:formatCode>General</c:formatCode>
                <c:ptCount val="7"/>
                <c:pt idx="0">
                  <c:v>1</c:v>
                </c:pt>
                <c:pt idx="1">
                  <c:v>1</c:v>
                </c:pt>
                <c:pt idx="2">
                  <c:v>1</c:v>
                </c:pt>
                <c:pt idx="3">
                  <c:v>2</c:v>
                </c:pt>
                <c:pt idx="4">
                  <c:v>3</c:v>
                </c:pt>
                <c:pt idx="5">
                  <c:v>4</c:v>
                </c:pt>
                <c:pt idx="6">
                  <c:v>7</c:v>
                </c:pt>
              </c:numCache>
            </c:numRef>
          </c:val>
          <c:smooth val="0"/>
        </c:ser>
        <c:dLbls>
          <c:showLegendKey val="0"/>
          <c:showVal val="0"/>
          <c:showCatName val="0"/>
          <c:showSerName val="0"/>
          <c:showPercent val="0"/>
          <c:showBubbleSize val="0"/>
        </c:dLbls>
        <c:marker val="1"/>
        <c:smooth val="0"/>
        <c:axId val="180867072"/>
        <c:axId val="180868608"/>
      </c:lineChart>
      <c:catAx>
        <c:axId val="180851072"/>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en-US" altLang="en-US"/>
                  <a:t>Number of Clients</a:t>
                </a:r>
              </a:p>
            </c:rich>
          </c:tx>
          <c:layout>
            <c:manualLayout>
              <c:xMode val="edge"/>
              <c:yMode val="edge"/>
              <c:x val="0.31968731149265822"/>
              <c:y val="0.87064499545220864"/>
            </c:manualLayout>
          </c:layout>
          <c:overlay val="0"/>
          <c:spPr>
            <a:noFill/>
            <a:ln w="25400">
              <a:noFill/>
            </a:ln>
          </c:spPr>
        </c:title>
        <c:numFmt formatCode="General" sourceLinked="1"/>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zh-CN"/>
          </a:p>
        </c:txPr>
        <c:crossAx val="180852992"/>
        <c:crosses val="autoZero"/>
        <c:auto val="0"/>
        <c:lblAlgn val="ctr"/>
        <c:lblOffset val="100"/>
        <c:tickLblSkip val="1"/>
        <c:tickMarkSkip val="1"/>
        <c:noMultiLvlLbl val="0"/>
      </c:catAx>
      <c:valAx>
        <c:axId val="180852992"/>
        <c:scaling>
          <c:orientation val="minMax"/>
        </c:scaling>
        <c:delete val="0"/>
        <c:axPos val="l"/>
        <c:majorGridlines>
          <c:spPr>
            <a:ln w="3175">
              <a:solidFill>
                <a:srgbClr val="000000"/>
              </a:solidFill>
              <a:prstDash val="solid"/>
            </a:ln>
          </c:spPr>
        </c:majorGridlines>
        <c:title>
          <c:tx>
            <c:rich>
              <a:bodyPr/>
              <a:lstStyle/>
              <a:p>
                <a:pPr>
                  <a:defRPr sz="1000" b="1" i="0" u="none" strike="noStrike" baseline="0">
                    <a:solidFill>
                      <a:srgbClr val="000000"/>
                    </a:solidFill>
                    <a:latin typeface="Arial"/>
                    <a:ea typeface="Arial"/>
                    <a:cs typeface="Arial"/>
                  </a:defRPr>
                </a:pPr>
                <a:r>
                  <a:rPr lang="en-US" altLang="en-US"/>
                  <a:t>Throughput</a:t>
                </a:r>
              </a:p>
            </c:rich>
          </c:tx>
          <c:layout>
            <c:manualLayout>
              <c:xMode val="edge"/>
              <c:yMode val="edge"/>
              <c:x val="2.8898288044532667E-2"/>
              <c:y val="0.36445604460790132"/>
            </c:manualLayout>
          </c:layout>
          <c:overlay val="0"/>
          <c:spPr>
            <a:noFill/>
            <a:ln w="25400">
              <a:noFill/>
            </a:ln>
          </c:spPr>
        </c:title>
        <c:numFmt formatCode="0" sourceLinked="0"/>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zh-CN"/>
          </a:p>
        </c:txPr>
        <c:crossAx val="180851072"/>
        <c:crosses val="autoZero"/>
        <c:crossBetween val="between"/>
      </c:valAx>
      <c:catAx>
        <c:axId val="180867072"/>
        <c:scaling>
          <c:orientation val="minMax"/>
        </c:scaling>
        <c:delete val="1"/>
        <c:axPos val="b"/>
        <c:numFmt formatCode="General" sourceLinked="1"/>
        <c:majorTickMark val="out"/>
        <c:minorTickMark val="none"/>
        <c:tickLblPos val="none"/>
        <c:crossAx val="180868608"/>
        <c:crosses val="autoZero"/>
        <c:auto val="0"/>
        <c:lblAlgn val="ctr"/>
        <c:lblOffset val="100"/>
        <c:noMultiLvlLbl val="0"/>
      </c:catAx>
      <c:valAx>
        <c:axId val="180868608"/>
        <c:scaling>
          <c:orientation val="minMax"/>
        </c:scaling>
        <c:delete val="0"/>
        <c:axPos val="r"/>
        <c:title>
          <c:tx>
            <c:rich>
              <a:bodyPr/>
              <a:lstStyle/>
              <a:p>
                <a:pPr>
                  <a:defRPr sz="1000" b="1" i="0" u="none" strike="noStrike" baseline="0">
                    <a:solidFill>
                      <a:srgbClr val="000000"/>
                    </a:solidFill>
                    <a:latin typeface="Arial"/>
                    <a:ea typeface="Arial"/>
                    <a:cs typeface="Arial"/>
                  </a:defRPr>
                </a:pPr>
                <a:r>
                  <a:rPr lang="en-US" altLang="en-US"/>
                  <a:t>Response Time (ms)</a:t>
                </a:r>
              </a:p>
            </c:rich>
          </c:tx>
          <c:layout>
            <c:manualLayout>
              <c:xMode val="edge"/>
              <c:yMode val="edge"/>
              <c:x val="0.74232477414393405"/>
              <c:y val="0.27334203345592595"/>
            </c:manualLayout>
          </c:layout>
          <c:overlay val="0"/>
          <c:spPr>
            <a:noFill/>
            <a:ln w="25400">
              <a:noFill/>
            </a:ln>
          </c:spPr>
        </c:title>
        <c:numFmt formatCode="0" sourceLinked="0"/>
        <c:majorTickMark val="in"/>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zh-CN"/>
          </a:p>
        </c:txPr>
        <c:crossAx val="180867072"/>
        <c:crosses val="max"/>
        <c:crossBetween val="between"/>
      </c:valAx>
    </c:plotArea>
    <c:legend>
      <c:legendPos val="r"/>
      <c:layout>
        <c:manualLayout>
          <c:xMode val="edge"/>
          <c:yMode val="edge"/>
          <c:x val="0.79481181961879288"/>
          <c:y val="0.32460151417479832"/>
          <c:w val="0.19134234415050524"/>
          <c:h val="0.31319656385826744"/>
        </c:manualLayout>
      </c:layout>
      <c:overlay val="0"/>
      <c:spPr>
        <a:solidFill>
          <a:srgbClr val="FFFFFF"/>
        </a:solidFill>
        <a:ln w="3175">
          <a:solidFill>
            <a:srgbClr val="000000"/>
          </a:solidFill>
          <a:prstDash val="solid"/>
        </a:ln>
      </c:spPr>
      <c:txPr>
        <a:bodyPr/>
        <a:lstStyle/>
        <a:p>
          <a:pPr>
            <a:defRPr sz="920" b="0" i="0" u="none" strike="noStrike" baseline="0">
              <a:solidFill>
                <a:srgbClr val="000000"/>
              </a:solidFill>
              <a:latin typeface="Arial"/>
              <a:ea typeface="Arial"/>
              <a:cs typeface="Arial"/>
            </a:defRPr>
          </a:pPr>
          <a:endParaRPr lang="zh-CN"/>
        </a:p>
      </c:txPr>
    </c:legend>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smoothMarker"/>
        <c:varyColors val="0"/>
        <c:ser>
          <c:idx val="0"/>
          <c:order val="0"/>
          <c:tx>
            <c:v>响应时间</c:v>
          </c:tx>
          <c:marker>
            <c:symbol val="none"/>
          </c:marker>
          <c:xVal>
            <c:strRef>
              <c:f>'esb_monotor-1'!$L$39:$L$51</c:f>
              <c:strCache>
                <c:ptCount val="13"/>
                <c:pt idx="0">
                  <c:v>1日</c:v>
                </c:pt>
                <c:pt idx="1">
                  <c:v>2日</c:v>
                </c:pt>
                <c:pt idx="2">
                  <c:v>3日</c:v>
                </c:pt>
                <c:pt idx="3">
                  <c:v>4日</c:v>
                </c:pt>
                <c:pt idx="4">
                  <c:v>5日</c:v>
                </c:pt>
                <c:pt idx="5">
                  <c:v>6日</c:v>
                </c:pt>
                <c:pt idx="6">
                  <c:v>7日</c:v>
                </c:pt>
                <c:pt idx="7">
                  <c:v>8日</c:v>
                </c:pt>
                <c:pt idx="8">
                  <c:v>9日</c:v>
                </c:pt>
                <c:pt idx="9">
                  <c:v>10日</c:v>
                </c:pt>
                <c:pt idx="10">
                  <c:v>11日</c:v>
                </c:pt>
                <c:pt idx="11">
                  <c:v>12日</c:v>
                </c:pt>
                <c:pt idx="12">
                  <c:v>13日</c:v>
                </c:pt>
              </c:strCache>
            </c:strRef>
          </c:xVal>
          <c:yVal>
            <c:numRef>
              <c:f>'esb_monotor-1'!$M$39:$M$51</c:f>
              <c:numCache>
                <c:formatCode>General</c:formatCode>
                <c:ptCount val="13"/>
                <c:pt idx="0">
                  <c:v>100</c:v>
                </c:pt>
                <c:pt idx="1">
                  <c:v>101</c:v>
                </c:pt>
                <c:pt idx="2">
                  <c:v>102</c:v>
                </c:pt>
                <c:pt idx="3">
                  <c:v>103</c:v>
                </c:pt>
                <c:pt idx="4">
                  <c:v>104</c:v>
                </c:pt>
                <c:pt idx="5">
                  <c:v>105</c:v>
                </c:pt>
                <c:pt idx="6">
                  <c:v>106</c:v>
                </c:pt>
                <c:pt idx="7">
                  <c:v>104</c:v>
                </c:pt>
                <c:pt idx="8">
                  <c:v>103</c:v>
                </c:pt>
                <c:pt idx="9">
                  <c:v>102</c:v>
                </c:pt>
                <c:pt idx="10">
                  <c:v>101</c:v>
                </c:pt>
                <c:pt idx="11">
                  <c:v>102</c:v>
                </c:pt>
                <c:pt idx="12">
                  <c:v>103</c:v>
                </c:pt>
              </c:numCache>
            </c:numRef>
          </c:yVal>
          <c:smooth val="1"/>
        </c:ser>
        <c:dLbls>
          <c:showLegendKey val="0"/>
          <c:showVal val="0"/>
          <c:showCatName val="0"/>
          <c:showSerName val="0"/>
          <c:showPercent val="0"/>
          <c:showBubbleSize val="0"/>
        </c:dLbls>
        <c:axId val="377927168"/>
        <c:axId val="377928704"/>
      </c:scatterChart>
      <c:valAx>
        <c:axId val="377927168"/>
        <c:scaling>
          <c:orientation val="minMax"/>
        </c:scaling>
        <c:delete val="0"/>
        <c:axPos val="b"/>
        <c:majorTickMark val="out"/>
        <c:minorTickMark val="none"/>
        <c:tickLblPos val="nextTo"/>
        <c:crossAx val="377928704"/>
        <c:crosses val="autoZero"/>
        <c:crossBetween val="midCat"/>
      </c:valAx>
      <c:valAx>
        <c:axId val="377928704"/>
        <c:scaling>
          <c:orientation val="minMax"/>
        </c:scaling>
        <c:delete val="0"/>
        <c:axPos val="l"/>
        <c:majorGridlines/>
        <c:numFmt formatCode="General" sourceLinked="1"/>
        <c:majorTickMark val="out"/>
        <c:minorTickMark val="none"/>
        <c:tickLblPos val="nextTo"/>
        <c:crossAx val="377927168"/>
        <c:crosses val="autoZero"/>
        <c:crossBetween val="midCat"/>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22FD14-8895-4042-836B-E450CF41310A}" type="doc">
      <dgm:prSet loTypeId="urn:microsoft.com/office/officeart/2005/8/layout/radial6" loCatId="cycle" qsTypeId="urn:microsoft.com/office/officeart/2005/8/quickstyle/3d7" qsCatId="3D" csTypeId="urn:microsoft.com/office/officeart/2005/8/colors/accent1_2" csCatId="accent1" phldr="1"/>
      <dgm:spPr/>
      <dgm:t>
        <a:bodyPr/>
        <a:lstStyle/>
        <a:p>
          <a:endParaRPr lang="zh-CN" altLang="en-US"/>
        </a:p>
      </dgm:t>
    </dgm:pt>
    <dgm:pt modelId="{9B36AF16-AA72-49B0-BE5E-5CAF6D3C5631}">
      <dgm:prSet phldrT="[文本]" custT="1"/>
      <dgm:spPr>
        <a:solidFill>
          <a:schemeClr val="bg1"/>
        </a:solidFill>
      </dgm:spPr>
      <dgm:t>
        <a:bodyPr/>
        <a:lstStyle/>
        <a:p>
          <a:r>
            <a:rPr lang="zh-CN" altLang="en-US" sz="2800" b="1" dirty="0" smtClean="0">
              <a:latin typeface="微软雅黑" pitchFamily="34" charset="-122"/>
              <a:ea typeface="微软雅黑" pitchFamily="34" charset="-122"/>
            </a:rPr>
            <a:t>关键特性</a:t>
          </a:r>
          <a:endParaRPr lang="zh-CN" altLang="en-US" sz="2800" b="1" dirty="0">
            <a:latin typeface="微软雅黑" pitchFamily="34" charset="-122"/>
            <a:ea typeface="微软雅黑" pitchFamily="34" charset="-122"/>
          </a:endParaRPr>
        </a:p>
      </dgm:t>
    </dgm:pt>
    <dgm:pt modelId="{5DC914CA-13A5-42EC-94CB-C0FA869D6B26}" type="parTrans" cxnId="{8A40B89E-C72D-4926-AEFD-6EA09AE57CFF}">
      <dgm:prSet/>
      <dgm:spPr/>
      <dgm:t>
        <a:bodyPr/>
        <a:lstStyle/>
        <a:p>
          <a:endParaRPr lang="zh-CN" altLang="en-US" b="1">
            <a:latin typeface="微软雅黑" pitchFamily="34" charset="-122"/>
            <a:ea typeface="微软雅黑" pitchFamily="34" charset="-122"/>
          </a:endParaRPr>
        </a:p>
      </dgm:t>
    </dgm:pt>
    <dgm:pt modelId="{F290886F-014C-4922-880E-0962A5CD06B2}" type="sibTrans" cxnId="{8A40B89E-C72D-4926-AEFD-6EA09AE57CFF}">
      <dgm:prSet/>
      <dgm:spPr/>
      <dgm:t>
        <a:bodyPr/>
        <a:lstStyle/>
        <a:p>
          <a:endParaRPr lang="zh-CN" altLang="en-US" b="1">
            <a:latin typeface="微软雅黑" pitchFamily="34" charset="-122"/>
            <a:ea typeface="微软雅黑" pitchFamily="34" charset="-122"/>
          </a:endParaRPr>
        </a:p>
      </dgm:t>
    </dgm:pt>
    <dgm:pt modelId="{B9927587-3880-4534-A0A9-49C5018A3CF0}">
      <dgm:prSet phldrT="[文本]"/>
      <dgm:spPr>
        <a:solidFill>
          <a:srgbClr val="FFC000"/>
        </a:solidFill>
      </dgm:spPr>
      <dgm:t>
        <a:bodyPr/>
        <a:lstStyle/>
        <a:p>
          <a:r>
            <a:rPr lang="zh-CN" altLang="en-US" b="1" dirty="0" smtClean="0">
              <a:latin typeface="微软雅黑" pitchFamily="34" charset="-122"/>
              <a:ea typeface="微软雅黑" pitchFamily="34" charset="-122"/>
            </a:rPr>
            <a:t>高性能</a:t>
          </a:r>
          <a:endParaRPr lang="zh-CN" altLang="en-US" b="1" dirty="0">
            <a:latin typeface="微软雅黑" pitchFamily="34" charset="-122"/>
            <a:ea typeface="微软雅黑" pitchFamily="34" charset="-122"/>
          </a:endParaRPr>
        </a:p>
      </dgm:t>
    </dgm:pt>
    <dgm:pt modelId="{37EF6355-DA38-4693-B566-A4DE1B2B19C8}" type="parTrans" cxnId="{819BE838-C133-495B-9838-8C7C6C055443}">
      <dgm:prSet/>
      <dgm:spPr/>
      <dgm:t>
        <a:bodyPr/>
        <a:lstStyle/>
        <a:p>
          <a:endParaRPr lang="zh-CN" altLang="en-US" b="1">
            <a:latin typeface="微软雅黑" pitchFamily="34" charset="-122"/>
            <a:ea typeface="微软雅黑" pitchFamily="34" charset="-122"/>
          </a:endParaRPr>
        </a:p>
      </dgm:t>
    </dgm:pt>
    <dgm:pt modelId="{9D384B1D-B796-49D7-9CE6-77BD7BF6C0D7}" type="sibTrans" cxnId="{819BE838-C133-495B-9838-8C7C6C055443}">
      <dgm:prSet/>
      <dgm:spPr/>
      <dgm:t>
        <a:bodyPr/>
        <a:lstStyle/>
        <a:p>
          <a:endParaRPr lang="zh-CN" altLang="en-US" b="1">
            <a:latin typeface="微软雅黑" pitchFamily="34" charset="-122"/>
            <a:ea typeface="微软雅黑" pitchFamily="34" charset="-122"/>
          </a:endParaRPr>
        </a:p>
      </dgm:t>
    </dgm:pt>
    <dgm:pt modelId="{870DB7DA-5F9E-4F51-8931-680ADFE2EA86}">
      <dgm:prSet phldrT="[文本]"/>
      <dgm:spPr>
        <a:solidFill>
          <a:srgbClr val="FFC000"/>
        </a:solidFill>
      </dgm:spPr>
      <dgm:t>
        <a:bodyPr/>
        <a:lstStyle/>
        <a:p>
          <a:r>
            <a:rPr lang="zh-CN" altLang="en-US" b="1" dirty="0" smtClean="0">
              <a:latin typeface="微软雅黑" pitchFamily="34" charset="-122"/>
              <a:ea typeface="微软雅黑" pitchFamily="34" charset="-122"/>
            </a:rPr>
            <a:t>高可靠</a:t>
          </a:r>
          <a:endParaRPr lang="zh-CN" altLang="en-US" b="1" dirty="0">
            <a:latin typeface="微软雅黑" pitchFamily="34" charset="-122"/>
            <a:ea typeface="微软雅黑" pitchFamily="34" charset="-122"/>
          </a:endParaRPr>
        </a:p>
      </dgm:t>
    </dgm:pt>
    <dgm:pt modelId="{EF1CAB75-30B3-4337-8EFE-01CD330F569B}" type="parTrans" cxnId="{35E20025-E693-464E-A873-F7C4AEB8D78B}">
      <dgm:prSet/>
      <dgm:spPr/>
      <dgm:t>
        <a:bodyPr/>
        <a:lstStyle/>
        <a:p>
          <a:endParaRPr lang="zh-CN" altLang="en-US" b="1">
            <a:latin typeface="微软雅黑" pitchFamily="34" charset="-122"/>
            <a:ea typeface="微软雅黑" pitchFamily="34" charset="-122"/>
          </a:endParaRPr>
        </a:p>
      </dgm:t>
    </dgm:pt>
    <dgm:pt modelId="{CAF8466F-2A63-4831-9C7D-076EB57122D7}" type="sibTrans" cxnId="{35E20025-E693-464E-A873-F7C4AEB8D78B}">
      <dgm:prSet/>
      <dgm:spPr/>
      <dgm:t>
        <a:bodyPr/>
        <a:lstStyle/>
        <a:p>
          <a:endParaRPr lang="zh-CN" altLang="en-US" b="1">
            <a:latin typeface="微软雅黑" pitchFamily="34" charset="-122"/>
            <a:ea typeface="微软雅黑" pitchFamily="34" charset="-122"/>
          </a:endParaRPr>
        </a:p>
      </dgm:t>
    </dgm:pt>
    <dgm:pt modelId="{3BBE417C-370B-44CF-8383-97AB2A96A34E}">
      <dgm:prSet phldrT="[文本]"/>
      <dgm:spPr>
        <a:solidFill>
          <a:srgbClr val="00FFFF"/>
        </a:solidFill>
      </dgm:spPr>
      <dgm:t>
        <a:bodyPr/>
        <a:lstStyle/>
        <a:p>
          <a:r>
            <a:rPr lang="zh-CN" altLang="en-US" b="1" dirty="0" smtClean="0">
              <a:latin typeface="微软雅黑" pitchFamily="34" charset="-122"/>
              <a:ea typeface="微软雅黑" pitchFamily="34" charset="-122"/>
            </a:rPr>
            <a:t>高扩展</a:t>
          </a:r>
          <a:endParaRPr lang="zh-CN" altLang="en-US" b="1" dirty="0">
            <a:latin typeface="微软雅黑" pitchFamily="34" charset="-122"/>
            <a:ea typeface="微软雅黑" pitchFamily="34" charset="-122"/>
          </a:endParaRPr>
        </a:p>
      </dgm:t>
    </dgm:pt>
    <dgm:pt modelId="{26B6E27E-32E6-4E44-96E5-226440196626}" type="parTrans" cxnId="{915B4FA7-A9EC-4B92-A65C-66BA04B07C2C}">
      <dgm:prSet/>
      <dgm:spPr/>
      <dgm:t>
        <a:bodyPr/>
        <a:lstStyle/>
        <a:p>
          <a:endParaRPr lang="zh-CN" altLang="en-US" b="1">
            <a:latin typeface="微软雅黑" pitchFamily="34" charset="-122"/>
            <a:ea typeface="微软雅黑" pitchFamily="34" charset="-122"/>
          </a:endParaRPr>
        </a:p>
      </dgm:t>
    </dgm:pt>
    <dgm:pt modelId="{EEC93E7B-30EC-41AD-9EE7-E74C956DCEA5}" type="sibTrans" cxnId="{915B4FA7-A9EC-4B92-A65C-66BA04B07C2C}">
      <dgm:prSet/>
      <dgm:spPr/>
      <dgm:t>
        <a:bodyPr/>
        <a:lstStyle/>
        <a:p>
          <a:endParaRPr lang="zh-CN" altLang="en-US" b="1">
            <a:latin typeface="微软雅黑" pitchFamily="34" charset="-122"/>
            <a:ea typeface="微软雅黑" pitchFamily="34" charset="-122"/>
          </a:endParaRPr>
        </a:p>
      </dgm:t>
    </dgm:pt>
    <dgm:pt modelId="{98E5906B-2820-48FB-B936-CD2ABAFC1170}">
      <dgm:prSet phldrT="[文本]"/>
      <dgm:spPr>
        <a:solidFill>
          <a:srgbClr val="FFC000"/>
        </a:solidFill>
      </dgm:spPr>
      <dgm:t>
        <a:bodyPr/>
        <a:lstStyle/>
        <a:p>
          <a:r>
            <a:rPr lang="zh-CN" altLang="en-US" b="1" dirty="0" smtClean="0">
              <a:latin typeface="微软雅黑" pitchFamily="34" charset="-122"/>
              <a:ea typeface="微软雅黑" pitchFamily="34" charset="-122"/>
            </a:rPr>
            <a:t>业务化</a:t>
          </a:r>
          <a:endParaRPr lang="zh-CN" altLang="en-US" b="1" dirty="0">
            <a:latin typeface="微软雅黑" pitchFamily="34" charset="-122"/>
            <a:ea typeface="微软雅黑" pitchFamily="34" charset="-122"/>
          </a:endParaRPr>
        </a:p>
      </dgm:t>
    </dgm:pt>
    <dgm:pt modelId="{D4F53CD5-951B-4B25-86B4-C651EF2407D5}" type="parTrans" cxnId="{8BF65EC6-9003-4AE1-8354-793535197E63}">
      <dgm:prSet/>
      <dgm:spPr/>
      <dgm:t>
        <a:bodyPr/>
        <a:lstStyle/>
        <a:p>
          <a:endParaRPr lang="zh-CN" altLang="en-US" b="1">
            <a:latin typeface="微软雅黑" pitchFamily="34" charset="-122"/>
            <a:ea typeface="微软雅黑" pitchFamily="34" charset="-122"/>
          </a:endParaRPr>
        </a:p>
      </dgm:t>
    </dgm:pt>
    <dgm:pt modelId="{E4663A71-A533-4421-A86F-E2D5066334EA}" type="sibTrans" cxnId="{8BF65EC6-9003-4AE1-8354-793535197E63}">
      <dgm:prSet/>
      <dgm:spPr/>
      <dgm:t>
        <a:bodyPr/>
        <a:lstStyle/>
        <a:p>
          <a:endParaRPr lang="zh-CN" altLang="en-US" b="1">
            <a:latin typeface="微软雅黑" pitchFamily="34" charset="-122"/>
            <a:ea typeface="微软雅黑" pitchFamily="34" charset="-122"/>
          </a:endParaRPr>
        </a:p>
      </dgm:t>
    </dgm:pt>
    <dgm:pt modelId="{C7E3605F-A988-46BD-99B5-64DA78507FE5}" type="pres">
      <dgm:prSet presAssocID="{C022FD14-8895-4042-836B-E450CF41310A}" presName="Name0" presStyleCnt="0">
        <dgm:presLayoutVars>
          <dgm:chMax val="1"/>
          <dgm:dir/>
          <dgm:animLvl val="ctr"/>
          <dgm:resizeHandles val="exact"/>
        </dgm:presLayoutVars>
      </dgm:prSet>
      <dgm:spPr/>
      <dgm:t>
        <a:bodyPr/>
        <a:lstStyle/>
        <a:p>
          <a:endParaRPr lang="zh-CN" altLang="en-US"/>
        </a:p>
      </dgm:t>
    </dgm:pt>
    <dgm:pt modelId="{EDEDC49E-4C81-4D50-98B2-08B622BBFBD6}" type="pres">
      <dgm:prSet presAssocID="{9B36AF16-AA72-49B0-BE5E-5CAF6D3C5631}" presName="centerShape" presStyleLbl="node0" presStyleIdx="0" presStyleCnt="1"/>
      <dgm:spPr/>
      <dgm:t>
        <a:bodyPr/>
        <a:lstStyle/>
        <a:p>
          <a:endParaRPr lang="zh-CN" altLang="en-US"/>
        </a:p>
      </dgm:t>
    </dgm:pt>
    <dgm:pt modelId="{8E1D4191-54A0-4480-A7FE-1527AE1DFB3A}" type="pres">
      <dgm:prSet presAssocID="{B9927587-3880-4534-A0A9-49C5018A3CF0}" presName="node" presStyleLbl="node1" presStyleIdx="0" presStyleCnt="4">
        <dgm:presLayoutVars>
          <dgm:bulletEnabled val="1"/>
        </dgm:presLayoutVars>
      </dgm:prSet>
      <dgm:spPr/>
      <dgm:t>
        <a:bodyPr/>
        <a:lstStyle/>
        <a:p>
          <a:endParaRPr lang="zh-CN" altLang="en-US"/>
        </a:p>
      </dgm:t>
    </dgm:pt>
    <dgm:pt modelId="{F892E044-37A0-4863-B23B-2352FA3C5DF9}" type="pres">
      <dgm:prSet presAssocID="{B9927587-3880-4534-A0A9-49C5018A3CF0}" presName="dummy" presStyleCnt="0"/>
      <dgm:spPr/>
      <dgm:t>
        <a:bodyPr/>
        <a:lstStyle/>
        <a:p>
          <a:endParaRPr lang="zh-CN" altLang="en-US"/>
        </a:p>
      </dgm:t>
    </dgm:pt>
    <dgm:pt modelId="{E024FA42-D8E5-489D-877D-71881E0AF857}" type="pres">
      <dgm:prSet presAssocID="{9D384B1D-B796-49D7-9CE6-77BD7BF6C0D7}" presName="sibTrans" presStyleLbl="sibTrans2D1" presStyleIdx="0" presStyleCnt="4"/>
      <dgm:spPr/>
      <dgm:t>
        <a:bodyPr/>
        <a:lstStyle/>
        <a:p>
          <a:endParaRPr lang="zh-CN" altLang="en-US"/>
        </a:p>
      </dgm:t>
    </dgm:pt>
    <dgm:pt modelId="{2FEBDC6D-5A31-4783-AEEC-D1EB1A470842}" type="pres">
      <dgm:prSet presAssocID="{870DB7DA-5F9E-4F51-8931-680ADFE2EA86}" presName="node" presStyleLbl="node1" presStyleIdx="1" presStyleCnt="4">
        <dgm:presLayoutVars>
          <dgm:bulletEnabled val="1"/>
        </dgm:presLayoutVars>
      </dgm:prSet>
      <dgm:spPr/>
      <dgm:t>
        <a:bodyPr/>
        <a:lstStyle/>
        <a:p>
          <a:endParaRPr lang="zh-CN" altLang="en-US"/>
        </a:p>
      </dgm:t>
    </dgm:pt>
    <dgm:pt modelId="{36335C62-BBFC-419E-B506-871D20DEDB77}" type="pres">
      <dgm:prSet presAssocID="{870DB7DA-5F9E-4F51-8931-680ADFE2EA86}" presName="dummy" presStyleCnt="0"/>
      <dgm:spPr/>
      <dgm:t>
        <a:bodyPr/>
        <a:lstStyle/>
        <a:p>
          <a:endParaRPr lang="zh-CN" altLang="en-US"/>
        </a:p>
      </dgm:t>
    </dgm:pt>
    <dgm:pt modelId="{EA3CF960-6BA1-4B6C-A1C2-2EFA41E62AEB}" type="pres">
      <dgm:prSet presAssocID="{CAF8466F-2A63-4831-9C7D-076EB57122D7}" presName="sibTrans" presStyleLbl="sibTrans2D1" presStyleIdx="1" presStyleCnt="4"/>
      <dgm:spPr/>
      <dgm:t>
        <a:bodyPr/>
        <a:lstStyle/>
        <a:p>
          <a:endParaRPr lang="zh-CN" altLang="en-US"/>
        </a:p>
      </dgm:t>
    </dgm:pt>
    <dgm:pt modelId="{AC485C9D-946C-46B7-BC69-67A0F4C590B6}" type="pres">
      <dgm:prSet presAssocID="{3BBE417C-370B-44CF-8383-97AB2A96A34E}" presName="node" presStyleLbl="node1" presStyleIdx="2" presStyleCnt="4">
        <dgm:presLayoutVars>
          <dgm:bulletEnabled val="1"/>
        </dgm:presLayoutVars>
      </dgm:prSet>
      <dgm:spPr/>
      <dgm:t>
        <a:bodyPr/>
        <a:lstStyle/>
        <a:p>
          <a:endParaRPr lang="zh-CN" altLang="en-US"/>
        </a:p>
      </dgm:t>
    </dgm:pt>
    <dgm:pt modelId="{0A424668-2AC7-4452-83D2-C27D5CC1633B}" type="pres">
      <dgm:prSet presAssocID="{3BBE417C-370B-44CF-8383-97AB2A96A34E}" presName="dummy" presStyleCnt="0"/>
      <dgm:spPr/>
      <dgm:t>
        <a:bodyPr/>
        <a:lstStyle/>
        <a:p>
          <a:endParaRPr lang="zh-CN" altLang="en-US"/>
        </a:p>
      </dgm:t>
    </dgm:pt>
    <dgm:pt modelId="{90F26042-9215-449F-AF31-9563370CC405}" type="pres">
      <dgm:prSet presAssocID="{EEC93E7B-30EC-41AD-9EE7-E74C956DCEA5}" presName="sibTrans" presStyleLbl="sibTrans2D1" presStyleIdx="2" presStyleCnt="4"/>
      <dgm:spPr/>
      <dgm:t>
        <a:bodyPr/>
        <a:lstStyle/>
        <a:p>
          <a:endParaRPr lang="zh-CN" altLang="en-US"/>
        </a:p>
      </dgm:t>
    </dgm:pt>
    <dgm:pt modelId="{EF31E48F-88FC-4A1E-A659-1869359B12D4}" type="pres">
      <dgm:prSet presAssocID="{98E5906B-2820-48FB-B936-CD2ABAFC1170}" presName="node" presStyleLbl="node1" presStyleIdx="3" presStyleCnt="4">
        <dgm:presLayoutVars>
          <dgm:bulletEnabled val="1"/>
        </dgm:presLayoutVars>
      </dgm:prSet>
      <dgm:spPr/>
      <dgm:t>
        <a:bodyPr/>
        <a:lstStyle/>
        <a:p>
          <a:endParaRPr lang="zh-CN" altLang="en-US"/>
        </a:p>
      </dgm:t>
    </dgm:pt>
    <dgm:pt modelId="{565C06D9-01F9-492C-9961-FDA987FE5E7F}" type="pres">
      <dgm:prSet presAssocID="{98E5906B-2820-48FB-B936-CD2ABAFC1170}" presName="dummy" presStyleCnt="0"/>
      <dgm:spPr/>
      <dgm:t>
        <a:bodyPr/>
        <a:lstStyle/>
        <a:p>
          <a:endParaRPr lang="zh-CN" altLang="en-US"/>
        </a:p>
      </dgm:t>
    </dgm:pt>
    <dgm:pt modelId="{C4602ADF-BB62-4359-83C3-0F449844F64B}" type="pres">
      <dgm:prSet presAssocID="{E4663A71-A533-4421-A86F-E2D5066334EA}" presName="sibTrans" presStyleLbl="sibTrans2D1" presStyleIdx="3" presStyleCnt="4"/>
      <dgm:spPr/>
      <dgm:t>
        <a:bodyPr/>
        <a:lstStyle/>
        <a:p>
          <a:endParaRPr lang="zh-CN" altLang="en-US"/>
        </a:p>
      </dgm:t>
    </dgm:pt>
  </dgm:ptLst>
  <dgm:cxnLst>
    <dgm:cxn modelId="{35E20025-E693-464E-A873-F7C4AEB8D78B}" srcId="{9B36AF16-AA72-49B0-BE5E-5CAF6D3C5631}" destId="{870DB7DA-5F9E-4F51-8931-680ADFE2EA86}" srcOrd="1" destOrd="0" parTransId="{EF1CAB75-30B3-4337-8EFE-01CD330F569B}" sibTransId="{CAF8466F-2A63-4831-9C7D-076EB57122D7}"/>
    <dgm:cxn modelId="{A7266E4A-B5AD-4900-B34B-1B0F8520A186}" type="presOf" srcId="{9D384B1D-B796-49D7-9CE6-77BD7BF6C0D7}" destId="{E024FA42-D8E5-489D-877D-71881E0AF857}" srcOrd="0" destOrd="0" presId="urn:microsoft.com/office/officeart/2005/8/layout/radial6"/>
    <dgm:cxn modelId="{62ADCD52-B02E-43B0-9D93-95F605044C10}" type="presOf" srcId="{B9927587-3880-4534-A0A9-49C5018A3CF0}" destId="{8E1D4191-54A0-4480-A7FE-1527AE1DFB3A}" srcOrd="0" destOrd="0" presId="urn:microsoft.com/office/officeart/2005/8/layout/radial6"/>
    <dgm:cxn modelId="{8BF65EC6-9003-4AE1-8354-793535197E63}" srcId="{9B36AF16-AA72-49B0-BE5E-5CAF6D3C5631}" destId="{98E5906B-2820-48FB-B936-CD2ABAFC1170}" srcOrd="3" destOrd="0" parTransId="{D4F53CD5-951B-4B25-86B4-C651EF2407D5}" sibTransId="{E4663A71-A533-4421-A86F-E2D5066334EA}"/>
    <dgm:cxn modelId="{AB323D91-376D-4FA4-83BA-BC1CB21A81B2}" type="presOf" srcId="{870DB7DA-5F9E-4F51-8931-680ADFE2EA86}" destId="{2FEBDC6D-5A31-4783-AEEC-D1EB1A470842}" srcOrd="0" destOrd="0" presId="urn:microsoft.com/office/officeart/2005/8/layout/radial6"/>
    <dgm:cxn modelId="{8A40B89E-C72D-4926-AEFD-6EA09AE57CFF}" srcId="{C022FD14-8895-4042-836B-E450CF41310A}" destId="{9B36AF16-AA72-49B0-BE5E-5CAF6D3C5631}" srcOrd="0" destOrd="0" parTransId="{5DC914CA-13A5-42EC-94CB-C0FA869D6B26}" sibTransId="{F290886F-014C-4922-880E-0962A5CD06B2}"/>
    <dgm:cxn modelId="{D42E21DC-C736-4F7D-A209-E5F19A47DB65}" type="presOf" srcId="{98E5906B-2820-48FB-B936-CD2ABAFC1170}" destId="{EF31E48F-88FC-4A1E-A659-1869359B12D4}" srcOrd="0" destOrd="0" presId="urn:microsoft.com/office/officeart/2005/8/layout/radial6"/>
    <dgm:cxn modelId="{8EC968AC-26D5-4E25-BCF0-9A9925187C22}" type="presOf" srcId="{3BBE417C-370B-44CF-8383-97AB2A96A34E}" destId="{AC485C9D-946C-46B7-BC69-67A0F4C590B6}" srcOrd="0" destOrd="0" presId="urn:microsoft.com/office/officeart/2005/8/layout/radial6"/>
    <dgm:cxn modelId="{F2F08160-6534-43D3-84B2-8A146D078E6A}" type="presOf" srcId="{EEC93E7B-30EC-41AD-9EE7-E74C956DCEA5}" destId="{90F26042-9215-449F-AF31-9563370CC405}" srcOrd="0" destOrd="0" presId="urn:microsoft.com/office/officeart/2005/8/layout/radial6"/>
    <dgm:cxn modelId="{5B79BAD5-4FD9-4C3C-BB26-8D09A245ACE8}" type="presOf" srcId="{CAF8466F-2A63-4831-9C7D-076EB57122D7}" destId="{EA3CF960-6BA1-4B6C-A1C2-2EFA41E62AEB}" srcOrd="0" destOrd="0" presId="urn:microsoft.com/office/officeart/2005/8/layout/radial6"/>
    <dgm:cxn modelId="{915B4FA7-A9EC-4B92-A65C-66BA04B07C2C}" srcId="{9B36AF16-AA72-49B0-BE5E-5CAF6D3C5631}" destId="{3BBE417C-370B-44CF-8383-97AB2A96A34E}" srcOrd="2" destOrd="0" parTransId="{26B6E27E-32E6-4E44-96E5-226440196626}" sibTransId="{EEC93E7B-30EC-41AD-9EE7-E74C956DCEA5}"/>
    <dgm:cxn modelId="{9BED7788-66B9-4065-8E63-52E2C8781D50}" type="presOf" srcId="{9B36AF16-AA72-49B0-BE5E-5CAF6D3C5631}" destId="{EDEDC49E-4C81-4D50-98B2-08B622BBFBD6}" srcOrd="0" destOrd="0" presId="urn:microsoft.com/office/officeart/2005/8/layout/radial6"/>
    <dgm:cxn modelId="{1CB06EA4-4298-42C1-8F7B-DDD3BBB8DEE6}" type="presOf" srcId="{E4663A71-A533-4421-A86F-E2D5066334EA}" destId="{C4602ADF-BB62-4359-83C3-0F449844F64B}" srcOrd="0" destOrd="0" presId="urn:microsoft.com/office/officeart/2005/8/layout/radial6"/>
    <dgm:cxn modelId="{819BE838-C133-495B-9838-8C7C6C055443}" srcId="{9B36AF16-AA72-49B0-BE5E-5CAF6D3C5631}" destId="{B9927587-3880-4534-A0A9-49C5018A3CF0}" srcOrd="0" destOrd="0" parTransId="{37EF6355-DA38-4693-B566-A4DE1B2B19C8}" sibTransId="{9D384B1D-B796-49D7-9CE6-77BD7BF6C0D7}"/>
    <dgm:cxn modelId="{54D6EF78-3F09-4CAD-8826-31515FFD4D02}" type="presOf" srcId="{C022FD14-8895-4042-836B-E450CF41310A}" destId="{C7E3605F-A988-46BD-99B5-64DA78507FE5}" srcOrd="0" destOrd="0" presId="urn:microsoft.com/office/officeart/2005/8/layout/radial6"/>
    <dgm:cxn modelId="{71B5B991-60B4-44C2-BDE2-0E2DFFFE8E26}" type="presParOf" srcId="{C7E3605F-A988-46BD-99B5-64DA78507FE5}" destId="{EDEDC49E-4C81-4D50-98B2-08B622BBFBD6}" srcOrd="0" destOrd="0" presId="urn:microsoft.com/office/officeart/2005/8/layout/radial6"/>
    <dgm:cxn modelId="{E83B7AC9-2FFA-4F27-8254-E90C1442137F}" type="presParOf" srcId="{C7E3605F-A988-46BD-99B5-64DA78507FE5}" destId="{8E1D4191-54A0-4480-A7FE-1527AE1DFB3A}" srcOrd="1" destOrd="0" presId="urn:microsoft.com/office/officeart/2005/8/layout/radial6"/>
    <dgm:cxn modelId="{FF032556-CC05-4EBF-A182-784AE4B39884}" type="presParOf" srcId="{C7E3605F-A988-46BD-99B5-64DA78507FE5}" destId="{F892E044-37A0-4863-B23B-2352FA3C5DF9}" srcOrd="2" destOrd="0" presId="urn:microsoft.com/office/officeart/2005/8/layout/radial6"/>
    <dgm:cxn modelId="{610E7A3E-FC12-4C16-8FC4-381DFA28EC30}" type="presParOf" srcId="{C7E3605F-A988-46BD-99B5-64DA78507FE5}" destId="{E024FA42-D8E5-489D-877D-71881E0AF857}" srcOrd="3" destOrd="0" presId="urn:microsoft.com/office/officeart/2005/8/layout/radial6"/>
    <dgm:cxn modelId="{934D0846-317F-4C8F-9A81-F4B0178D0152}" type="presParOf" srcId="{C7E3605F-A988-46BD-99B5-64DA78507FE5}" destId="{2FEBDC6D-5A31-4783-AEEC-D1EB1A470842}" srcOrd="4" destOrd="0" presId="urn:microsoft.com/office/officeart/2005/8/layout/radial6"/>
    <dgm:cxn modelId="{A85741FB-113F-4572-BCA9-3A39CF6226C8}" type="presParOf" srcId="{C7E3605F-A988-46BD-99B5-64DA78507FE5}" destId="{36335C62-BBFC-419E-B506-871D20DEDB77}" srcOrd="5" destOrd="0" presId="urn:microsoft.com/office/officeart/2005/8/layout/radial6"/>
    <dgm:cxn modelId="{C4907B65-9170-4CFF-9CC4-B1DFB5AFAD8F}" type="presParOf" srcId="{C7E3605F-A988-46BD-99B5-64DA78507FE5}" destId="{EA3CF960-6BA1-4B6C-A1C2-2EFA41E62AEB}" srcOrd="6" destOrd="0" presId="urn:microsoft.com/office/officeart/2005/8/layout/radial6"/>
    <dgm:cxn modelId="{46855F28-5104-410E-AD09-CEA98680F8A3}" type="presParOf" srcId="{C7E3605F-A988-46BD-99B5-64DA78507FE5}" destId="{AC485C9D-946C-46B7-BC69-67A0F4C590B6}" srcOrd="7" destOrd="0" presId="urn:microsoft.com/office/officeart/2005/8/layout/radial6"/>
    <dgm:cxn modelId="{C20E9B0D-948D-4745-93F3-473DCDCB0095}" type="presParOf" srcId="{C7E3605F-A988-46BD-99B5-64DA78507FE5}" destId="{0A424668-2AC7-4452-83D2-C27D5CC1633B}" srcOrd="8" destOrd="0" presId="urn:microsoft.com/office/officeart/2005/8/layout/radial6"/>
    <dgm:cxn modelId="{6C652B3E-0B96-4992-914B-BBC7B3BB0085}" type="presParOf" srcId="{C7E3605F-A988-46BD-99B5-64DA78507FE5}" destId="{90F26042-9215-449F-AF31-9563370CC405}" srcOrd="9" destOrd="0" presId="urn:microsoft.com/office/officeart/2005/8/layout/radial6"/>
    <dgm:cxn modelId="{2DE89DDE-0EE7-4EE2-9DBA-79DCF67BFEF4}" type="presParOf" srcId="{C7E3605F-A988-46BD-99B5-64DA78507FE5}" destId="{EF31E48F-88FC-4A1E-A659-1869359B12D4}" srcOrd="10" destOrd="0" presId="urn:microsoft.com/office/officeart/2005/8/layout/radial6"/>
    <dgm:cxn modelId="{0489394F-658C-4136-972D-4FF88A21C880}" type="presParOf" srcId="{C7E3605F-A988-46BD-99B5-64DA78507FE5}" destId="{565C06D9-01F9-492C-9961-FDA987FE5E7F}" srcOrd="11" destOrd="0" presId="urn:microsoft.com/office/officeart/2005/8/layout/radial6"/>
    <dgm:cxn modelId="{D2C0B59A-4EDD-409E-9354-050AC999EC40}" type="presParOf" srcId="{C7E3605F-A988-46BD-99B5-64DA78507FE5}" destId="{C4602ADF-BB62-4359-83C3-0F449844F64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EDEC7-255C-4661-BCA1-1D96D76FD5EE}"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zh-CN" altLang="en-US"/>
        </a:p>
      </dgm:t>
    </dgm:pt>
    <dgm:pt modelId="{FC21699C-C620-4E2D-A0AC-8E29DB385C64}">
      <dgm:prSet phldrT="[文本]"/>
      <dgm:spPr/>
      <dgm:t>
        <a:bodyPr/>
        <a:lstStyle/>
        <a:p>
          <a:r>
            <a:rPr lang="zh-CN" altLang="en-US" b="1" dirty="0" smtClean="0">
              <a:solidFill>
                <a:srgbClr val="FF0000"/>
              </a:solidFill>
              <a:latin typeface="黑体" pitchFamily="49" charset="-122"/>
              <a:ea typeface="黑体" pitchFamily="49" charset="-122"/>
            </a:rPr>
            <a:t>规划</a:t>
          </a:r>
          <a:endParaRPr lang="zh-CN" altLang="en-US" b="1" dirty="0">
            <a:solidFill>
              <a:srgbClr val="FF0000"/>
            </a:solidFill>
            <a:latin typeface="黑体" pitchFamily="49" charset="-122"/>
            <a:ea typeface="黑体" pitchFamily="49" charset="-122"/>
          </a:endParaRPr>
        </a:p>
      </dgm:t>
    </dgm:pt>
    <dgm:pt modelId="{8AE24E50-A1B2-4A74-9A3A-36C6753EB268}" type="parTrans" cxnId="{90FBA991-1B93-4998-B6E0-9797F4239C3C}">
      <dgm:prSet/>
      <dgm:spPr/>
      <dgm:t>
        <a:bodyPr/>
        <a:lstStyle/>
        <a:p>
          <a:endParaRPr lang="zh-CN" altLang="en-US" b="1">
            <a:latin typeface="黑体" pitchFamily="49" charset="-122"/>
            <a:ea typeface="黑体" pitchFamily="49" charset="-122"/>
          </a:endParaRPr>
        </a:p>
      </dgm:t>
    </dgm:pt>
    <dgm:pt modelId="{B9407A3B-92CA-4AD0-B924-11BC56C477AC}" type="sibTrans" cxnId="{90FBA991-1B93-4998-B6E0-9797F4239C3C}">
      <dgm:prSet/>
      <dgm:spPr/>
      <dgm:t>
        <a:bodyPr/>
        <a:lstStyle/>
        <a:p>
          <a:endParaRPr lang="zh-CN" altLang="en-US" b="1">
            <a:latin typeface="黑体" pitchFamily="49" charset="-122"/>
            <a:ea typeface="黑体" pitchFamily="49" charset="-122"/>
          </a:endParaRPr>
        </a:p>
      </dgm:t>
    </dgm:pt>
    <dgm:pt modelId="{E17A0374-7D52-4A1B-A985-D3474DD5642C}">
      <dgm:prSet phldrT="[文本]"/>
      <dgm:spPr/>
      <dgm:t>
        <a:bodyPr/>
        <a:lstStyle/>
        <a:p>
          <a:r>
            <a:rPr lang="zh-CN" altLang="en-US" b="1" dirty="0" smtClean="0">
              <a:latin typeface="黑体" pitchFamily="49" charset="-122"/>
              <a:ea typeface="黑体" pitchFamily="49" charset="-122"/>
            </a:rPr>
            <a:t>业务运营</a:t>
          </a:r>
          <a:endParaRPr lang="zh-CN" altLang="en-US" b="1" dirty="0">
            <a:latin typeface="黑体" pitchFamily="49" charset="-122"/>
            <a:ea typeface="黑体" pitchFamily="49" charset="-122"/>
          </a:endParaRPr>
        </a:p>
      </dgm:t>
    </dgm:pt>
    <dgm:pt modelId="{5390779B-18D8-41E3-8D20-DE67ED5A8EEA}" type="parTrans" cxnId="{036C1EA6-9963-4D18-8E46-5D00E136AEDD}">
      <dgm:prSet/>
      <dgm:spPr/>
      <dgm:t>
        <a:bodyPr/>
        <a:lstStyle/>
        <a:p>
          <a:endParaRPr lang="zh-CN" altLang="en-US" b="1">
            <a:latin typeface="黑体" pitchFamily="49" charset="-122"/>
            <a:ea typeface="黑体" pitchFamily="49" charset="-122"/>
          </a:endParaRPr>
        </a:p>
      </dgm:t>
    </dgm:pt>
    <dgm:pt modelId="{97BD101C-F796-421B-8342-8EE4776A5191}" type="sibTrans" cxnId="{036C1EA6-9963-4D18-8E46-5D00E136AEDD}">
      <dgm:prSet/>
      <dgm:spPr/>
      <dgm:t>
        <a:bodyPr/>
        <a:lstStyle/>
        <a:p>
          <a:endParaRPr lang="zh-CN" altLang="en-US" b="1">
            <a:latin typeface="黑体" pitchFamily="49" charset="-122"/>
            <a:ea typeface="黑体" pitchFamily="49" charset="-122"/>
          </a:endParaRPr>
        </a:p>
      </dgm:t>
    </dgm:pt>
    <dgm:pt modelId="{D0B8DEF1-1CB4-4AC8-A67D-6F64D6B51A0A}">
      <dgm:prSet phldrT="[文本]"/>
      <dgm:spPr/>
      <dgm:t>
        <a:bodyPr/>
        <a:lstStyle/>
        <a:p>
          <a:r>
            <a:rPr lang="zh-CN" altLang="en-US" b="1" dirty="0" smtClean="0">
              <a:latin typeface="黑体" pitchFamily="49" charset="-122"/>
              <a:ea typeface="黑体" pitchFamily="49" charset="-122"/>
            </a:rPr>
            <a:t>账务管理</a:t>
          </a:r>
          <a:endParaRPr lang="zh-CN" altLang="en-US" b="1" dirty="0">
            <a:latin typeface="黑体" pitchFamily="49" charset="-122"/>
            <a:ea typeface="黑体" pitchFamily="49" charset="-122"/>
          </a:endParaRPr>
        </a:p>
      </dgm:t>
    </dgm:pt>
    <dgm:pt modelId="{77ABAA38-0A8F-411A-B607-1DC105FBD8DE}" type="parTrans" cxnId="{1F1A8AF6-9004-43E4-90D0-A292466BEAF1}">
      <dgm:prSet/>
      <dgm:spPr/>
      <dgm:t>
        <a:bodyPr/>
        <a:lstStyle/>
        <a:p>
          <a:endParaRPr lang="zh-CN" altLang="en-US" b="1">
            <a:latin typeface="黑体" pitchFamily="49" charset="-122"/>
            <a:ea typeface="黑体" pitchFamily="49" charset="-122"/>
          </a:endParaRPr>
        </a:p>
      </dgm:t>
    </dgm:pt>
    <dgm:pt modelId="{78070BB3-8814-434D-9C36-24C5A070CFB9}" type="sibTrans" cxnId="{1F1A8AF6-9004-43E4-90D0-A292466BEAF1}">
      <dgm:prSet/>
      <dgm:spPr/>
      <dgm:t>
        <a:bodyPr/>
        <a:lstStyle/>
        <a:p>
          <a:endParaRPr lang="zh-CN" altLang="en-US" b="1">
            <a:latin typeface="黑体" pitchFamily="49" charset="-122"/>
            <a:ea typeface="黑体" pitchFamily="49" charset="-122"/>
          </a:endParaRPr>
        </a:p>
      </dgm:t>
    </dgm:pt>
    <dgm:pt modelId="{7304EEEB-B5DC-4F16-88F4-42D9EBB14B50}">
      <dgm:prSet phldrT="[文本]"/>
      <dgm:spPr/>
      <dgm:t>
        <a:bodyPr/>
        <a:lstStyle/>
        <a:p>
          <a:r>
            <a:rPr lang="zh-CN" altLang="en-US" b="1" dirty="0" smtClean="0">
              <a:latin typeface="黑体" pitchFamily="49" charset="-122"/>
              <a:ea typeface="黑体" pitchFamily="49" charset="-122"/>
            </a:rPr>
            <a:t>统计分析</a:t>
          </a:r>
          <a:endParaRPr lang="zh-CN" altLang="en-US" b="1" dirty="0">
            <a:latin typeface="黑体" pitchFamily="49" charset="-122"/>
            <a:ea typeface="黑体" pitchFamily="49" charset="-122"/>
          </a:endParaRPr>
        </a:p>
      </dgm:t>
    </dgm:pt>
    <dgm:pt modelId="{89B4FA0C-A4F6-4B6C-969C-3DD9E2BFE0CF}" type="parTrans" cxnId="{944EB800-1DF9-4517-9896-FEFF6A414DD1}">
      <dgm:prSet/>
      <dgm:spPr/>
      <dgm:t>
        <a:bodyPr/>
        <a:lstStyle/>
        <a:p>
          <a:endParaRPr lang="zh-CN" altLang="en-US" b="1">
            <a:latin typeface="黑体" pitchFamily="49" charset="-122"/>
            <a:ea typeface="黑体" pitchFamily="49" charset="-122"/>
          </a:endParaRPr>
        </a:p>
      </dgm:t>
    </dgm:pt>
    <dgm:pt modelId="{BE6908D7-08F6-40C4-B496-ED4C2CBBEAC6}" type="sibTrans" cxnId="{944EB800-1DF9-4517-9896-FEFF6A414DD1}">
      <dgm:prSet/>
      <dgm:spPr/>
      <dgm:t>
        <a:bodyPr/>
        <a:lstStyle/>
        <a:p>
          <a:endParaRPr lang="zh-CN" altLang="en-US" b="1">
            <a:latin typeface="黑体" pitchFamily="49" charset="-122"/>
            <a:ea typeface="黑体" pitchFamily="49" charset="-122"/>
          </a:endParaRPr>
        </a:p>
      </dgm:t>
    </dgm:pt>
    <dgm:pt modelId="{9A9B8DF5-9CBD-4ABC-85DE-BF3B75AE888D}">
      <dgm:prSet phldrT="[文本]"/>
      <dgm:spPr/>
      <dgm:t>
        <a:bodyPr/>
        <a:lstStyle/>
        <a:p>
          <a:r>
            <a:rPr lang="zh-CN" altLang="en-US" b="1" dirty="0" smtClean="0">
              <a:solidFill>
                <a:srgbClr val="FF0000"/>
              </a:solidFill>
              <a:latin typeface="黑体" pitchFamily="49" charset="-122"/>
              <a:ea typeface="黑体" pitchFamily="49" charset="-122"/>
            </a:rPr>
            <a:t>需求</a:t>
          </a:r>
          <a:endParaRPr lang="zh-CN" altLang="en-US" b="1" dirty="0">
            <a:solidFill>
              <a:srgbClr val="FF0000"/>
            </a:solidFill>
            <a:latin typeface="黑体" pitchFamily="49" charset="-122"/>
            <a:ea typeface="黑体" pitchFamily="49" charset="-122"/>
          </a:endParaRPr>
        </a:p>
      </dgm:t>
    </dgm:pt>
    <dgm:pt modelId="{0EED9530-E64F-4681-86D2-E324DABD373C}" type="parTrans" cxnId="{48D8B7D2-3DC4-42C3-A9C5-78182405D882}">
      <dgm:prSet/>
      <dgm:spPr/>
      <dgm:t>
        <a:bodyPr/>
        <a:lstStyle/>
        <a:p>
          <a:endParaRPr lang="zh-CN" altLang="en-US" b="1">
            <a:latin typeface="黑体" pitchFamily="49" charset="-122"/>
            <a:ea typeface="黑体" pitchFamily="49" charset="-122"/>
          </a:endParaRPr>
        </a:p>
      </dgm:t>
    </dgm:pt>
    <dgm:pt modelId="{0598BEBD-2E48-4582-B199-954D077B3E95}" type="sibTrans" cxnId="{48D8B7D2-3DC4-42C3-A9C5-78182405D882}">
      <dgm:prSet/>
      <dgm:spPr/>
      <dgm:t>
        <a:bodyPr/>
        <a:lstStyle/>
        <a:p>
          <a:endParaRPr lang="zh-CN" altLang="en-US" b="1">
            <a:latin typeface="黑体" pitchFamily="49" charset="-122"/>
            <a:ea typeface="黑体" pitchFamily="49" charset="-122"/>
          </a:endParaRPr>
        </a:p>
      </dgm:t>
    </dgm:pt>
    <dgm:pt modelId="{218FC62D-EA25-439F-AEB0-750359330AB4}">
      <dgm:prSet phldrT="[文本]"/>
      <dgm:spPr/>
      <dgm:t>
        <a:bodyPr/>
        <a:lstStyle/>
        <a:p>
          <a:r>
            <a:rPr lang="zh-CN" altLang="en-US" b="1" dirty="0" smtClean="0">
              <a:latin typeface="黑体" pitchFamily="49" charset="-122"/>
              <a:ea typeface="黑体" pitchFamily="49" charset="-122"/>
            </a:rPr>
            <a:t>运行维护</a:t>
          </a:r>
          <a:endParaRPr lang="zh-CN" altLang="en-US" b="1" dirty="0">
            <a:latin typeface="黑体" pitchFamily="49" charset="-122"/>
            <a:ea typeface="黑体" pitchFamily="49" charset="-122"/>
          </a:endParaRPr>
        </a:p>
      </dgm:t>
    </dgm:pt>
    <dgm:pt modelId="{0A81D56E-7397-40A8-A721-C8086C1D40EC}" type="parTrans" cxnId="{0D37B6F5-BAB0-4652-9B32-A034244976C2}">
      <dgm:prSet/>
      <dgm:spPr/>
      <dgm:t>
        <a:bodyPr/>
        <a:lstStyle/>
        <a:p>
          <a:endParaRPr lang="zh-CN" altLang="en-US" b="1">
            <a:latin typeface="黑体" pitchFamily="49" charset="-122"/>
            <a:ea typeface="黑体" pitchFamily="49" charset="-122"/>
          </a:endParaRPr>
        </a:p>
      </dgm:t>
    </dgm:pt>
    <dgm:pt modelId="{5F038B66-B3CE-4D16-9208-DE41AFEB6F71}" type="sibTrans" cxnId="{0D37B6F5-BAB0-4652-9B32-A034244976C2}">
      <dgm:prSet/>
      <dgm:spPr/>
      <dgm:t>
        <a:bodyPr/>
        <a:lstStyle/>
        <a:p>
          <a:endParaRPr lang="zh-CN" altLang="en-US" b="1">
            <a:latin typeface="黑体" pitchFamily="49" charset="-122"/>
            <a:ea typeface="黑体" pitchFamily="49" charset="-122"/>
          </a:endParaRPr>
        </a:p>
      </dgm:t>
    </dgm:pt>
    <dgm:pt modelId="{D1328751-81CD-4BE8-B24C-4D18703D4345}">
      <dgm:prSet phldrT="[文本]"/>
      <dgm:spPr/>
      <dgm:t>
        <a:bodyPr/>
        <a:lstStyle/>
        <a:p>
          <a:r>
            <a:rPr lang="zh-CN" altLang="en-US" b="1" dirty="0" smtClean="0">
              <a:latin typeface="黑体" pitchFamily="49" charset="-122"/>
              <a:ea typeface="黑体" pitchFamily="49" charset="-122"/>
            </a:rPr>
            <a:t>安全</a:t>
          </a:r>
          <a:endParaRPr lang="zh-CN" altLang="en-US" b="1" dirty="0">
            <a:latin typeface="黑体" pitchFamily="49" charset="-122"/>
            <a:ea typeface="黑体" pitchFamily="49" charset="-122"/>
          </a:endParaRPr>
        </a:p>
      </dgm:t>
    </dgm:pt>
    <dgm:pt modelId="{3EC33B00-463C-47E4-8493-B04E2E3A009B}" type="parTrans" cxnId="{BDD65E24-01A7-4F7E-ACCA-20A6E6ECEED7}">
      <dgm:prSet/>
      <dgm:spPr/>
      <dgm:t>
        <a:bodyPr/>
        <a:lstStyle/>
        <a:p>
          <a:endParaRPr lang="zh-CN" altLang="en-US" b="1">
            <a:latin typeface="黑体" pitchFamily="49" charset="-122"/>
            <a:ea typeface="黑体" pitchFamily="49" charset="-122"/>
          </a:endParaRPr>
        </a:p>
      </dgm:t>
    </dgm:pt>
    <dgm:pt modelId="{CCF40E7E-AA32-42E3-8237-BDDD8CDD2E39}" type="sibTrans" cxnId="{BDD65E24-01A7-4F7E-ACCA-20A6E6ECEED7}">
      <dgm:prSet/>
      <dgm:spPr/>
      <dgm:t>
        <a:bodyPr/>
        <a:lstStyle/>
        <a:p>
          <a:endParaRPr lang="zh-CN" altLang="en-US" b="1">
            <a:latin typeface="黑体" pitchFamily="49" charset="-122"/>
            <a:ea typeface="黑体" pitchFamily="49" charset="-122"/>
          </a:endParaRPr>
        </a:p>
      </dgm:t>
    </dgm:pt>
    <dgm:pt modelId="{A170DACE-F372-4C9A-AB6D-53F90180E76C}">
      <dgm:prSet phldrT="[文本]"/>
      <dgm:spPr/>
      <dgm:t>
        <a:bodyPr/>
        <a:lstStyle/>
        <a:p>
          <a:r>
            <a:rPr lang="zh-CN" altLang="en-US" b="1" dirty="0" smtClean="0">
              <a:solidFill>
                <a:schemeClr val="bg2">
                  <a:lumMod val="75000"/>
                </a:schemeClr>
              </a:solidFill>
              <a:latin typeface="黑体" pitchFamily="49" charset="-122"/>
              <a:ea typeface="黑体" pitchFamily="49" charset="-122"/>
            </a:rPr>
            <a:t>开发管理</a:t>
          </a:r>
          <a:endParaRPr lang="zh-CN" altLang="en-US" b="1" dirty="0">
            <a:solidFill>
              <a:schemeClr val="bg2">
                <a:lumMod val="75000"/>
              </a:schemeClr>
            </a:solidFill>
            <a:latin typeface="黑体" pitchFamily="49" charset="-122"/>
            <a:ea typeface="黑体" pitchFamily="49" charset="-122"/>
          </a:endParaRPr>
        </a:p>
      </dgm:t>
    </dgm:pt>
    <dgm:pt modelId="{95DE300A-C7FB-4887-B72F-9C0C2602F4EF}" type="parTrans" cxnId="{A5AADB53-83FF-4CFE-95CA-B50DEE92D586}">
      <dgm:prSet/>
      <dgm:spPr/>
      <dgm:t>
        <a:bodyPr/>
        <a:lstStyle/>
        <a:p>
          <a:endParaRPr lang="zh-CN" altLang="en-US" b="1">
            <a:latin typeface="黑体" pitchFamily="49" charset="-122"/>
            <a:ea typeface="黑体" pitchFamily="49" charset="-122"/>
          </a:endParaRPr>
        </a:p>
      </dgm:t>
    </dgm:pt>
    <dgm:pt modelId="{12CABD93-CA2F-4607-ACE0-0EC82291B99C}" type="sibTrans" cxnId="{A5AADB53-83FF-4CFE-95CA-B50DEE92D586}">
      <dgm:prSet/>
      <dgm:spPr/>
      <dgm:t>
        <a:bodyPr/>
        <a:lstStyle/>
        <a:p>
          <a:endParaRPr lang="zh-CN" altLang="en-US" b="1">
            <a:latin typeface="黑体" pitchFamily="49" charset="-122"/>
            <a:ea typeface="黑体" pitchFamily="49" charset="-122"/>
          </a:endParaRPr>
        </a:p>
      </dgm:t>
    </dgm:pt>
    <dgm:pt modelId="{131C1075-8232-4125-8385-2E0B9E1BCFF9}">
      <dgm:prSet phldrT="[文本]"/>
      <dgm:spPr/>
      <dgm:t>
        <a:bodyPr/>
        <a:lstStyle/>
        <a:p>
          <a:r>
            <a:rPr lang="zh-CN" altLang="en-US" b="1" dirty="0" smtClean="0">
              <a:solidFill>
                <a:schemeClr val="bg2">
                  <a:lumMod val="75000"/>
                </a:schemeClr>
              </a:solidFill>
              <a:latin typeface="黑体" pitchFamily="49" charset="-122"/>
              <a:ea typeface="黑体" pitchFamily="49" charset="-122"/>
            </a:rPr>
            <a:t>工程管理</a:t>
          </a:r>
          <a:endParaRPr lang="zh-CN" altLang="en-US" b="1" dirty="0">
            <a:solidFill>
              <a:schemeClr val="bg2">
                <a:lumMod val="75000"/>
              </a:schemeClr>
            </a:solidFill>
            <a:latin typeface="黑体" pitchFamily="49" charset="-122"/>
            <a:ea typeface="黑体" pitchFamily="49" charset="-122"/>
          </a:endParaRPr>
        </a:p>
      </dgm:t>
    </dgm:pt>
    <dgm:pt modelId="{E49A6156-4B9F-4538-95D3-1B75E03FCF1C}" type="parTrans" cxnId="{81E0D664-94CE-4FD4-B722-5F80295F43BA}">
      <dgm:prSet/>
      <dgm:spPr/>
      <dgm:t>
        <a:bodyPr/>
        <a:lstStyle/>
        <a:p>
          <a:endParaRPr lang="zh-CN" altLang="en-US" b="1">
            <a:latin typeface="黑体" pitchFamily="49" charset="-122"/>
            <a:ea typeface="黑体" pitchFamily="49" charset="-122"/>
          </a:endParaRPr>
        </a:p>
      </dgm:t>
    </dgm:pt>
    <dgm:pt modelId="{414FDFB4-3FA4-4429-9E4B-8DC2409D7B35}" type="sibTrans" cxnId="{81E0D664-94CE-4FD4-B722-5F80295F43BA}">
      <dgm:prSet/>
      <dgm:spPr/>
      <dgm:t>
        <a:bodyPr/>
        <a:lstStyle/>
        <a:p>
          <a:endParaRPr lang="zh-CN" altLang="en-US" b="1">
            <a:latin typeface="黑体" pitchFamily="49" charset="-122"/>
            <a:ea typeface="黑体" pitchFamily="49" charset="-122"/>
          </a:endParaRPr>
        </a:p>
      </dgm:t>
    </dgm:pt>
    <dgm:pt modelId="{57C2F5F3-DFC7-4143-B110-E9DED57A66E9}" type="pres">
      <dgm:prSet presAssocID="{C9FEDEC7-255C-4661-BCA1-1D96D76FD5EE}" presName="Name0" presStyleCnt="0">
        <dgm:presLayoutVars>
          <dgm:dir/>
          <dgm:resizeHandles val="exact"/>
        </dgm:presLayoutVars>
      </dgm:prSet>
      <dgm:spPr/>
      <dgm:t>
        <a:bodyPr/>
        <a:lstStyle/>
        <a:p>
          <a:endParaRPr lang="zh-CN" altLang="en-US"/>
        </a:p>
      </dgm:t>
    </dgm:pt>
    <dgm:pt modelId="{29CC4D40-A251-405A-9812-294D49FC8AF4}" type="pres">
      <dgm:prSet presAssocID="{FC21699C-C620-4E2D-A0AC-8E29DB385C64}" presName="Name5" presStyleLbl="vennNode1" presStyleIdx="0" presStyleCnt="9">
        <dgm:presLayoutVars>
          <dgm:bulletEnabled val="1"/>
        </dgm:presLayoutVars>
      </dgm:prSet>
      <dgm:spPr/>
      <dgm:t>
        <a:bodyPr/>
        <a:lstStyle/>
        <a:p>
          <a:endParaRPr lang="zh-CN" altLang="en-US"/>
        </a:p>
      </dgm:t>
    </dgm:pt>
    <dgm:pt modelId="{50450745-1733-4C95-BC21-3F6FA74E4629}" type="pres">
      <dgm:prSet presAssocID="{B9407A3B-92CA-4AD0-B924-11BC56C477AC}" presName="space" presStyleCnt="0"/>
      <dgm:spPr/>
    </dgm:pt>
    <dgm:pt modelId="{55AE7D69-3492-4DFD-AF8B-D88D79E51B7F}" type="pres">
      <dgm:prSet presAssocID="{9A9B8DF5-9CBD-4ABC-85DE-BF3B75AE888D}" presName="Name5" presStyleLbl="vennNode1" presStyleIdx="1" presStyleCnt="9">
        <dgm:presLayoutVars>
          <dgm:bulletEnabled val="1"/>
        </dgm:presLayoutVars>
      </dgm:prSet>
      <dgm:spPr/>
      <dgm:t>
        <a:bodyPr/>
        <a:lstStyle/>
        <a:p>
          <a:endParaRPr lang="zh-CN" altLang="en-US"/>
        </a:p>
      </dgm:t>
    </dgm:pt>
    <dgm:pt modelId="{316ED160-CA5E-41FE-BC59-E7EBC928C8C1}" type="pres">
      <dgm:prSet presAssocID="{0598BEBD-2E48-4582-B199-954D077B3E95}" presName="space" presStyleCnt="0"/>
      <dgm:spPr/>
    </dgm:pt>
    <dgm:pt modelId="{A767E0B0-839C-447E-8D89-17322C8A785B}" type="pres">
      <dgm:prSet presAssocID="{A170DACE-F372-4C9A-AB6D-53F90180E76C}" presName="Name5" presStyleLbl="vennNode1" presStyleIdx="2" presStyleCnt="9">
        <dgm:presLayoutVars>
          <dgm:bulletEnabled val="1"/>
        </dgm:presLayoutVars>
      </dgm:prSet>
      <dgm:spPr/>
      <dgm:t>
        <a:bodyPr/>
        <a:lstStyle/>
        <a:p>
          <a:endParaRPr lang="zh-CN" altLang="en-US"/>
        </a:p>
      </dgm:t>
    </dgm:pt>
    <dgm:pt modelId="{D820BC11-6283-4F9A-8DB6-007A8083045D}" type="pres">
      <dgm:prSet presAssocID="{12CABD93-CA2F-4607-ACE0-0EC82291B99C}" presName="space" presStyleCnt="0"/>
      <dgm:spPr/>
    </dgm:pt>
    <dgm:pt modelId="{B6337F3C-26FE-49BD-B684-1FA6DCC0F3FA}" type="pres">
      <dgm:prSet presAssocID="{131C1075-8232-4125-8385-2E0B9E1BCFF9}" presName="Name5" presStyleLbl="vennNode1" presStyleIdx="3" presStyleCnt="9">
        <dgm:presLayoutVars>
          <dgm:bulletEnabled val="1"/>
        </dgm:presLayoutVars>
      </dgm:prSet>
      <dgm:spPr/>
      <dgm:t>
        <a:bodyPr/>
        <a:lstStyle/>
        <a:p>
          <a:endParaRPr lang="zh-CN" altLang="en-US"/>
        </a:p>
      </dgm:t>
    </dgm:pt>
    <dgm:pt modelId="{E43437C4-1758-4AB1-ABD8-5D0E3FC14B6C}" type="pres">
      <dgm:prSet presAssocID="{414FDFB4-3FA4-4429-9E4B-8DC2409D7B35}" presName="space" presStyleCnt="0"/>
      <dgm:spPr/>
    </dgm:pt>
    <dgm:pt modelId="{063E75CF-FBDB-4A26-B0E5-D8F684336A2C}" type="pres">
      <dgm:prSet presAssocID="{218FC62D-EA25-439F-AEB0-750359330AB4}" presName="Name5" presStyleLbl="vennNode1" presStyleIdx="4" presStyleCnt="9">
        <dgm:presLayoutVars>
          <dgm:bulletEnabled val="1"/>
        </dgm:presLayoutVars>
      </dgm:prSet>
      <dgm:spPr/>
      <dgm:t>
        <a:bodyPr/>
        <a:lstStyle/>
        <a:p>
          <a:endParaRPr lang="zh-CN" altLang="en-US"/>
        </a:p>
      </dgm:t>
    </dgm:pt>
    <dgm:pt modelId="{CDB9E4E0-6E39-4211-98AD-0EFF2DC064BB}" type="pres">
      <dgm:prSet presAssocID="{5F038B66-B3CE-4D16-9208-DE41AFEB6F71}" presName="space" presStyleCnt="0"/>
      <dgm:spPr/>
    </dgm:pt>
    <dgm:pt modelId="{4AB4D3EA-E9E9-42AD-ACB4-45424A50E230}" type="pres">
      <dgm:prSet presAssocID="{D1328751-81CD-4BE8-B24C-4D18703D4345}" presName="Name5" presStyleLbl="vennNode1" presStyleIdx="5" presStyleCnt="9">
        <dgm:presLayoutVars>
          <dgm:bulletEnabled val="1"/>
        </dgm:presLayoutVars>
      </dgm:prSet>
      <dgm:spPr/>
      <dgm:t>
        <a:bodyPr/>
        <a:lstStyle/>
        <a:p>
          <a:endParaRPr lang="zh-CN" altLang="en-US"/>
        </a:p>
      </dgm:t>
    </dgm:pt>
    <dgm:pt modelId="{974CE9EF-E4AE-4E1B-B629-272DBCFB4751}" type="pres">
      <dgm:prSet presAssocID="{CCF40E7E-AA32-42E3-8237-BDDD8CDD2E39}" presName="space" presStyleCnt="0"/>
      <dgm:spPr/>
    </dgm:pt>
    <dgm:pt modelId="{39C85541-D3F0-43C0-A450-BFB16A966319}" type="pres">
      <dgm:prSet presAssocID="{E17A0374-7D52-4A1B-A985-D3474DD5642C}" presName="Name5" presStyleLbl="vennNode1" presStyleIdx="6" presStyleCnt="9">
        <dgm:presLayoutVars>
          <dgm:bulletEnabled val="1"/>
        </dgm:presLayoutVars>
      </dgm:prSet>
      <dgm:spPr/>
      <dgm:t>
        <a:bodyPr/>
        <a:lstStyle/>
        <a:p>
          <a:endParaRPr lang="zh-CN" altLang="en-US"/>
        </a:p>
      </dgm:t>
    </dgm:pt>
    <dgm:pt modelId="{F73CE2A6-ED8E-457E-B82C-F73E83E8D329}" type="pres">
      <dgm:prSet presAssocID="{97BD101C-F796-421B-8342-8EE4776A5191}" presName="space" presStyleCnt="0"/>
      <dgm:spPr/>
    </dgm:pt>
    <dgm:pt modelId="{CE4ECBB1-F6BB-41C8-87D4-5BB5C59964C9}" type="pres">
      <dgm:prSet presAssocID="{D0B8DEF1-1CB4-4AC8-A67D-6F64D6B51A0A}" presName="Name5" presStyleLbl="vennNode1" presStyleIdx="7" presStyleCnt="9">
        <dgm:presLayoutVars>
          <dgm:bulletEnabled val="1"/>
        </dgm:presLayoutVars>
      </dgm:prSet>
      <dgm:spPr/>
      <dgm:t>
        <a:bodyPr/>
        <a:lstStyle/>
        <a:p>
          <a:endParaRPr lang="zh-CN" altLang="en-US"/>
        </a:p>
      </dgm:t>
    </dgm:pt>
    <dgm:pt modelId="{C64DC2F7-FC7B-4A9A-923F-0AF8D49EA1C1}" type="pres">
      <dgm:prSet presAssocID="{78070BB3-8814-434D-9C36-24C5A070CFB9}" presName="space" presStyleCnt="0"/>
      <dgm:spPr/>
    </dgm:pt>
    <dgm:pt modelId="{BC64BF85-E100-4679-8892-0D1FCFC6C891}" type="pres">
      <dgm:prSet presAssocID="{7304EEEB-B5DC-4F16-88F4-42D9EBB14B50}" presName="Name5" presStyleLbl="vennNode1" presStyleIdx="8" presStyleCnt="9">
        <dgm:presLayoutVars>
          <dgm:bulletEnabled val="1"/>
        </dgm:presLayoutVars>
      </dgm:prSet>
      <dgm:spPr/>
      <dgm:t>
        <a:bodyPr/>
        <a:lstStyle/>
        <a:p>
          <a:endParaRPr lang="zh-CN" altLang="en-US"/>
        </a:p>
      </dgm:t>
    </dgm:pt>
  </dgm:ptLst>
  <dgm:cxnLst>
    <dgm:cxn modelId="{8F488504-9A15-4085-891E-F8CCA5A7A7F1}" type="presOf" srcId="{C9FEDEC7-255C-4661-BCA1-1D96D76FD5EE}" destId="{57C2F5F3-DFC7-4143-B110-E9DED57A66E9}" srcOrd="0" destOrd="0" presId="urn:microsoft.com/office/officeart/2005/8/layout/venn3"/>
    <dgm:cxn modelId="{FAB03AD1-2D06-44FD-9138-3A3D966C4A49}" type="presOf" srcId="{D0B8DEF1-1CB4-4AC8-A67D-6F64D6B51A0A}" destId="{CE4ECBB1-F6BB-41C8-87D4-5BB5C59964C9}" srcOrd="0" destOrd="0" presId="urn:microsoft.com/office/officeart/2005/8/layout/venn3"/>
    <dgm:cxn modelId="{9192166A-E8C1-4648-B16F-18B12EA972B0}" type="presOf" srcId="{218FC62D-EA25-439F-AEB0-750359330AB4}" destId="{063E75CF-FBDB-4A26-B0E5-D8F684336A2C}" srcOrd="0" destOrd="0" presId="urn:microsoft.com/office/officeart/2005/8/layout/venn3"/>
    <dgm:cxn modelId="{48D8B7D2-3DC4-42C3-A9C5-78182405D882}" srcId="{C9FEDEC7-255C-4661-BCA1-1D96D76FD5EE}" destId="{9A9B8DF5-9CBD-4ABC-85DE-BF3B75AE888D}" srcOrd="1" destOrd="0" parTransId="{0EED9530-E64F-4681-86D2-E324DABD373C}" sibTransId="{0598BEBD-2E48-4582-B199-954D077B3E95}"/>
    <dgm:cxn modelId="{90FBA991-1B93-4998-B6E0-9797F4239C3C}" srcId="{C9FEDEC7-255C-4661-BCA1-1D96D76FD5EE}" destId="{FC21699C-C620-4E2D-A0AC-8E29DB385C64}" srcOrd="0" destOrd="0" parTransId="{8AE24E50-A1B2-4A74-9A3A-36C6753EB268}" sibTransId="{B9407A3B-92CA-4AD0-B924-11BC56C477AC}"/>
    <dgm:cxn modelId="{944EB800-1DF9-4517-9896-FEFF6A414DD1}" srcId="{C9FEDEC7-255C-4661-BCA1-1D96D76FD5EE}" destId="{7304EEEB-B5DC-4F16-88F4-42D9EBB14B50}" srcOrd="8" destOrd="0" parTransId="{89B4FA0C-A4F6-4B6C-969C-3DD9E2BFE0CF}" sibTransId="{BE6908D7-08F6-40C4-B496-ED4C2CBBEAC6}"/>
    <dgm:cxn modelId="{81E0D664-94CE-4FD4-B722-5F80295F43BA}" srcId="{C9FEDEC7-255C-4661-BCA1-1D96D76FD5EE}" destId="{131C1075-8232-4125-8385-2E0B9E1BCFF9}" srcOrd="3" destOrd="0" parTransId="{E49A6156-4B9F-4538-95D3-1B75E03FCF1C}" sibTransId="{414FDFB4-3FA4-4429-9E4B-8DC2409D7B35}"/>
    <dgm:cxn modelId="{BDD65E24-01A7-4F7E-ACCA-20A6E6ECEED7}" srcId="{C9FEDEC7-255C-4661-BCA1-1D96D76FD5EE}" destId="{D1328751-81CD-4BE8-B24C-4D18703D4345}" srcOrd="5" destOrd="0" parTransId="{3EC33B00-463C-47E4-8493-B04E2E3A009B}" sibTransId="{CCF40E7E-AA32-42E3-8237-BDDD8CDD2E39}"/>
    <dgm:cxn modelId="{53C3C7A9-0056-46EE-97C0-746522E2AF0B}" type="presOf" srcId="{A170DACE-F372-4C9A-AB6D-53F90180E76C}" destId="{A767E0B0-839C-447E-8D89-17322C8A785B}" srcOrd="0" destOrd="0" presId="urn:microsoft.com/office/officeart/2005/8/layout/venn3"/>
    <dgm:cxn modelId="{D99BF8D4-54B4-4218-9624-303B9F57E74D}" type="presOf" srcId="{E17A0374-7D52-4A1B-A985-D3474DD5642C}" destId="{39C85541-D3F0-43C0-A450-BFB16A966319}" srcOrd="0" destOrd="0" presId="urn:microsoft.com/office/officeart/2005/8/layout/venn3"/>
    <dgm:cxn modelId="{757E6182-BB5F-41DA-9E96-AA968BCEF5D1}" type="presOf" srcId="{D1328751-81CD-4BE8-B24C-4D18703D4345}" destId="{4AB4D3EA-E9E9-42AD-ACB4-45424A50E230}" srcOrd="0" destOrd="0" presId="urn:microsoft.com/office/officeart/2005/8/layout/venn3"/>
    <dgm:cxn modelId="{BCFE2EDC-1417-49B4-BEB7-452497A9FE67}" type="presOf" srcId="{FC21699C-C620-4E2D-A0AC-8E29DB385C64}" destId="{29CC4D40-A251-405A-9812-294D49FC8AF4}" srcOrd="0" destOrd="0" presId="urn:microsoft.com/office/officeart/2005/8/layout/venn3"/>
    <dgm:cxn modelId="{AD32E11B-0CDF-4EE3-BCD8-E0CCB7ECC77F}" type="presOf" srcId="{9A9B8DF5-9CBD-4ABC-85DE-BF3B75AE888D}" destId="{55AE7D69-3492-4DFD-AF8B-D88D79E51B7F}" srcOrd="0" destOrd="0" presId="urn:microsoft.com/office/officeart/2005/8/layout/venn3"/>
    <dgm:cxn modelId="{B80B8E70-E1F4-4081-8125-C890C18B060E}" type="presOf" srcId="{131C1075-8232-4125-8385-2E0B9E1BCFF9}" destId="{B6337F3C-26FE-49BD-B684-1FA6DCC0F3FA}" srcOrd="0" destOrd="0" presId="urn:microsoft.com/office/officeart/2005/8/layout/venn3"/>
    <dgm:cxn modelId="{A5AADB53-83FF-4CFE-95CA-B50DEE92D586}" srcId="{C9FEDEC7-255C-4661-BCA1-1D96D76FD5EE}" destId="{A170DACE-F372-4C9A-AB6D-53F90180E76C}" srcOrd="2" destOrd="0" parTransId="{95DE300A-C7FB-4887-B72F-9C0C2602F4EF}" sibTransId="{12CABD93-CA2F-4607-ACE0-0EC82291B99C}"/>
    <dgm:cxn modelId="{0D37B6F5-BAB0-4652-9B32-A034244976C2}" srcId="{C9FEDEC7-255C-4661-BCA1-1D96D76FD5EE}" destId="{218FC62D-EA25-439F-AEB0-750359330AB4}" srcOrd="4" destOrd="0" parTransId="{0A81D56E-7397-40A8-A721-C8086C1D40EC}" sibTransId="{5F038B66-B3CE-4D16-9208-DE41AFEB6F71}"/>
    <dgm:cxn modelId="{1F1A8AF6-9004-43E4-90D0-A292466BEAF1}" srcId="{C9FEDEC7-255C-4661-BCA1-1D96D76FD5EE}" destId="{D0B8DEF1-1CB4-4AC8-A67D-6F64D6B51A0A}" srcOrd="7" destOrd="0" parTransId="{77ABAA38-0A8F-411A-B607-1DC105FBD8DE}" sibTransId="{78070BB3-8814-434D-9C36-24C5A070CFB9}"/>
    <dgm:cxn modelId="{036C1EA6-9963-4D18-8E46-5D00E136AEDD}" srcId="{C9FEDEC7-255C-4661-BCA1-1D96D76FD5EE}" destId="{E17A0374-7D52-4A1B-A985-D3474DD5642C}" srcOrd="6" destOrd="0" parTransId="{5390779B-18D8-41E3-8D20-DE67ED5A8EEA}" sibTransId="{97BD101C-F796-421B-8342-8EE4776A5191}"/>
    <dgm:cxn modelId="{D637380C-F546-4FD9-BD5C-DF7CCF2BEC97}" type="presOf" srcId="{7304EEEB-B5DC-4F16-88F4-42D9EBB14B50}" destId="{BC64BF85-E100-4679-8892-0D1FCFC6C891}" srcOrd="0" destOrd="0" presId="urn:microsoft.com/office/officeart/2005/8/layout/venn3"/>
    <dgm:cxn modelId="{C5EEC1FB-E2D2-492C-A98A-1AF37AB322E9}" type="presParOf" srcId="{57C2F5F3-DFC7-4143-B110-E9DED57A66E9}" destId="{29CC4D40-A251-405A-9812-294D49FC8AF4}" srcOrd="0" destOrd="0" presId="urn:microsoft.com/office/officeart/2005/8/layout/venn3"/>
    <dgm:cxn modelId="{792B835B-AB28-4754-B2BE-21CFC5749CDC}" type="presParOf" srcId="{57C2F5F3-DFC7-4143-B110-E9DED57A66E9}" destId="{50450745-1733-4C95-BC21-3F6FA74E4629}" srcOrd="1" destOrd="0" presId="urn:microsoft.com/office/officeart/2005/8/layout/venn3"/>
    <dgm:cxn modelId="{1BEFA361-92CA-4592-903F-BD3C69CBEE02}" type="presParOf" srcId="{57C2F5F3-DFC7-4143-B110-E9DED57A66E9}" destId="{55AE7D69-3492-4DFD-AF8B-D88D79E51B7F}" srcOrd="2" destOrd="0" presId="urn:microsoft.com/office/officeart/2005/8/layout/venn3"/>
    <dgm:cxn modelId="{807C9F0C-8C18-4A63-8E13-95E57AC5BCB3}" type="presParOf" srcId="{57C2F5F3-DFC7-4143-B110-E9DED57A66E9}" destId="{316ED160-CA5E-41FE-BC59-E7EBC928C8C1}" srcOrd="3" destOrd="0" presId="urn:microsoft.com/office/officeart/2005/8/layout/venn3"/>
    <dgm:cxn modelId="{C8DCEB93-3D5F-45C1-AEB5-560F3ACF4F85}" type="presParOf" srcId="{57C2F5F3-DFC7-4143-B110-E9DED57A66E9}" destId="{A767E0B0-839C-447E-8D89-17322C8A785B}" srcOrd="4" destOrd="0" presId="urn:microsoft.com/office/officeart/2005/8/layout/venn3"/>
    <dgm:cxn modelId="{5ACF99F3-FF6C-4AED-8594-C4B130C14BC1}" type="presParOf" srcId="{57C2F5F3-DFC7-4143-B110-E9DED57A66E9}" destId="{D820BC11-6283-4F9A-8DB6-007A8083045D}" srcOrd="5" destOrd="0" presId="urn:microsoft.com/office/officeart/2005/8/layout/venn3"/>
    <dgm:cxn modelId="{903B421A-437D-41C2-92BB-8D7E2FD95122}" type="presParOf" srcId="{57C2F5F3-DFC7-4143-B110-E9DED57A66E9}" destId="{B6337F3C-26FE-49BD-B684-1FA6DCC0F3FA}" srcOrd="6" destOrd="0" presId="urn:microsoft.com/office/officeart/2005/8/layout/venn3"/>
    <dgm:cxn modelId="{A501317D-7BD8-4634-A6A6-8139172BD492}" type="presParOf" srcId="{57C2F5F3-DFC7-4143-B110-E9DED57A66E9}" destId="{E43437C4-1758-4AB1-ABD8-5D0E3FC14B6C}" srcOrd="7" destOrd="0" presId="urn:microsoft.com/office/officeart/2005/8/layout/venn3"/>
    <dgm:cxn modelId="{3EEB6BA6-CC8E-4587-BA3A-847845A6E334}" type="presParOf" srcId="{57C2F5F3-DFC7-4143-B110-E9DED57A66E9}" destId="{063E75CF-FBDB-4A26-B0E5-D8F684336A2C}" srcOrd="8" destOrd="0" presId="urn:microsoft.com/office/officeart/2005/8/layout/venn3"/>
    <dgm:cxn modelId="{427F907F-2746-4DA4-A738-76503F4FC7A0}" type="presParOf" srcId="{57C2F5F3-DFC7-4143-B110-E9DED57A66E9}" destId="{CDB9E4E0-6E39-4211-98AD-0EFF2DC064BB}" srcOrd="9" destOrd="0" presId="urn:microsoft.com/office/officeart/2005/8/layout/venn3"/>
    <dgm:cxn modelId="{CAE741BA-24E5-42A4-BB02-4DEC6A96922D}" type="presParOf" srcId="{57C2F5F3-DFC7-4143-B110-E9DED57A66E9}" destId="{4AB4D3EA-E9E9-42AD-ACB4-45424A50E230}" srcOrd="10" destOrd="0" presId="urn:microsoft.com/office/officeart/2005/8/layout/venn3"/>
    <dgm:cxn modelId="{B5752C1C-E6EF-4505-977A-24D0FEC7670B}" type="presParOf" srcId="{57C2F5F3-DFC7-4143-B110-E9DED57A66E9}" destId="{974CE9EF-E4AE-4E1B-B629-272DBCFB4751}" srcOrd="11" destOrd="0" presId="urn:microsoft.com/office/officeart/2005/8/layout/venn3"/>
    <dgm:cxn modelId="{71E68D3E-1ABE-45B1-8207-E1E5B2969E33}" type="presParOf" srcId="{57C2F5F3-DFC7-4143-B110-E9DED57A66E9}" destId="{39C85541-D3F0-43C0-A450-BFB16A966319}" srcOrd="12" destOrd="0" presId="urn:microsoft.com/office/officeart/2005/8/layout/venn3"/>
    <dgm:cxn modelId="{34008D9F-DDCE-4543-8F03-E575E6DF5701}" type="presParOf" srcId="{57C2F5F3-DFC7-4143-B110-E9DED57A66E9}" destId="{F73CE2A6-ED8E-457E-B82C-F73E83E8D329}" srcOrd="13" destOrd="0" presId="urn:microsoft.com/office/officeart/2005/8/layout/venn3"/>
    <dgm:cxn modelId="{DF03F680-3425-4AED-ACE2-399846E95D4F}" type="presParOf" srcId="{57C2F5F3-DFC7-4143-B110-E9DED57A66E9}" destId="{CE4ECBB1-F6BB-41C8-87D4-5BB5C59964C9}" srcOrd="14" destOrd="0" presId="urn:microsoft.com/office/officeart/2005/8/layout/venn3"/>
    <dgm:cxn modelId="{5D45DA86-BC3F-43F7-8BAC-83967DEF9490}" type="presParOf" srcId="{57C2F5F3-DFC7-4143-B110-E9DED57A66E9}" destId="{C64DC2F7-FC7B-4A9A-923F-0AF8D49EA1C1}" srcOrd="15" destOrd="0" presId="urn:microsoft.com/office/officeart/2005/8/layout/venn3"/>
    <dgm:cxn modelId="{3208B2EF-B462-448D-AEF3-06D38111CC60}" type="presParOf" srcId="{57C2F5F3-DFC7-4143-B110-E9DED57A66E9}" destId="{BC64BF85-E100-4679-8892-0D1FCFC6C891}" srcOrd="1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02ADF-BB62-4359-83C3-0F449844F64B}">
      <dsp:nvSpPr>
        <dsp:cNvPr id="0" name=""/>
        <dsp:cNvSpPr/>
      </dsp:nvSpPr>
      <dsp:spPr>
        <a:xfrm>
          <a:off x="486618" y="986684"/>
          <a:ext cx="3241604" cy="3241604"/>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90F26042-9215-449F-AF31-9563370CC405}">
      <dsp:nvSpPr>
        <dsp:cNvPr id="0" name=""/>
        <dsp:cNvSpPr/>
      </dsp:nvSpPr>
      <dsp:spPr>
        <a:xfrm>
          <a:off x="486618" y="986684"/>
          <a:ext cx="3241604" cy="3241604"/>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EA3CF960-6BA1-4B6C-A1C2-2EFA41E62AEB}">
      <dsp:nvSpPr>
        <dsp:cNvPr id="0" name=""/>
        <dsp:cNvSpPr/>
      </dsp:nvSpPr>
      <dsp:spPr>
        <a:xfrm>
          <a:off x="486618" y="986684"/>
          <a:ext cx="3241604" cy="3241604"/>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E024FA42-D8E5-489D-877D-71881E0AF857}">
      <dsp:nvSpPr>
        <dsp:cNvPr id="0" name=""/>
        <dsp:cNvSpPr/>
      </dsp:nvSpPr>
      <dsp:spPr>
        <a:xfrm>
          <a:off x="486618" y="986684"/>
          <a:ext cx="3241604" cy="3241604"/>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EDEDC49E-4C81-4D50-98B2-08B622BBFBD6}">
      <dsp:nvSpPr>
        <dsp:cNvPr id="0" name=""/>
        <dsp:cNvSpPr/>
      </dsp:nvSpPr>
      <dsp:spPr>
        <a:xfrm>
          <a:off x="1361385" y="1861451"/>
          <a:ext cx="1492070" cy="1492070"/>
        </a:xfrm>
        <a:prstGeom prst="ellipse">
          <a:avLst/>
        </a:prstGeom>
        <a:solidFill>
          <a:schemeClr val="bg1"/>
        </a:solidFill>
        <a:ln>
          <a:noFill/>
        </a:ln>
        <a:effectLst>
          <a:outerShdw blurRad="40000" dist="20000" dir="5400000" rotWithShape="0">
            <a:srgbClr val="000000">
              <a:alpha val="38000"/>
            </a:srgbClr>
          </a:outerShdw>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微软雅黑" pitchFamily="34" charset="-122"/>
              <a:ea typeface="微软雅黑" pitchFamily="34" charset="-122"/>
            </a:rPr>
            <a:t>关键特性</a:t>
          </a:r>
          <a:endParaRPr lang="zh-CN" altLang="en-US" sz="2800" b="1" kern="1200" dirty="0">
            <a:latin typeface="微软雅黑" pitchFamily="34" charset="-122"/>
            <a:ea typeface="微软雅黑" pitchFamily="34" charset="-122"/>
          </a:endParaRPr>
        </a:p>
      </dsp:txBody>
      <dsp:txXfrm>
        <a:off x="1579894" y="2079960"/>
        <a:ext cx="1055052" cy="1055052"/>
      </dsp:txXfrm>
    </dsp:sp>
    <dsp:sp modelId="{8E1D4191-54A0-4480-A7FE-1527AE1DFB3A}">
      <dsp:nvSpPr>
        <dsp:cNvPr id="0" name=""/>
        <dsp:cNvSpPr/>
      </dsp:nvSpPr>
      <dsp:spPr>
        <a:xfrm>
          <a:off x="1585196" y="502060"/>
          <a:ext cx="1044449" cy="1044449"/>
        </a:xfrm>
        <a:prstGeom prst="ellipse">
          <a:avLst/>
        </a:prstGeom>
        <a:solidFill>
          <a:srgbClr val="FFC00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高性能</a:t>
          </a:r>
          <a:endParaRPr lang="zh-CN" altLang="en-US" sz="1800" b="1" kern="1200" dirty="0">
            <a:latin typeface="微软雅黑" pitchFamily="34" charset="-122"/>
            <a:ea typeface="微软雅黑" pitchFamily="34" charset="-122"/>
          </a:endParaRPr>
        </a:p>
      </dsp:txBody>
      <dsp:txXfrm>
        <a:off x="1738152" y="655016"/>
        <a:ext cx="738537" cy="738537"/>
      </dsp:txXfrm>
    </dsp:sp>
    <dsp:sp modelId="{2FEBDC6D-5A31-4783-AEEC-D1EB1A470842}">
      <dsp:nvSpPr>
        <dsp:cNvPr id="0" name=""/>
        <dsp:cNvSpPr/>
      </dsp:nvSpPr>
      <dsp:spPr>
        <a:xfrm>
          <a:off x="3168398" y="2085262"/>
          <a:ext cx="1044449" cy="1044449"/>
        </a:xfrm>
        <a:prstGeom prst="ellipse">
          <a:avLst/>
        </a:prstGeom>
        <a:solidFill>
          <a:srgbClr val="FFC00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高可靠</a:t>
          </a:r>
          <a:endParaRPr lang="zh-CN" altLang="en-US" sz="1800" b="1" kern="1200" dirty="0">
            <a:latin typeface="微软雅黑" pitchFamily="34" charset="-122"/>
            <a:ea typeface="微软雅黑" pitchFamily="34" charset="-122"/>
          </a:endParaRPr>
        </a:p>
      </dsp:txBody>
      <dsp:txXfrm>
        <a:off x="3321354" y="2238218"/>
        <a:ext cx="738537" cy="738537"/>
      </dsp:txXfrm>
    </dsp:sp>
    <dsp:sp modelId="{AC485C9D-946C-46B7-BC69-67A0F4C590B6}">
      <dsp:nvSpPr>
        <dsp:cNvPr id="0" name=""/>
        <dsp:cNvSpPr/>
      </dsp:nvSpPr>
      <dsp:spPr>
        <a:xfrm>
          <a:off x="1585196" y="3668464"/>
          <a:ext cx="1044449" cy="1044449"/>
        </a:xfrm>
        <a:prstGeom prst="ellipse">
          <a:avLst/>
        </a:prstGeom>
        <a:solidFill>
          <a:srgbClr val="00FFFF"/>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高扩展</a:t>
          </a:r>
          <a:endParaRPr lang="zh-CN" altLang="en-US" sz="1800" b="1" kern="1200" dirty="0">
            <a:latin typeface="微软雅黑" pitchFamily="34" charset="-122"/>
            <a:ea typeface="微软雅黑" pitchFamily="34" charset="-122"/>
          </a:endParaRPr>
        </a:p>
      </dsp:txBody>
      <dsp:txXfrm>
        <a:off x="1738152" y="3821420"/>
        <a:ext cx="738537" cy="738537"/>
      </dsp:txXfrm>
    </dsp:sp>
    <dsp:sp modelId="{EF31E48F-88FC-4A1E-A659-1869359B12D4}">
      <dsp:nvSpPr>
        <dsp:cNvPr id="0" name=""/>
        <dsp:cNvSpPr/>
      </dsp:nvSpPr>
      <dsp:spPr>
        <a:xfrm>
          <a:off x="1994" y="2085262"/>
          <a:ext cx="1044449" cy="1044449"/>
        </a:xfrm>
        <a:prstGeom prst="ellipse">
          <a:avLst/>
        </a:prstGeom>
        <a:solidFill>
          <a:srgbClr val="FFC000"/>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itchFamily="34" charset="-122"/>
              <a:ea typeface="微软雅黑" pitchFamily="34" charset="-122"/>
            </a:rPr>
            <a:t>业务化</a:t>
          </a:r>
          <a:endParaRPr lang="zh-CN" altLang="en-US" sz="1800" b="1" kern="1200" dirty="0">
            <a:latin typeface="微软雅黑" pitchFamily="34" charset="-122"/>
            <a:ea typeface="微软雅黑" pitchFamily="34" charset="-122"/>
          </a:endParaRPr>
        </a:p>
      </dsp:txBody>
      <dsp:txXfrm>
        <a:off x="154950" y="2238218"/>
        <a:ext cx="738537" cy="738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C4D40-A251-405A-9812-294D49FC8AF4}">
      <dsp:nvSpPr>
        <dsp:cNvPr id="0" name=""/>
        <dsp:cNvSpPr/>
      </dsp:nvSpPr>
      <dsp:spPr>
        <a:xfrm>
          <a:off x="3908" y="1463275"/>
          <a:ext cx="1137448" cy="1137448"/>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itchFamily="49" charset="-122"/>
              <a:ea typeface="黑体" pitchFamily="49" charset="-122"/>
            </a:rPr>
            <a:t>规划</a:t>
          </a:r>
          <a:endParaRPr lang="zh-CN" altLang="en-US" sz="2400" b="1" kern="1200" dirty="0">
            <a:solidFill>
              <a:srgbClr val="FF0000"/>
            </a:solidFill>
            <a:latin typeface="黑体" pitchFamily="49" charset="-122"/>
            <a:ea typeface="黑体" pitchFamily="49" charset="-122"/>
          </a:endParaRPr>
        </a:p>
      </dsp:txBody>
      <dsp:txXfrm>
        <a:off x="170483" y="1629850"/>
        <a:ext cx="804298" cy="804298"/>
      </dsp:txXfrm>
    </dsp:sp>
    <dsp:sp modelId="{55AE7D69-3492-4DFD-AF8B-D88D79E51B7F}">
      <dsp:nvSpPr>
        <dsp:cNvPr id="0" name=""/>
        <dsp:cNvSpPr/>
      </dsp:nvSpPr>
      <dsp:spPr>
        <a:xfrm>
          <a:off x="913866" y="1463275"/>
          <a:ext cx="1137448" cy="1137448"/>
        </a:xfrm>
        <a:prstGeom prst="ellipse">
          <a:avLst/>
        </a:prstGeom>
        <a:solidFill>
          <a:schemeClr val="accent5">
            <a:alpha val="50000"/>
            <a:hueOff val="407128"/>
            <a:satOff val="1399"/>
            <a:lumOff val="-67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latin typeface="黑体" pitchFamily="49" charset="-122"/>
              <a:ea typeface="黑体" pitchFamily="49" charset="-122"/>
            </a:rPr>
            <a:t>需求</a:t>
          </a:r>
          <a:endParaRPr lang="zh-CN" altLang="en-US" sz="2400" b="1" kern="1200" dirty="0">
            <a:solidFill>
              <a:srgbClr val="FF0000"/>
            </a:solidFill>
            <a:latin typeface="黑体" pitchFamily="49" charset="-122"/>
            <a:ea typeface="黑体" pitchFamily="49" charset="-122"/>
          </a:endParaRPr>
        </a:p>
      </dsp:txBody>
      <dsp:txXfrm>
        <a:off x="1080441" y="1629850"/>
        <a:ext cx="804298" cy="804298"/>
      </dsp:txXfrm>
    </dsp:sp>
    <dsp:sp modelId="{A767E0B0-839C-447E-8D89-17322C8A785B}">
      <dsp:nvSpPr>
        <dsp:cNvPr id="0" name=""/>
        <dsp:cNvSpPr/>
      </dsp:nvSpPr>
      <dsp:spPr>
        <a:xfrm>
          <a:off x="1823825" y="1463275"/>
          <a:ext cx="1137448" cy="1137448"/>
        </a:xfrm>
        <a:prstGeom prst="ellipse">
          <a:avLst/>
        </a:prstGeom>
        <a:solidFill>
          <a:schemeClr val="accent5">
            <a:alpha val="50000"/>
            <a:hueOff val="814256"/>
            <a:satOff val="2799"/>
            <a:lumOff val="-134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2">
                  <a:lumMod val="75000"/>
                </a:schemeClr>
              </a:solidFill>
              <a:latin typeface="黑体" pitchFamily="49" charset="-122"/>
              <a:ea typeface="黑体" pitchFamily="49" charset="-122"/>
            </a:rPr>
            <a:t>开发管理</a:t>
          </a:r>
          <a:endParaRPr lang="zh-CN" altLang="en-US" sz="2400" b="1" kern="1200" dirty="0">
            <a:solidFill>
              <a:schemeClr val="bg2">
                <a:lumMod val="75000"/>
              </a:schemeClr>
            </a:solidFill>
            <a:latin typeface="黑体" pitchFamily="49" charset="-122"/>
            <a:ea typeface="黑体" pitchFamily="49" charset="-122"/>
          </a:endParaRPr>
        </a:p>
      </dsp:txBody>
      <dsp:txXfrm>
        <a:off x="1990400" y="1629850"/>
        <a:ext cx="804298" cy="804298"/>
      </dsp:txXfrm>
    </dsp:sp>
    <dsp:sp modelId="{B6337F3C-26FE-49BD-B684-1FA6DCC0F3FA}">
      <dsp:nvSpPr>
        <dsp:cNvPr id="0" name=""/>
        <dsp:cNvSpPr/>
      </dsp:nvSpPr>
      <dsp:spPr>
        <a:xfrm>
          <a:off x="2733784" y="1463275"/>
          <a:ext cx="1137448" cy="1137448"/>
        </a:xfrm>
        <a:prstGeom prst="ellipse">
          <a:avLst/>
        </a:prstGeom>
        <a:solidFill>
          <a:schemeClr val="accent5">
            <a:alpha val="50000"/>
            <a:hueOff val="1221384"/>
            <a:satOff val="4198"/>
            <a:lumOff val="-201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2">
                  <a:lumMod val="75000"/>
                </a:schemeClr>
              </a:solidFill>
              <a:latin typeface="黑体" pitchFamily="49" charset="-122"/>
              <a:ea typeface="黑体" pitchFamily="49" charset="-122"/>
            </a:rPr>
            <a:t>工程管理</a:t>
          </a:r>
          <a:endParaRPr lang="zh-CN" altLang="en-US" sz="2400" b="1" kern="1200" dirty="0">
            <a:solidFill>
              <a:schemeClr val="bg2">
                <a:lumMod val="75000"/>
              </a:schemeClr>
            </a:solidFill>
            <a:latin typeface="黑体" pitchFamily="49" charset="-122"/>
            <a:ea typeface="黑体" pitchFamily="49" charset="-122"/>
          </a:endParaRPr>
        </a:p>
      </dsp:txBody>
      <dsp:txXfrm>
        <a:off x="2900359" y="1629850"/>
        <a:ext cx="804298" cy="804298"/>
      </dsp:txXfrm>
    </dsp:sp>
    <dsp:sp modelId="{063E75CF-FBDB-4A26-B0E5-D8F684336A2C}">
      <dsp:nvSpPr>
        <dsp:cNvPr id="0" name=""/>
        <dsp:cNvSpPr/>
      </dsp:nvSpPr>
      <dsp:spPr>
        <a:xfrm>
          <a:off x="3643743" y="1463275"/>
          <a:ext cx="1137448" cy="1137448"/>
        </a:xfrm>
        <a:prstGeom prst="ellipse">
          <a:avLst/>
        </a:prstGeom>
        <a:solidFill>
          <a:schemeClr val="accent5">
            <a:alpha val="50000"/>
            <a:hueOff val="1628512"/>
            <a:satOff val="5598"/>
            <a:lumOff val="-268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itchFamily="49" charset="-122"/>
              <a:ea typeface="黑体" pitchFamily="49" charset="-122"/>
            </a:rPr>
            <a:t>运行维护</a:t>
          </a:r>
          <a:endParaRPr lang="zh-CN" altLang="en-US" sz="2400" b="1" kern="1200" dirty="0">
            <a:latin typeface="黑体" pitchFamily="49" charset="-122"/>
            <a:ea typeface="黑体" pitchFamily="49" charset="-122"/>
          </a:endParaRPr>
        </a:p>
      </dsp:txBody>
      <dsp:txXfrm>
        <a:off x="3810318" y="1629850"/>
        <a:ext cx="804298" cy="804298"/>
      </dsp:txXfrm>
    </dsp:sp>
    <dsp:sp modelId="{4AB4D3EA-E9E9-42AD-ACB4-45424A50E230}">
      <dsp:nvSpPr>
        <dsp:cNvPr id="0" name=""/>
        <dsp:cNvSpPr/>
      </dsp:nvSpPr>
      <dsp:spPr>
        <a:xfrm>
          <a:off x="4553702" y="1463275"/>
          <a:ext cx="1137448" cy="1137448"/>
        </a:xfrm>
        <a:prstGeom prst="ellipse">
          <a:avLst/>
        </a:prstGeom>
        <a:solidFill>
          <a:schemeClr val="accent5">
            <a:alpha val="50000"/>
            <a:hueOff val="2035640"/>
            <a:satOff val="6997"/>
            <a:lumOff val="-335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itchFamily="49" charset="-122"/>
              <a:ea typeface="黑体" pitchFamily="49" charset="-122"/>
            </a:rPr>
            <a:t>安全</a:t>
          </a:r>
          <a:endParaRPr lang="zh-CN" altLang="en-US" sz="2400" b="1" kern="1200" dirty="0">
            <a:latin typeface="黑体" pitchFamily="49" charset="-122"/>
            <a:ea typeface="黑体" pitchFamily="49" charset="-122"/>
          </a:endParaRPr>
        </a:p>
      </dsp:txBody>
      <dsp:txXfrm>
        <a:off x="4720277" y="1629850"/>
        <a:ext cx="804298" cy="804298"/>
      </dsp:txXfrm>
    </dsp:sp>
    <dsp:sp modelId="{39C85541-D3F0-43C0-A450-BFB16A966319}">
      <dsp:nvSpPr>
        <dsp:cNvPr id="0" name=""/>
        <dsp:cNvSpPr/>
      </dsp:nvSpPr>
      <dsp:spPr>
        <a:xfrm>
          <a:off x="5463661" y="1463275"/>
          <a:ext cx="1137448" cy="1137448"/>
        </a:xfrm>
        <a:prstGeom prst="ellipse">
          <a:avLst/>
        </a:prstGeom>
        <a:solidFill>
          <a:schemeClr val="accent5">
            <a:alpha val="50000"/>
            <a:hueOff val="2442768"/>
            <a:satOff val="8397"/>
            <a:lumOff val="-402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itchFamily="49" charset="-122"/>
              <a:ea typeface="黑体" pitchFamily="49" charset="-122"/>
            </a:rPr>
            <a:t>业务运营</a:t>
          </a:r>
          <a:endParaRPr lang="zh-CN" altLang="en-US" sz="2400" b="1" kern="1200" dirty="0">
            <a:latin typeface="黑体" pitchFamily="49" charset="-122"/>
            <a:ea typeface="黑体" pitchFamily="49" charset="-122"/>
          </a:endParaRPr>
        </a:p>
      </dsp:txBody>
      <dsp:txXfrm>
        <a:off x="5630236" y="1629850"/>
        <a:ext cx="804298" cy="804298"/>
      </dsp:txXfrm>
    </dsp:sp>
    <dsp:sp modelId="{CE4ECBB1-F6BB-41C8-87D4-5BB5C59964C9}">
      <dsp:nvSpPr>
        <dsp:cNvPr id="0" name=""/>
        <dsp:cNvSpPr/>
      </dsp:nvSpPr>
      <dsp:spPr>
        <a:xfrm>
          <a:off x="6373620" y="1463275"/>
          <a:ext cx="1137448" cy="1137448"/>
        </a:xfrm>
        <a:prstGeom prst="ellipse">
          <a:avLst/>
        </a:prstGeom>
        <a:solidFill>
          <a:schemeClr val="accent5">
            <a:alpha val="50000"/>
            <a:hueOff val="2849896"/>
            <a:satOff val="9796"/>
            <a:lumOff val="-470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itchFamily="49" charset="-122"/>
              <a:ea typeface="黑体" pitchFamily="49" charset="-122"/>
            </a:rPr>
            <a:t>账务管理</a:t>
          </a:r>
          <a:endParaRPr lang="zh-CN" altLang="en-US" sz="2400" b="1" kern="1200" dirty="0">
            <a:latin typeface="黑体" pitchFamily="49" charset="-122"/>
            <a:ea typeface="黑体" pitchFamily="49" charset="-122"/>
          </a:endParaRPr>
        </a:p>
      </dsp:txBody>
      <dsp:txXfrm>
        <a:off x="6540195" y="1629850"/>
        <a:ext cx="804298" cy="804298"/>
      </dsp:txXfrm>
    </dsp:sp>
    <dsp:sp modelId="{BC64BF85-E100-4679-8892-0D1FCFC6C891}">
      <dsp:nvSpPr>
        <dsp:cNvPr id="0" name=""/>
        <dsp:cNvSpPr/>
      </dsp:nvSpPr>
      <dsp:spPr>
        <a:xfrm>
          <a:off x="7283579" y="1463275"/>
          <a:ext cx="1137448" cy="1137448"/>
        </a:xfrm>
        <a:prstGeom prst="ellipse">
          <a:avLst/>
        </a:prstGeom>
        <a:solidFill>
          <a:schemeClr val="accent5">
            <a:alpha val="50000"/>
            <a:hueOff val="3257024"/>
            <a:satOff val="11196"/>
            <a:lumOff val="-53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2598" tIns="30480" rIns="62598"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黑体" pitchFamily="49" charset="-122"/>
              <a:ea typeface="黑体" pitchFamily="49" charset="-122"/>
            </a:rPr>
            <a:t>统计分析</a:t>
          </a:r>
          <a:endParaRPr lang="zh-CN" altLang="en-US" sz="2400" b="1" kern="1200" dirty="0">
            <a:latin typeface="黑体" pitchFamily="49" charset="-122"/>
            <a:ea typeface="黑体" pitchFamily="49" charset="-122"/>
          </a:endParaRPr>
        </a:p>
      </dsp:txBody>
      <dsp:txXfrm>
        <a:off x="7450154" y="1629850"/>
        <a:ext cx="804298" cy="80429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927C2328-94C7-4F09-AE0F-94A013818BF8}" type="datetimeFigureOut">
              <a:rPr lang="zh-CN" altLang="en-US"/>
              <a:pPr>
                <a:defRPr/>
              </a:pPr>
              <a:t>2013/3/28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64191CE-7B88-4BEE-B5DC-082341113D45}" type="slidenum">
              <a:rPr lang="zh-CN" altLang="en-US"/>
              <a:pPr>
                <a:defRPr/>
              </a:pPr>
              <a:t>‹#›</a:t>
            </a:fld>
            <a:endParaRPr lang="zh-CN" altLang="en-US"/>
          </a:p>
        </p:txBody>
      </p:sp>
    </p:spTree>
    <p:extLst>
      <p:ext uri="{BB962C8B-B14F-4D97-AF65-F5344CB8AC3E}">
        <p14:creationId xmlns:p14="http://schemas.microsoft.com/office/powerpoint/2010/main" val="2427290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9557E7B-47E5-482B-A550-268912E130DA}" type="datetimeFigureOut">
              <a:rPr lang="zh-CN" altLang="en-US"/>
              <a:pPr>
                <a:defRPr/>
              </a:pPr>
              <a:t>2013/3/28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83858C2A-C5CE-4673-BE6D-642D01612E5E}" type="slidenum">
              <a:rPr lang="zh-CN" altLang="en-US"/>
              <a:pPr>
                <a:defRPr/>
              </a:pPr>
              <a:t>‹#›</a:t>
            </a:fld>
            <a:endParaRPr lang="zh-CN" altLang="en-US"/>
          </a:p>
        </p:txBody>
      </p:sp>
    </p:spTree>
    <p:extLst>
      <p:ext uri="{BB962C8B-B14F-4D97-AF65-F5344CB8AC3E}">
        <p14:creationId xmlns:p14="http://schemas.microsoft.com/office/powerpoint/2010/main" val="4075898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22</a:t>
            </a:fld>
            <a:endParaRPr lang="zh-CN" altLang="en-US"/>
          </a:p>
        </p:txBody>
      </p:sp>
    </p:spTree>
    <p:extLst>
      <p:ext uri="{BB962C8B-B14F-4D97-AF65-F5344CB8AC3E}">
        <p14:creationId xmlns:p14="http://schemas.microsoft.com/office/powerpoint/2010/main" val="336345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573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DA6A40-4B4E-4973-8BC8-BDC77C402192}" type="slidenum">
              <a:rPr lang="zh-CN" altLang="en-US" smtClean="0">
                <a:latin typeface="Arial" charset="0"/>
              </a:rPr>
              <a:pPr/>
              <a:t>24</a:t>
            </a:fld>
            <a:endParaRPr lang="zh-CN" alt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a:t>
            </a:fld>
            <a:endParaRPr lang="zh-CN" altLang="en-US"/>
          </a:p>
        </p:txBody>
      </p:sp>
    </p:spTree>
    <p:extLst>
      <p:ext uri="{BB962C8B-B14F-4D97-AF65-F5344CB8AC3E}">
        <p14:creationId xmlns:p14="http://schemas.microsoft.com/office/powerpoint/2010/main" val="3363452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28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29</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30</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31</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37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smtClean="0">
                <a:solidFill>
                  <a:schemeClr val="tx1"/>
                </a:solidFill>
                <a:latin typeface="+mn-lt"/>
                <a:ea typeface="+mn-ea"/>
                <a:cs typeface="+mn-cs"/>
              </a:rPr>
              <a:t>许多商业的集群产品，比如</a:t>
            </a:r>
            <a:r>
              <a:rPr lang="en-US" altLang="zh-CN" sz="1200" b="0" i="0" kern="1200" dirty="0" err="1" smtClean="0">
                <a:solidFill>
                  <a:schemeClr val="tx1"/>
                </a:solidFill>
                <a:latin typeface="+mn-lt"/>
                <a:ea typeface="+mn-ea"/>
                <a:cs typeface="+mn-cs"/>
              </a:rPr>
              <a:t>RedHat</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Piranha</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Turbo Linux</a:t>
            </a:r>
            <a:r>
              <a:rPr lang="zh-CN" altLang="en-US" sz="1200" b="0" i="0" kern="1200" dirty="0" smtClean="0">
                <a:solidFill>
                  <a:schemeClr val="tx1"/>
                </a:solidFill>
                <a:latin typeface="+mn-lt"/>
                <a:ea typeface="+mn-ea"/>
                <a:cs typeface="+mn-cs"/>
              </a:rPr>
              <a:t>公司的</a:t>
            </a:r>
            <a:r>
              <a:rPr lang="en-US" altLang="zh-CN" sz="1200" b="0" i="0" kern="1200" dirty="0" smtClean="0">
                <a:solidFill>
                  <a:schemeClr val="tx1"/>
                </a:solidFill>
                <a:latin typeface="+mn-lt"/>
                <a:ea typeface="+mn-ea"/>
                <a:cs typeface="+mn-cs"/>
              </a:rPr>
              <a:t>Turbo Cluster</a:t>
            </a:r>
            <a:r>
              <a:rPr lang="zh-CN" altLang="en-US" sz="1200" b="0" i="0" kern="1200" dirty="0" smtClean="0">
                <a:solidFill>
                  <a:schemeClr val="tx1"/>
                </a:solidFill>
                <a:latin typeface="+mn-lt"/>
                <a:ea typeface="+mn-ea"/>
                <a:cs typeface="+mn-cs"/>
              </a:rPr>
              <a:t>等，都是基于</a:t>
            </a:r>
            <a:r>
              <a:rPr lang="en-US" altLang="zh-CN" sz="1200" b="0" i="0" kern="1200" dirty="0" smtClean="0">
                <a:solidFill>
                  <a:schemeClr val="tx1"/>
                </a:solidFill>
                <a:latin typeface="+mn-lt"/>
                <a:ea typeface="+mn-ea"/>
                <a:cs typeface="+mn-cs"/>
              </a:rPr>
              <a:t>LVS</a:t>
            </a:r>
            <a:r>
              <a:rPr lang="zh-CN" altLang="en-US" sz="1200" b="0" i="0" kern="1200" dirty="0" smtClean="0">
                <a:solidFill>
                  <a:schemeClr val="tx1"/>
                </a:solidFill>
                <a:latin typeface="+mn-lt"/>
                <a:ea typeface="+mn-ea"/>
                <a:cs typeface="+mn-cs"/>
              </a:rPr>
              <a:t>的核心代码的。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Linux Virtual Server</a:t>
            </a:r>
            <a:r>
              <a:rPr lang="zh-CN" altLang="en-US" sz="1200" b="0" i="0" kern="1200" dirty="0" smtClean="0">
                <a:solidFill>
                  <a:schemeClr val="tx1"/>
                </a:solidFill>
                <a:latin typeface="+mn-lt"/>
                <a:ea typeface="+mn-ea"/>
                <a:cs typeface="+mn-cs"/>
              </a:rPr>
              <a:t>主要是在负载均衡器上实现的，负载均衡器是一台加了</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版内核的</a:t>
            </a:r>
            <a:r>
              <a:rPr lang="en-US" altLang="zh-CN" sz="1200" b="0" i="0" kern="1200" dirty="0" smtClean="0">
                <a:solidFill>
                  <a:schemeClr val="tx1"/>
                </a:solidFill>
                <a:latin typeface="+mn-lt"/>
                <a:ea typeface="+mn-ea"/>
                <a:cs typeface="+mn-cs"/>
              </a:rPr>
              <a:t>Linux</a:t>
            </a:r>
            <a:r>
              <a:rPr lang="zh-CN" altLang="en-US" sz="1200" b="0" i="0" kern="1200" dirty="0" smtClean="0">
                <a:solidFill>
                  <a:schemeClr val="tx1"/>
                </a:solidFill>
                <a:latin typeface="+mn-lt"/>
                <a:ea typeface="+mn-ea"/>
                <a:cs typeface="+mn-cs"/>
              </a:rPr>
              <a:t>系统。</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可以通过重新编译内核的方法加入内核，也可以当作一个动态的模块插入现在的内核中。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调度器和服务器组都必须在物理上有一个网卡通过不分断的局域网相连，如通过交换机或者高速的</a:t>
            </a:r>
            <a:r>
              <a:rPr lang="en-US" altLang="zh-CN" sz="1200" b="0" i="0" kern="1200" dirty="0" smtClean="0">
                <a:solidFill>
                  <a:schemeClr val="tx1"/>
                </a:solidFill>
                <a:latin typeface="+mn-lt"/>
                <a:ea typeface="+mn-ea"/>
                <a:cs typeface="+mn-cs"/>
              </a:rPr>
              <a:t>HUB</a:t>
            </a:r>
            <a:r>
              <a:rPr lang="zh-CN" altLang="en-US" sz="1200" b="0" i="0" kern="1200" dirty="0" smtClean="0">
                <a:solidFill>
                  <a:schemeClr val="tx1"/>
                </a:solidFill>
                <a:latin typeface="+mn-lt"/>
                <a:ea typeface="+mn-ea"/>
                <a:cs typeface="+mn-cs"/>
              </a:rPr>
              <a:t>相连。</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地址为调度器和服务器组共享，调度器配置的</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地址是对外可见的，用于接收虚拟服务的请求报文；所有的服务器把</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地址配置在各自的</a:t>
            </a:r>
            <a:r>
              <a:rPr lang="en-US" altLang="zh-CN" sz="1200" b="0" i="0" kern="1200" dirty="0" smtClean="0">
                <a:solidFill>
                  <a:schemeClr val="tx1"/>
                </a:solidFill>
                <a:latin typeface="+mn-lt"/>
                <a:ea typeface="+mn-ea"/>
                <a:cs typeface="+mn-cs"/>
              </a:rPr>
              <a:t>Non-ARP</a:t>
            </a:r>
            <a:r>
              <a:rPr lang="zh-CN" altLang="en-US" sz="1200" b="0" i="0" kern="1200" dirty="0" smtClean="0">
                <a:solidFill>
                  <a:schemeClr val="tx1"/>
                </a:solidFill>
                <a:latin typeface="+mn-lt"/>
                <a:ea typeface="+mn-ea"/>
                <a:cs typeface="+mn-cs"/>
              </a:rPr>
              <a:t>网络设备上，它对外面是不可见的，只是用于处理目标地址为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的网络请求。</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中，调度器根据各个服务器的负载情况，动态地选择一台服务器，不修改也不封装</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报文，而是将数据帧的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地址改为选出服务器的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地址，再将修改后的数据帧在与服务器组的局域网上发送。因为数据帧的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地址是选出的服务器，所以服务器肯定可以收到这个数据帧，从中可以获得该</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报文。当服务器发现报文的目标地址</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是在本地的网络设备上，服务器处理这个报文，然后根据路由表将响应报文直接返回给客户。</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中，请求报文的目标地址为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，响应报文的源地址也为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，所以响应报文不需要作任何修改，可以直接返回给客户，客户认为得到正常的服务，而不会知道是哪一台服务器处理的。</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负载调度器也只处于从客户到服务器的半连接中，按照半连接的</a:t>
            </a:r>
            <a:r>
              <a:rPr lang="en-US" altLang="zh-CN" sz="1200" b="0" i="0" kern="1200" dirty="0" smtClean="0">
                <a:solidFill>
                  <a:schemeClr val="tx1"/>
                </a:solidFill>
                <a:latin typeface="+mn-lt"/>
                <a:ea typeface="+mn-ea"/>
                <a:cs typeface="+mn-cs"/>
              </a:rPr>
              <a:t>TCP</a:t>
            </a:r>
            <a:r>
              <a:rPr lang="zh-CN" altLang="en-US" sz="1200" b="0" i="0" kern="1200" dirty="0" smtClean="0">
                <a:solidFill>
                  <a:schemeClr val="tx1"/>
                </a:solidFill>
                <a:latin typeface="+mn-lt"/>
                <a:ea typeface="+mn-ea"/>
                <a:cs typeface="+mn-cs"/>
              </a:rPr>
              <a:t>有限状态机进行状态迁移。</a:t>
            </a:r>
          </a:p>
        </p:txBody>
      </p:sp>
      <p:sp>
        <p:nvSpPr>
          <p:cNvPr id="573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DA6A40-4B4E-4973-8BC8-BDC77C402192}" type="slidenum">
              <a:rPr lang="zh-CN" altLang="en-US" smtClean="0">
                <a:latin typeface="Arial" charset="0"/>
              </a:rPr>
              <a:pPr/>
              <a:t>38</a:t>
            </a:fld>
            <a:endParaRPr lang="zh-CN" alt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smtClean="0">
                <a:solidFill>
                  <a:schemeClr val="tx1"/>
                </a:solidFill>
                <a:latin typeface="+mn-lt"/>
                <a:ea typeface="+mn-ea"/>
                <a:cs typeface="+mn-cs"/>
              </a:rPr>
              <a:t>许多商业的集群产品，比如</a:t>
            </a:r>
            <a:r>
              <a:rPr lang="en-US" altLang="zh-CN" sz="1200" b="0" i="0" kern="1200" dirty="0" err="1" smtClean="0">
                <a:solidFill>
                  <a:schemeClr val="tx1"/>
                </a:solidFill>
                <a:latin typeface="+mn-lt"/>
                <a:ea typeface="+mn-ea"/>
                <a:cs typeface="+mn-cs"/>
              </a:rPr>
              <a:t>RedHat</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Piranha</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Turbo Linux</a:t>
            </a:r>
            <a:r>
              <a:rPr lang="zh-CN" altLang="en-US" sz="1200" b="0" i="0" kern="1200" dirty="0" smtClean="0">
                <a:solidFill>
                  <a:schemeClr val="tx1"/>
                </a:solidFill>
                <a:latin typeface="+mn-lt"/>
                <a:ea typeface="+mn-ea"/>
                <a:cs typeface="+mn-cs"/>
              </a:rPr>
              <a:t>公司的</a:t>
            </a:r>
            <a:r>
              <a:rPr lang="en-US" altLang="zh-CN" sz="1200" b="0" i="0" kern="1200" dirty="0" smtClean="0">
                <a:solidFill>
                  <a:schemeClr val="tx1"/>
                </a:solidFill>
                <a:latin typeface="+mn-lt"/>
                <a:ea typeface="+mn-ea"/>
                <a:cs typeface="+mn-cs"/>
              </a:rPr>
              <a:t>Turbo Cluster</a:t>
            </a:r>
            <a:r>
              <a:rPr lang="zh-CN" altLang="en-US" sz="1200" b="0" i="0" kern="1200" dirty="0" smtClean="0">
                <a:solidFill>
                  <a:schemeClr val="tx1"/>
                </a:solidFill>
                <a:latin typeface="+mn-lt"/>
                <a:ea typeface="+mn-ea"/>
                <a:cs typeface="+mn-cs"/>
              </a:rPr>
              <a:t>等，都是基于</a:t>
            </a:r>
            <a:r>
              <a:rPr lang="en-US" altLang="zh-CN" sz="1200" b="0" i="0" kern="1200" dirty="0" smtClean="0">
                <a:solidFill>
                  <a:schemeClr val="tx1"/>
                </a:solidFill>
                <a:latin typeface="+mn-lt"/>
                <a:ea typeface="+mn-ea"/>
                <a:cs typeface="+mn-cs"/>
              </a:rPr>
              <a:t>LVS</a:t>
            </a:r>
            <a:r>
              <a:rPr lang="zh-CN" altLang="en-US" sz="1200" b="0" i="0" kern="1200" dirty="0" smtClean="0">
                <a:solidFill>
                  <a:schemeClr val="tx1"/>
                </a:solidFill>
                <a:latin typeface="+mn-lt"/>
                <a:ea typeface="+mn-ea"/>
                <a:cs typeface="+mn-cs"/>
              </a:rPr>
              <a:t>的核心代码的。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Linux Virtual Server</a:t>
            </a:r>
            <a:r>
              <a:rPr lang="zh-CN" altLang="en-US" sz="1200" b="0" i="0" kern="1200" dirty="0" smtClean="0">
                <a:solidFill>
                  <a:schemeClr val="tx1"/>
                </a:solidFill>
                <a:latin typeface="+mn-lt"/>
                <a:ea typeface="+mn-ea"/>
                <a:cs typeface="+mn-cs"/>
              </a:rPr>
              <a:t>主要是在负载均衡器上实现的，负载均衡器是一台加了</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版内核的</a:t>
            </a:r>
            <a:r>
              <a:rPr lang="en-US" altLang="zh-CN" sz="1200" b="0" i="0" kern="1200" dirty="0" smtClean="0">
                <a:solidFill>
                  <a:schemeClr val="tx1"/>
                </a:solidFill>
                <a:latin typeface="+mn-lt"/>
                <a:ea typeface="+mn-ea"/>
                <a:cs typeface="+mn-cs"/>
              </a:rPr>
              <a:t>Linux</a:t>
            </a:r>
            <a:r>
              <a:rPr lang="zh-CN" altLang="en-US" sz="1200" b="0" i="0" kern="1200" dirty="0" smtClean="0">
                <a:solidFill>
                  <a:schemeClr val="tx1"/>
                </a:solidFill>
                <a:latin typeface="+mn-lt"/>
                <a:ea typeface="+mn-ea"/>
                <a:cs typeface="+mn-cs"/>
              </a:rPr>
              <a:t>系统。</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可以通过重新编译内核的方法加入内核，也可以当作一个动态的模块插入现在的内核中。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调度器和服务器组都必须在物理上有一个网卡通过不分断的局域网相连，如通过交换机或者高速的</a:t>
            </a:r>
            <a:r>
              <a:rPr lang="en-US" altLang="zh-CN" sz="1200" b="0" i="0" kern="1200" dirty="0" smtClean="0">
                <a:solidFill>
                  <a:schemeClr val="tx1"/>
                </a:solidFill>
                <a:latin typeface="+mn-lt"/>
                <a:ea typeface="+mn-ea"/>
                <a:cs typeface="+mn-cs"/>
              </a:rPr>
              <a:t>HUB</a:t>
            </a:r>
            <a:r>
              <a:rPr lang="zh-CN" altLang="en-US" sz="1200" b="0" i="0" kern="1200" dirty="0" smtClean="0">
                <a:solidFill>
                  <a:schemeClr val="tx1"/>
                </a:solidFill>
                <a:latin typeface="+mn-lt"/>
                <a:ea typeface="+mn-ea"/>
                <a:cs typeface="+mn-cs"/>
              </a:rPr>
              <a:t>相连。</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地址为调度器和服务器组共享，调度器配置的</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地址是对外可见的，用于接收虚拟服务的请求报文；所有的服务器把</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地址配置在各自的</a:t>
            </a:r>
            <a:r>
              <a:rPr lang="en-US" altLang="zh-CN" sz="1200" b="0" i="0" kern="1200" dirty="0" smtClean="0">
                <a:solidFill>
                  <a:schemeClr val="tx1"/>
                </a:solidFill>
                <a:latin typeface="+mn-lt"/>
                <a:ea typeface="+mn-ea"/>
                <a:cs typeface="+mn-cs"/>
              </a:rPr>
              <a:t>Non-ARP</a:t>
            </a:r>
            <a:r>
              <a:rPr lang="zh-CN" altLang="en-US" sz="1200" b="0" i="0" kern="1200" dirty="0" smtClean="0">
                <a:solidFill>
                  <a:schemeClr val="tx1"/>
                </a:solidFill>
                <a:latin typeface="+mn-lt"/>
                <a:ea typeface="+mn-ea"/>
                <a:cs typeface="+mn-cs"/>
              </a:rPr>
              <a:t>网络设备上，它对外面是不可见的，只是用于处理目标地址为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的网络请求。</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中，调度器根据各个服务器的负载情况，动态地选择一台服务器，不修改也不封装</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报文，而是将数据帧的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地址改为选出服务器的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地址，再将修改后的数据帧在与服务器组的局域网上发送。因为数据帧的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地址是选出的服务器，所以服务器肯定可以收到这个数据帧，从中可以获得该</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报文。当服务器发现报文的目标地址</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是在本地的网络设备上，服务器处理这个报文，然后根据路由表将响应报文直接返回给客户。</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中，请求报文的目标地址为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，响应报文的源地址也为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，所以响应报文不需要作任何修改，可以直接返回给客户，客户认为得到正常的服务，而不会知道是哪一台服务器处理的。</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负载调度器也只处于从客户到服务器的半连接中，按照半连接的</a:t>
            </a:r>
            <a:r>
              <a:rPr lang="en-US" altLang="zh-CN" sz="1200" b="0" i="0" kern="1200" dirty="0" smtClean="0">
                <a:solidFill>
                  <a:schemeClr val="tx1"/>
                </a:solidFill>
                <a:latin typeface="+mn-lt"/>
                <a:ea typeface="+mn-ea"/>
                <a:cs typeface="+mn-cs"/>
              </a:rPr>
              <a:t>TCP</a:t>
            </a:r>
            <a:r>
              <a:rPr lang="zh-CN" altLang="en-US" sz="1200" b="0" i="0" kern="1200" dirty="0" smtClean="0">
                <a:solidFill>
                  <a:schemeClr val="tx1"/>
                </a:solidFill>
                <a:latin typeface="+mn-lt"/>
                <a:ea typeface="+mn-ea"/>
                <a:cs typeface="+mn-cs"/>
              </a:rPr>
              <a:t>有限状态机进行状态迁移。</a:t>
            </a:r>
          </a:p>
        </p:txBody>
      </p:sp>
      <p:sp>
        <p:nvSpPr>
          <p:cNvPr id="573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DA6A40-4B4E-4973-8BC8-BDC77C402192}" type="slidenum">
              <a:rPr lang="zh-CN" altLang="en-US" smtClean="0">
                <a:latin typeface="Arial" charset="0"/>
              </a:rPr>
              <a:pPr/>
              <a:t>39</a:t>
            </a:fld>
            <a:endParaRPr lang="zh-CN"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6349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zh-CN"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1200" b="0" i="0" kern="1200" dirty="0" smtClean="0">
                <a:solidFill>
                  <a:schemeClr val="tx1"/>
                </a:solidFill>
                <a:latin typeface="+mn-lt"/>
                <a:ea typeface="+mn-ea"/>
                <a:cs typeface="+mn-cs"/>
              </a:rPr>
              <a:t>许多商业的集群产品，比如</a:t>
            </a:r>
            <a:r>
              <a:rPr lang="en-US" altLang="zh-CN" sz="1200" b="0" i="0" kern="1200" dirty="0" err="1" smtClean="0">
                <a:solidFill>
                  <a:schemeClr val="tx1"/>
                </a:solidFill>
                <a:latin typeface="+mn-lt"/>
                <a:ea typeface="+mn-ea"/>
                <a:cs typeface="+mn-cs"/>
              </a:rPr>
              <a:t>RedHat</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Piranha</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Turbo Linux</a:t>
            </a:r>
            <a:r>
              <a:rPr lang="zh-CN" altLang="en-US" sz="1200" b="0" i="0" kern="1200" dirty="0" smtClean="0">
                <a:solidFill>
                  <a:schemeClr val="tx1"/>
                </a:solidFill>
                <a:latin typeface="+mn-lt"/>
                <a:ea typeface="+mn-ea"/>
                <a:cs typeface="+mn-cs"/>
              </a:rPr>
              <a:t>公司的</a:t>
            </a:r>
            <a:r>
              <a:rPr lang="en-US" altLang="zh-CN" sz="1200" b="0" i="0" kern="1200" dirty="0" smtClean="0">
                <a:solidFill>
                  <a:schemeClr val="tx1"/>
                </a:solidFill>
                <a:latin typeface="+mn-lt"/>
                <a:ea typeface="+mn-ea"/>
                <a:cs typeface="+mn-cs"/>
              </a:rPr>
              <a:t>Turbo Cluster</a:t>
            </a:r>
            <a:r>
              <a:rPr lang="zh-CN" altLang="en-US" sz="1200" b="0" i="0" kern="1200" dirty="0" smtClean="0">
                <a:solidFill>
                  <a:schemeClr val="tx1"/>
                </a:solidFill>
                <a:latin typeface="+mn-lt"/>
                <a:ea typeface="+mn-ea"/>
                <a:cs typeface="+mn-cs"/>
              </a:rPr>
              <a:t>等，都是基于</a:t>
            </a:r>
            <a:r>
              <a:rPr lang="en-US" altLang="zh-CN" sz="1200" b="0" i="0" kern="1200" dirty="0" smtClean="0">
                <a:solidFill>
                  <a:schemeClr val="tx1"/>
                </a:solidFill>
                <a:latin typeface="+mn-lt"/>
                <a:ea typeface="+mn-ea"/>
                <a:cs typeface="+mn-cs"/>
              </a:rPr>
              <a:t>LVS</a:t>
            </a:r>
            <a:r>
              <a:rPr lang="zh-CN" altLang="en-US" sz="1200" b="0" i="0" kern="1200" dirty="0" smtClean="0">
                <a:solidFill>
                  <a:schemeClr val="tx1"/>
                </a:solidFill>
                <a:latin typeface="+mn-lt"/>
                <a:ea typeface="+mn-ea"/>
                <a:cs typeface="+mn-cs"/>
              </a:rPr>
              <a:t>的核心代码的。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Linux Virtual Server</a:t>
            </a:r>
            <a:r>
              <a:rPr lang="zh-CN" altLang="en-US" sz="1200" b="0" i="0" kern="1200" dirty="0" smtClean="0">
                <a:solidFill>
                  <a:schemeClr val="tx1"/>
                </a:solidFill>
                <a:latin typeface="+mn-lt"/>
                <a:ea typeface="+mn-ea"/>
                <a:cs typeface="+mn-cs"/>
              </a:rPr>
              <a:t>主要是在负载均衡器上实现的，负载均衡器是一台加了</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的</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2</a:t>
            </a:r>
            <a:r>
              <a:rPr lang="zh-CN" altLang="en-US" sz="1200" b="0" i="0" kern="1200" dirty="0" smtClean="0">
                <a:solidFill>
                  <a:schemeClr val="tx1"/>
                </a:solidFill>
                <a:latin typeface="+mn-lt"/>
                <a:ea typeface="+mn-ea"/>
                <a:cs typeface="+mn-cs"/>
              </a:rPr>
              <a:t>．</a:t>
            </a:r>
            <a:r>
              <a:rPr lang="en-US" altLang="zh-CN" sz="1200" b="0" i="0" kern="1200" dirty="0" smtClean="0">
                <a:solidFill>
                  <a:schemeClr val="tx1"/>
                </a:solidFill>
                <a:latin typeface="+mn-lt"/>
                <a:ea typeface="+mn-ea"/>
                <a:cs typeface="+mn-cs"/>
              </a:rPr>
              <a:t>x</a:t>
            </a:r>
            <a:r>
              <a:rPr lang="zh-CN" altLang="en-US" sz="1200" b="0" i="0" kern="1200" dirty="0" smtClean="0">
                <a:solidFill>
                  <a:schemeClr val="tx1"/>
                </a:solidFill>
                <a:latin typeface="+mn-lt"/>
                <a:ea typeface="+mn-ea"/>
                <a:cs typeface="+mn-cs"/>
              </a:rPr>
              <a:t>版内核的</a:t>
            </a:r>
            <a:r>
              <a:rPr lang="en-US" altLang="zh-CN" sz="1200" b="0" i="0" kern="1200" dirty="0" smtClean="0">
                <a:solidFill>
                  <a:schemeClr val="tx1"/>
                </a:solidFill>
                <a:latin typeface="+mn-lt"/>
                <a:ea typeface="+mn-ea"/>
                <a:cs typeface="+mn-cs"/>
              </a:rPr>
              <a:t>Linux</a:t>
            </a:r>
            <a:r>
              <a:rPr lang="zh-CN" altLang="en-US" sz="1200" b="0" i="0" kern="1200" dirty="0" smtClean="0">
                <a:solidFill>
                  <a:schemeClr val="tx1"/>
                </a:solidFill>
                <a:latin typeface="+mn-lt"/>
                <a:ea typeface="+mn-ea"/>
                <a:cs typeface="+mn-cs"/>
              </a:rPr>
              <a:t>系统。</a:t>
            </a:r>
            <a:r>
              <a:rPr lang="en-US" altLang="zh-CN" sz="1200" b="0" i="0" kern="1200" dirty="0" smtClean="0">
                <a:solidFill>
                  <a:schemeClr val="tx1"/>
                </a:solidFill>
                <a:latin typeface="+mn-lt"/>
                <a:ea typeface="+mn-ea"/>
                <a:cs typeface="+mn-cs"/>
              </a:rPr>
              <a:t>LVS Patch</a:t>
            </a:r>
            <a:r>
              <a:rPr lang="zh-CN" altLang="en-US" sz="1200" b="0" i="0" kern="1200" dirty="0" smtClean="0">
                <a:solidFill>
                  <a:schemeClr val="tx1"/>
                </a:solidFill>
                <a:latin typeface="+mn-lt"/>
                <a:ea typeface="+mn-ea"/>
                <a:cs typeface="+mn-cs"/>
              </a:rPr>
              <a:t>可以通过重新编译内核的方法加入内核，也可以当作一个动态的模块插入现在的内核中。  </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调度器和服务器组都必须在物理上有一个网卡通过不分断的局域网相连，如通过交换机或者高速的</a:t>
            </a:r>
            <a:r>
              <a:rPr lang="en-US" altLang="zh-CN" sz="1200" b="0" i="0" kern="1200" dirty="0" smtClean="0">
                <a:solidFill>
                  <a:schemeClr val="tx1"/>
                </a:solidFill>
                <a:latin typeface="+mn-lt"/>
                <a:ea typeface="+mn-ea"/>
                <a:cs typeface="+mn-cs"/>
              </a:rPr>
              <a:t>HUB</a:t>
            </a:r>
            <a:r>
              <a:rPr lang="zh-CN" altLang="en-US" sz="1200" b="0" i="0" kern="1200" dirty="0" smtClean="0">
                <a:solidFill>
                  <a:schemeClr val="tx1"/>
                </a:solidFill>
                <a:latin typeface="+mn-lt"/>
                <a:ea typeface="+mn-ea"/>
                <a:cs typeface="+mn-cs"/>
              </a:rPr>
              <a:t>相连。</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地址为调度器和服务器组共享，调度器配置的</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地址是对外可见的，用于接收虚拟服务的请求报文；所有的服务器把</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地址配置在各自的</a:t>
            </a:r>
            <a:r>
              <a:rPr lang="en-US" altLang="zh-CN" sz="1200" b="0" i="0" kern="1200" dirty="0" smtClean="0">
                <a:solidFill>
                  <a:schemeClr val="tx1"/>
                </a:solidFill>
                <a:latin typeface="+mn-lt"/>
                <a:ea typeface="+mn-ea"/>
                <a:cs typeface="+mn-cs"/>
              </a:rPr>
              <a:t>Non-ARP</a:t>
            </a:r>
            <a:r>
              <a:rPr lang="zh-CN" altLang="en-US" sz="1200" b="0" i="0" kern="1200" dirty="0" smtClean="0">
                <a:solidFill>
                  <a:schemeClr val="tx1"/>
                </a:solidFill>
                <a:latin typeface="+mn-lt"/>
                <a:ea typeface="+mn-ea"/>
                <a:cs typeface="+mn-cs"/>
              </a:rPr>
              <a:t>网络设备上，它对外面是不可见的，只是用于处理目标地址为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的网络请求。</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中，调度器根据各个服务器的负载情况，动态地选择一台服务器，不修改也不封装</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报文，而是将数据帧的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地址改为选出服务器的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地址，再将修改后的数据帧在与服务器组的局域网上发送。因为数据帧的</a:t>
            </a:r>
            <a:r>
              <a:rPr lang="en-US" altLang="zh-CN" sz="1200" b="0" i="0" kern="1200" dirty="0" smtClean="0">
                <a:solidFill>
                  <a:schemeClr val="tx1"/>
                </a:solidFill>
                <a:latin typeface="+mn-lt"/>
                <a:ea typeface="+mn-ea"/>
                <a:cs typeface="+mn-cs"/>
              </a:rPr>
              <a:t>MAC</a:t>
            </a:r>
            <a:r>
              <a:rPr lang="zh-CN" altLang="en-US" sz="1200" b="0" i="0" kern="1200" dirty="0" smtClean="0">
                <a:solidFill>
                  <a:schemeClr val="tx1"/>
                </a:solidFill>
                <a:latin typeface="+mn-lt"/>
                <a:ea typeface="+mn-ea"/>
                <a:cs typeface="+mn-cs"/>
              </a:rPr>
              <a:t>地址是选出的服务器，所以服务器肯定可以收到这个数据帧，从中可以获得该</a:t>
            </a:r>
            <a:r>
              <a:rPr lang="en-US" altLang="zh-CN" sz="1200" b="0" i="0" kern="1200" dirty="0" smtClean="0">
                <a:solidFill>
                  <a:schemeClr val="tx1"/>
                </a:solidFill>
                <a:latin typeface="+mn-lt"/>
                <a:ea typeface="+mn-ea"/>
                <a:cs typeface="+mn-cs"/>
              </a:rPr>
              <a:t>IP</a:t>
            </a:r>
            <a:r>
              <a:rPr lang="zh-CN" altLang="en-US" sz="1200" b="0" i="0" kern="1200" dirty="0" smtClean="0">
                <a:solidFill>
                  <a:schemeClr val="tx1"/>
                </a:solidFill>
                <a:latin typeface="+mn-lt"/>
                <a:ea typeface="+mn-ea"/>
                <a:cs typeface="+mn-cs"/>
              </a:rPr>
              <a:t>报文。当服务器发现报文的目标地址</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是在本地的网络设备上，服务器处理这个报文，然后根据路由表将响应报文直接返回给客户。</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在</a:t>
            </a:r>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中，请求报文的目标地址为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，响应报文的源地址也为</a:t>
            </a:r>
            <a:r>
              <a:rPr lang="en-US" altLang="zh-CN" sz="1200" b="0" i="0" kern="1200" dirty="0" smtClean="0">
                <a:solidFill>
                  <a:schemeClr val="tx1"/>
                </a:solidFill>
                <a:latin typeface="+mn-lt"/>
                <a:ea typeface="+mn-ea"/>
                <a:cs typeface="+mn-cs"/>
              </a:rPr>
              <a:t>VIP</a:t>
            </a:r>
            <a:r>
              <a:rPr lang="zh-CN" altLang="en-US" sz="1200" b="0" i="0" kern="1200" dirty="0" smtClean="0">
                <a:solidFill>
                  <a:schemeClr val="tx1"/>
                </a:solidFill>
                <a:latin typeface="+mn-lt"/>
                <a:ea typeface="+mn-ea"/>
                <a:cs typeface="+mn-cs"/>
              </a:rPr>
              <a:t>，所以响应报文不需要作任何修改，可以直接返回给客户，客户认为得到正常的服务，而不会知道是哪一台服务器处理的。</a:t>
            </a:r>
            <a:endParaRPr lang="en-US" altLang="zh-CN" sz="1200" b="0" i="0" kern="1200" dirty="0" smtClean="0">
              <a:solidFill>
                <a:schemeClr val="tx1"/>
              </a:solidFill>
              <a:latin typeface="+mn-lt"/>
              <a:ea typeface="+mn-ea"/>
              <a:cs typeface="+mn-cs"/>
            </a:endParaRPr>
          </a:p>
          <a:p>
            <a:endParaRPr lang="zh-CN" altLang="en-US"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VS/DR</a:t>
            </a:r>
            <a:r>
              <a:rPr lang="zh-CN" altLang="en-US" sz="1200" b="0" i="0" kern="1200" dirty="0" smtClean="0">
                <a:solidFill>
                  <a:schemeClr val="tx1"/>
                </a:solidFill>
                <a:latin typeface="+mn-lt"/>
                <a:ea typeface="+mn-ea"/>
                <a:cs typeface="+mn-cs"/>
              </a:rPr>
              <a:t>负载调度器也只处于从客户到服务器的半连接中，按照半连接的</a:t>
            </a:r>
            <a:r>
              <a:rPr lang="en-US" altLang="zh-CN" sz="1200" b="0" i="0" kern="1200" dirty="0" smtClean="0">
                <a:solidFill>
                  <a:schemeClr val="tx1"/>
                </a:solidFill>
                <a:latin typeface="+mn-lt"/>
                <a:ea typeface="+mn-ea"/>
                <a:cs typeface="+mn-cs"/>
              </a:rPr>
              <a:t>TCP</a:t>
            </a:r>
            <a:r>
              <a:rPr lang="zh-CN" altLang="en-US" sz="1200" b="0" i="0" kern="1200" dirty="0" smtClean="0">
                <a:solidFill>
                  <a:schemeClr val="tx1"/>
                </a:solidFill>
                <a:latin typeface="+mn-lt"/>
                <a:ea typeface="+mn-ea"/>
                <a:cs typeface="+mn-cs"/>
              </a:rPr>
              <a:t>有限状态机进行状态迁移。</a:t>
            </a:r>
          </a:p>
        </p:txBody>
      </p:sp>
      <p:sp>
        <p:nvSpPr>
          <p:cNvPr id="57348"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1DA6A40-4B4E-4973-8BC8-BDC77C402192}" type="slidenum">
              <a:rPr lang="zh-CN" altLang="en-US" smtClean="0">
                <a:latin typeface="Arial" charset="0"/>
              </a:rPr>
              <a:pPr/>
              <a:t>40</a:t>
            </a:fld>
            <a:endParaRPr lang="zh-CN" altLang="en-US"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fld id="{28B56B75-2989-4975-8A72-37CEB3A0C2F1}" type="slidenum">
              <a:rPr lang="en-US" altLang="zh-CN" smtClean="0"/>
              <a:pPr/>
              <a:t>42</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43</a:t>
            </a:fld>
            <a:endParaRPr lang="zh-CN" altLang="en-US"/>
          </a:p>
        </p:txBody>
      </p:sp>
    </p:spTree>
    <p:extLst>
      <p:ext uri="{BB962C8B-B14F-4D97-AF65-F5344CB8AC3E}">
        <p14:creationId xmlns:p14="http://schemas.microsoft.com/office/powerpoint/2010/main" val="3363452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45</a:t>
            </a:fld>
            <a:endParaRPr lang="zh-CN" altLang="en-US"/>
          </a:p>
        </p:txBody>
      </p:sp>
    </p:spTree>
    <p:extLst>
      <p:ext uri="{BB962C8B-B14F-4D97-AF65-F5344CB8AC3E}">
        <p14:creationId xmlns:p14="http://schemas.microsoft.com/office/powerpoint/2010/main" val="12932224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E642D4-3443-499E-AFDA-8D6FF8F2ED7D}" type="slidenum">
              <a:rPr lang="zh-CN" altLang="en-US" smtClean="0"/>
              <a:pPr/>
              <a:t>47</a:t>
            </a:fld>
            <a:endParaRPr lang="zh-CN" altLang="en-US"/>
          </a:p>
        </p:txBody>
      </p:sp>
    </p:spTree>
    <p:extLst>
      <p:ext uri="{BB962C8B-B14F-4D97-AF65-F5344CB8AC3E}">
        <p14:creationId xmlns:p14="http://schemas.microsoft.com/office/powerpoint/2010/main" val="2581839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E642D4-3443-499E-AFDA-8D6FF8F2ED7D}" type="slidenum">
              <a:rPr lang="zh-CN" altLang="en-US" smtClean="0"/>
              <a:pPr/>
              <a:t>51</a:t>
            </a:fld>
            <a:endParaRPr lang="zh-CN" altLang="en-US"/>
          </a:p>
        </p:txBody>
      </p:sp>
    </p:spTree>
    <p:extLst>
      <p:ext uri="{BB962C8B-B14F-4D97-AF65-F5344CB8AC3E}">
        <p14:creationId xmlns:p14="http://schemas.microsoft.com/office/powerpoint/2010/main" val="2581839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70F6D9-CDF4-4480-B02E-DC8B7150F7DE}" type="slidenum">
              <a:rPr lang="zh-CN" altLang="en-US" smtClean="0"/>
              <a:t>53</a:t>
            </a:fld>
            <a:endParaRPr lang="zh-CN" altLang="en-US"/>
          </a:p>
        </p:txBody>
      </p:sp>
    </p:spTree>
    <p:extLst>
      <p:ext uri="{BB962C8B-B14F-4D97-AF65-F5344CB8AC3E}">
        <p14:creationId xmlns:p14="http://schemas.microsoft.com/office/powerpoint/2010/main" val="3300576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E642D4-3443-499E-AFDA-8D6FF8F2ED7D}" type="slidenum">
              <a:rPr lang="zh-CN" altLang="en-US" smtClean="0"/>
              <a:pPr/>
              <a:t>59</a:t>
            </a:fld>
            <a:endParaRPr lang="zh-CN" altLang="en-US"/>
          </a:p>
        </p:txBody>
      </p:sp>
    </p:spTree>
    <p:extLst>
      <p:ext uri="{BB962C8B-B14F-4D97-AF65-F5344CB8AC3E}">
        <p14:creationId xmlns:p14="http://schemas.microsoft.com/office/powerpoint/2010/main" val="2581839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62</a:t>
            </a:fld>
            <a:endParaRPr lang="zh-CN" altLang="en-US"/>
          </a:p>
        </p:txBody>
      </p:sp>
    </p:spTree>
    <p:extLst>
      <p:ext uri="{BB962C8B-B14F-4D97-AF65-F5344CB8AC3E}">
        <p14:creationId xmlns:p14="http://schemas.microsoft.com/office/powerpoint/2010/main" val="3363452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9DADF85-3699-454A-9C16-40AE26B15167}" type="slidenum">
              <a:rPr lang="en-US" altLang="zh-CN"/>
              <a:pPr/>
              <a:t>63</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a:t>
            </a:fld>
            <a:endParaRPr lang="zh-CN" altLang="en-US"/>
          </a:p>
        </p:txBody>
      </p:sp>
    </p:spTree>
    <p:extLst>
      <p:ext uri="{BB962C8B-B14F-4D97-AF65-F5344CB8AC3E}">
        <p14:creationId xmlns:p14="http://schemas.microsoft.com/office/powerpoint/2010/main" val="2752417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8E642D4-3443-499E-AFDA-8D6FF8F2ED7D}" type="slidenum">
              <a:rPr lang="zh-CN" altLang="en-US" smtClean="0"/>
              <a:pPr/>
              <a:t>82</a:t>
            </a:fld>
            <a:endParaRPr lang="zh-CN" altLang="en-US"/>
          </a:p>
        </p:txBody>
      </p:sp>
    </p:spTree>
    <p:extLst>
      <p:ext uri="{BB962C8B-B14F-4D97-AF65-F5344CB8AC3E}">
        <p14:creationId xmlns:p14="http://schemas.microsoft.com/office/powerpoint/2010/main" val="43907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83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4438E3-E590-487C-A404-14074A5AE016}"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10</a:t>
            </a:fld>
            <a:endParaRPr lang="zh-CN" altLang="en-US"/>
          </a:p>
        </p:txBody>
      </p:sp>
    </p:spTree>
    <p:extLst>
      <p:ext uri="{BB962C8B-B14F-4D97-AF65-F5344CB8AC3E}">
        <p14:creationId xmlns:p14="http://schemas.microsoft.com/office/powerpoint/2010/main" val="336345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A5EBD6A0-EBA7-44DA-A66A-C1B0CCE29DB1}" type="slidenum">
              <a:rPr lang="zh-CN" altLang="en-US" smtClean="0"/>
              <a:pPr>
                <a:defRPr/>
              </a:pPr>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 name="图片 9" descr="14.jpg"/>
          <p:cNvPicPr>
            <a:picLocks noChangeAspect="1"/>
          </p:cNvPicPr>
          <p:nvPr userDrawn="1"/>
        </p:nvPicPr>
        <p:blipFill>
          <a:blip r:embed="rId2" cstate="print"/>
          <a:stretch>
            <a:fillRect/>
          </a:stretch>
        </p:blipFill>
        <p:spPr>
          <a:xfrm>
            <a:off x="0" y="-1"/>
            <a:ext cx="9144000" cy="6866583"/>
          </a:xfrm>
          <a:prstGeom prst="rect">
            <a:avLst/>
          </a:prstGeom>
        </p:spPr>
      </p:pic>
      <p:pic>
        <p:nvPicPr>
          <p:cNvPr id="8" name="Picture 19" descr="logo"/>
          <p:cNvPicPr>
            <a:picLocks noChangeAspect="1" noChangeArrowheads="1"/>
          </p:cNvPicPr>
          <p:nvPr/>
        </p:nvPicPr>
        <p:blipFill>
          <a:blip r:embed="rId3" cstate="print"/>
          <a:srcRect/>
          <a:stretch>
            <a:fillRect/>
          </a:stretch>
        </p:blipFill>
        <p:spPr bwMode="auto">
          <a:xfrm>
            <a:off x="7092950" y="6453188"/>
            <a:ext cx="1800225" cy="215900"/>
          </a:xfrm>
          <a:prstGeom prst="rect">
            <a:avLst/>
          </a:prstGeom>
          <a:noFill/>
        </p:spPr>
      </p:pic>
      <p:sp>
        <p:nvSpPr>
          <p:cNvPr id="9" name="Rectangle 20"/>
          <p:cNvSpPr>
            <a:spLocks noChangeArrowheads="1"/>
          </p:cNvSpPr>
          <p:nvPr/>
        </p:nvSpPr>
        <p:spPr bwMode="auto">
          <a:xfrm>
            <a:off x="4427538" y="242888"/>
            <a:ext cx="4456112" cy="377825"/>
          </a:xfrm>
          <a:prstGeom prst="rect">
            <a:avLst/>
          </a:prstGeom>
          <a:noFill/>
          <a:ln w="9525">
            <a:noFill/>
            <a:miter lim="800000"/>
            <a:headEnd/>
            <a:tailEnd/>
          </a:ln>
          <a:effectLst/>
        </p:spPr>
        <p:txBody>
          <a:bodyPr/>
          <a:lstStyle/>
          <a:p>
            <a:pPr algn="r">
              <a:spcBef>
                <a:spcPct val="20000"/>
              </a:spcBef>
            </a:pPr>
            <a:r>
              <a:rPr lang="en-US" altLang="zh-CN" sz="1400" baseline="0">
                <a:solidFill>
                  <a:srgbClr val="B2B2B2"/>
                </a:solidFill>
                <a:ea typeface="微软雅黑" pitchFamily="34" charset="-122"/>
                <a:cs typeface="宋体" charset="-122"/>
              </a:rPr>
              <a:t>www.primeton.com</a:t>
            </a:r>
          </a:p>
        </p:txBody>
      </p:sp>
      <p:sp>
        <p:nvSpPr>
          <p:cNvPr id="2" name="标题 1"/>
          <p:cNvSpPr>
            <a:spLocks noGrp="1"/>
          </p:cNvSpPr>
          <p:nvPr>
            <p:ph type="ctrTitle"/>
          </p:nvPr>
        </p:nvSpPr>
        <p:spPr>
          <a:xfrm>
            <a:off x="4143372" y="2130425"/>
            <a:ext cx="4314828"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148134" y="3886200"/>
            <a:ext cx="3700466"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bwMode="auto">
          <a:xfrm>
            <a:off x="0" y="0"/>
            <a:ext cx="9144000" cy="1752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 name="标题 1"/>
          <p:cNvSpPr>
            <a:spLocks noGrp="1"/>
          </p:cNvSpPr>
          <p:nvPr>
            <p:ph type="title"/>
          </p:nvPr>
        </p:nvSpPr>
        <p:spPr>
          <a:xfrm>
            <a:off x="304800" y="352425"/>
            <a:ext cx="8610600"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4800" y="1125538"/>
            <a:ext cx="8382000" cy="50292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extLst>
      <p:ext uri="{BB962C8B-B14F-4D97-AF65-F5344CB8AC3E}">
        <p14:creationId xmlns:p14="http://schemas.microsoft.com/office/powerpoint/2010/main" val="30187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7"/>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extLst>
      <p:ext uri="{BB962C8B-B14F-4D97-AF65-F5344CB8AC3E}">
        <p14:creationId xmlns:p14="http://schemas.microsoft.com/office/powerpoint/2010/main" val="109442191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7"/>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extLst>
      <p:ext uri="{BB962C8B-B14F-4D97-AF65-F5344CB8AC3E}">
        <p14:creationId xmlns:p14="http://schemas.microsoft.com/office/powerpoint/2010/main" val="109442191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7"/>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extLst>
      <p:ext uri="{BB962C8B-B14F-4D97-AF65-F5344CB8AC3E}">
        <p14:creationId xmlns:p14="http://schemas.microsoft.com/office/powerpoint/2010/main" val="109442191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7"/>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extLst>
      <p:ext uri="{BB962C8B-B14F-4D97-AF65-F5344CB8AC3E}">
        <p14:creationId xmlns:p14="http://schemas.microsoft.com/office/powerpoint/2010/main" val="109442191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3288"/>
            <a:ext cx="40386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3288"/>
            <a:ext cx="40386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CD80D8D-F659-440F-8C12-5648BA5A46F2}" type="slidenum">
              <a:rPr lang="en-US" altLang="zh-CN"/>
              <a:pPr>
                <a:defRPr/>
              </a:pPr>
              <a:t>‹#›</a:t>
            </a:fld>
            <a:endParaRPr lang="en-US" altLang="zh-CN"/>
          </a:p>
        </p:txBody>
      </p:sp>
    </p:spTree>
    <p:extLst>
      <p:ext uri="{BB962C8B-B14F-4D97-AF65-F5344CB8AC3E}">
        <p14:creationId xmlns:p14="http://schemas.microsoft.com/office/powerpoint/2010/main" val="100436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0"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188913"/>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125538"/>
            <a:ext cx="82296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11" cstate="print"/>
          <a:srcRect/>
          <a:stretch>
            <a:fillRect/>
          </a:stretch>
        </p:blipFill>
        <p:spPr bwMode="auto">
          <a:xfrm>
            <a:off x="7092950" y="6453188"/>
            <a:ext cx="1800225" cy="215900"/>
          </a:xfrm>
          <a:prstGeom prst="rect">
            <a:avLst/>
          </a:prstGeom>
          <a:noFill/>
        </p:spPr>
      </p:pic>
    </p:spTree>
  </p:cSld>
  <p:clrMap bg1="lt1" tx1="dk1" bg2="lt2" tx2="dk2" accent1="accent1" accent2="accent2" accent3="accent3" accent4="accent4" accent5="accent5" accent6="accent6" hlink="hlink" folHlink="folHlink"/>
  <p:sldLayoutIdLst>
    <p:sldLayoutId id="2147485461" r:id="rId1"/>
    <p:sldLayoutId id="2147485462" r:id="rId2"/>
    <p:sldLayoutId id="2147485465" r:id="rId3"/>
    <p:sldLayoutId id="2147485467" r:id="rId4"/>
    <p:sldLayoutId id="2147485468" r:id="rId5"/>
    <p:sldLayoutId id="2147485469" r:id="rId6"/>
    <p:sldLayoutId id="2147485470" r:id="rId7"/>
    <p:sldLayoutId id="2147485471" r:id="rId8"/>
  </p:sldLayoutIdLst>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chart" Target="../charts/chart2.xml"/><Relationship Id="rId5" Type="http://schemas.openxmlformats.org/officeDocument/2006/relationships/image" Target="../media/image47.e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hyperlink" Target="http://www.atcommunications.co.uk/images/colour%20blackberry%20above.JP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36.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file:///C:\Documents%20and%20Settings\ywd\Local%20Settings\Temp\OASIS.mht" TargetMode="External"/><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81.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jpeg"/><Relationship Id="rId12"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eg"/><Relationship Id="rId10" Type="http://schemas.openxmlformats.org/officeDocument/2006/relationships/image" Target="../media/image91.png"/><Relationship Id="rId4" Type="http://schemas.openxmlformats.org/officeDocument/2006/relationships/image" Target="../media/image85.jpeg"/><Relationship Id="rId9"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96.png"/><Relationship Id="rId4" Type="http://schemas.openxmlformats.org/officeDocument/2006/relationships/image" Target="../media/image9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97.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www.ibm.com/software" TargetMode="Externa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hyperlink" Target="file:///D:\..\..\Downloads\&#26222;&#20803;&#27969;&#31243;&#24179;&#21488;-BPS\OASIS%20Open%20All%20Groups.mht" TargetMode="External"/><Relationship Id="rId12" Type="http://schemas.openxmlformats.org/officeDocument/2006/relationships/image" Target="../media/image14.png"/><Relationship Id="rId2" Type="http://schemas.openxmlformats.org/officeDocument/2006/relationships/hyperlink" Target="file:///D:\..\..\Downloads\&#26222;&#20803;&#27969;&#31243;&#24179;&#21488;-BPS\OASIS.mht" TargetMode="External"/><Relationship Id="rId1" Type="http://schemas.openxmlformats.org/officeDocument/2006/relationships/slideLayout" Target="../slideLayouts/slideLayout6.xml"/><Relationship Id="rId6" Type="http://schemas.openxmlformats.org/officeDocument/2006/relationships/hyperlink" Target="file:///D:\..\..\Downloads\&#26222;&#20803;&#27969;&#31243;&#24179;&#21488;-BPS\Service%20Data%20Objects%20(SDO)%20%20OASIS%20Open%20CSA.mht" TargetMode="External"/><Relationship Id="rId11" Type="http://schemas.openxmlformats.org/officeDocument/2006/relationships/image" Target="../media/image13.gif"/><Relationship Id="rId5" Type="http://schemas.openxmlformats.org/officeDocument/2006/relationships/hyperlink" Target="file:///D:\..\..\Downloads\&#26222;&#20803;&#27969;&#31243;&#24179;&#21488;-BPS\Service%20Component%20Architecture%20(SCA)%20%20OASIS%20Open%20CSA.mht" TargetMode="External"/><Relationship Id="rId10" Type="http://schemas.openxmlformats.org/officeDocument/2006/relationships/hyperlink" Target="http://www.primeton.com/en/" TargetMode="External"/><Relationship Id="rId4" Type="http://schemas.openxmlformats.org/officeDocument/2006/relationships/hyperlink" Target="file:///D:\..\..\Downloads\&#26222;&#20803;&#27969;&#31243;&#24179;&#21488;-BPS\OASIS%20Open%20CSA%20Member%20Section.mht" TargetMode="External"/><Relationship Id="rId9" Type="http://schemas.openxmlformats.org/officeDocument/2006/relationships/image" Target="../media/image12.gif"/><Relationship Id="rId1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433887" y="4953000"/>
            <a:ext cx="3705225" cy="649287"/>
          </a:xfrm>
        </p:spPr>
        <p:txBody>
          <a:bodyPr/>
          <a:lstStyle/>
          <a:p>
            <a:pPr algn="ctr"/>
            <a:r>
              <a:rPr lang="zh-CN" altLang="en-US" sz="2000" b="1" dirty="0" smtClean="0">
                <a:solidFill>
                  <a:srgbClr val="C00000"/>
                </a:solidFill>
              </a:rPr>
              <a:t>刘先军</a:t>
            </a:r>
            <a:endParaRPr lang="en-US" altLang="zh-CN" sz="2000" b="1" dirty="0" smtClean="0">
              <a:solidFill>
                <a:srgbClr val="C00000"/>
              </a:solidFill>
            </a:endParaRPr>
          </a:p>
          <a:p>
            <a:pPr algn="ctr"/>
            <a:r>
              <a:rPr lang="en-US" altLang="zh-CN" sz="2000" b="1" dirty="0" smtClean="0">
                <a:solidFill>
                  <a:srgbClr val="C00000"/>
                </a:solidFill>
              </a:rPr>
              <a:t>2013/03/29</a:t>
            </a:r>
            <a:endParaRPr lang="zh-CN" altLang="en-US" sz="2000" b="1" dirty="0">
              <a:solidFill>
                <a:srgbClr val="C00000"/>
              </a:solidFill>
            </a:endParaRPr>
          </a:p>
        </p:txBody>
      </p:sp>
      <p:sp>
        <p:nvSpPr>
          <p:cNvPr id="4" name="副标题 9"/>
          <p:cNvSpPr txBox="1">
            <a:spLocks/>
          </p:cNvSpPr>
          <p:nvPr/>
        </p:nvSpPr>
        <p:spPr bwMode="auto">
          <a:xfrm>
            <a:off x="4114800" y="3657600"/>
            <a:ext cx="4343400" cy="8640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algn="ctr">
              <a:lnSpc>
                <a:spcPct val="150000"/>
              </a:lnSpc>
              <a:spcBef>
                <a:spcPct val="20000"/>
              </a:spcBef>
            </a:pPr>
            <a:r>
              <a:rPr lang="zh-CN" altLang="en-US" sz="2000" b="1" dirty="0">
                <a:solidFill>
                  <a:srgbClr val="C00000"/>
                </a:solidFill>
              </a:rPr>
              <a:t>线</a:t>
            </a:r>
            <a:r>
              <a:rPr lang="zh-CN" altLang="en-US" sz="2000" b="1" dirty="0" smtClean="0">
                <a:solidFill>
                  <a:srgbClr val="C00000"/>
                </a:solidFill>
              </a:rPr>
              <a:t>上治理，从服务开始</a:t>
            </a:r>
            <a:endParaRPr lang="zh-CN" altLang="en-US" sz="2000" b="1" dirty="0" smtClean="0">
              <a:solidFill>
                <a:srgbClr val="C00000"/>
              </a:solidFill>
            </a:endParaRPr>
          </a:p>
        </p:txBody>
      </p:sp>
      <p:sp>
        <p:nvSpPr>
          <p:cNvPr id="5" name="标题 12"/>
          <p:cNvSpPr>
            <a:spLocks noGrp="1"/>
          </p:cNvSpPr>
          <p:nvPr>
            <p:ph type="ctrTitle"/>
          </p:nvPr>
        </p:nvSpPr>
        <p:spPr>
          <a:xfrm>
            <a:off x="3352800" y="1828800"/>
            <a:ext cx="5647062" cy="1371600"/>
          </a:xfrm>
        </p:spPr>
        <p:txBody>
          <a:bodyPr>
            <a:noAutofit/>
          </a:bodyPr>
          <a:lstStyle/>
          <a:p>
            <a:pPr algn="ctr">
              <a:lnSpc>
                <a:spcPct val="150000"/>
              </a:lnSpc>
            </a:pPr>
            <a:r>
              <a:rPr lang="zh-CN" altLang="en-US" sz="2800" dirty="0">
                <a:solidFill>
                  <a:srgbClr val="C00000"/>
                </a:solidFill>
              </a:rPr>
              <a:t>普元</a:t>
            </a:r>
            <a:r>
              <a:rPr lang="en-US" altLang="zh-CN" sz="2800" dirty="0">
                <a:solidFill>
                  <a:srgbClr val="C00000"/>
                </a:solidFill>
              </a:rPr>
              <a:t>SOA</a:t>
            </a:r>
            <a:r>
              <a:rPr lang="zh-CN" altLang="en-US" sz="2800" dirty="0">
                <a:solidFill>
                  <a:srgbClr val="C00000"/>
                </a:solidFill>
              </a:rPr>
              <a:t>服务治理平台与实践</a:t>
            </a:r>
            <a:endParaRPr lang="zh-CN" altLang="en-US" sz="2800" dirty="0">
              <a:solidFill>
                <a:srgbClr val="C00000"/>
              </a:solidFill>
            </a:endParaRPr>
          </a:p>
        </p:txBody>
      </p:sp>
    </p:spTree>
    <p:extLst>
      <p:ext uri="{BB962C8B-B14F-4D97-AF65-F5344CB8AC3E}">
        <p14:creationId xmlns:p14="http://schemas.microsoft.com/office/powerpoint/2010/main" val="2662832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smtClean="0"/>
              <a:t>交流提纲</a:t>
            </a:r>
            <a:endParaRPr lang="zh-CN" altLang="en-US" sz="2800" dirty="0"/>
          </a:p>
        </p:txBody>
      </p:sp>
      <p:grpSp>
        <p:nvGrpSpPr>
          <p:cNvPr id="2" name="组合 4"/>
          <p:cNvGrpSpPr/>
          <p:nvPr/>
        </p:nvGrpSpPr>
        <p:grpSpPr>
          <a:xfrm>
            <a:off x="1115616" y="1143009"/>
            <a:ext cx="6840760"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kern="0" dirty="0" smtClean="0">
                  <a:latin typeface="微软雅黑" pitchFamily="34" charset="-122"/>
                  <a:ea typeface="微软雅黑" pitchFamily="34" charset="-122"/>
                  <a:cs typeface="微软雅黑"/>
                </a:rPr>
                <a:t>普元公司</a:t>
              </a:r>
              <a:endParaRPr kumimoji="1" lang="zh-CN" altLang="de-DE" sz="2000" kern="0" dirty="0">
                <a:latin typeface="微软雅黑" pitchFamily="34" charset="-122"/>
                <a:ea typeface="微软雅黑" pitchFamily="34" charset="-122"/>
                <a:cs typeface="微软雅黑"/>
              </a:endParaRPr>
            </a:p>
          </p:txBody>
        </p:sp>
      </p:grpSp>
      <p:grpSp>
        <p:nvGrpSpPr>
          <p:cNvPr id="3" name="组合 8"/>
          <p:cNvGrpSpPr/>
          <p:nvPr/>
        </p:nvGrpSpPr>
        <p:grpSpPr>
          <a:xfrm>
            <a:off x="1115616" y="1905009"/>
            <a:ext cx="6840760"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chemeClr val="bg1"/>
                  </a:solidFill>
                  <a:latin typeface="微软雅黑"/>
                  <a:ea typeface="微软雅黑"/>
                  <a:cs typeface="微软雅黑"/>
                </a:rPr>
                <a:t>ESB</a:t>
              </a:r>
              <a:r>
                <a:rPr kumimoji="1" lang="zh-CN" altLang="en-US" kern="0" dirty="0" smtClean="0">
                  <a:solidFill>
                    <a:schemeClr val="bg1"/>
                  </a:solidFill>
                  <a:latin typeface="微软雅黑"/>
                  <a:ea typeface="微软雅黑"/>
                  <a:cs typeface="微软雅黑"/>
                </a:rPr>
                <a:t>产品概述</a:t>
              </a:r>
              <a:endParaRPr kumimoji="1" lang="zh-CN" altLang="de-DE" sz="1800" kern="0" dirty="0">
                <a:solidFill>
                  <a:schemeClr val="bg1"/>
                </a:solidFill>
                <a:latin typeface="微软雅黑"/>
                <a:ea typeface="微软雅黑"/>
                <a:cs typeface="微软雅黑"/>
              </a:endParaRPr>
            </a:p>
          </p:txBody>
        </p:sp>
      </p:grpSp>
      <p:grpSp>
        <p:nvGrpSpPr>
          <p:cNvPr id="5" name="组合 20"/>
          <p:cNvGrpSpPr/>
          <p:nvPr/>
        </p:nvGrpSpPr>
        <p:grpSpPr>
          <a:xfrm>
            <a:off x="1115616" y="3429000"/>
            <a:ext cx="6840760" cy="600075"/>
            <a:chOff x="1043930" y="4797152"/>
            <a:chExt cx="6840760" cy="600075"/>
          </a:xfrm>
        </p:grpSpPr>
        <p:sp>
          <p:nvSpPr>
            <p:cNvPr id="22"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4"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SOA</a:t>
              </a:r>
              <a:r>
                <a:rPr kumimoji="1" lang="zh-CN" altLang="en-US" kern="0" dirty="0" smtClean="0">
                  <a:solidFill>
                    <a:srgbClr val="000000"/>
                  </a:solidFill>
                  <a:latin typeface="微软雅黑"/>
                  <a:ea typeface="微软雅黑"/>
                  <a:cs typeface="微软雅黑"/>
                </a:rPr>
                <a:t>服务治理方案</a:t>
              </a:r>
              <a:endParaRPr kumimoji="1" lang="zh-CN" altLang="de-DE" sz="1800" kern="0" dirty="0">
                <a:solidFill>
                  <a:srgbClr val="000000"/>
                </a:solidFill>
                <a:latin typeface="微软雅黑"/>
                <a:ea typeface="微软雅黑"/>
                <a:cs typeface="微软雅黑"/>
              </a:endParaRPr>
            </a:p>
          </p:txBody>
        </p:sp>
      </p:grpSp>
      <p:grpSp>
        <p:nvGrpSpPr>
          <p:cNvPr id="13" name="组合 28"/>
          <p:cNvGrpSpPr/>
          <p:nvPr/>
        </p:nvGrpSpPr>
        <p:grpSpPr>
          <a:xfrm>
            <a:off x="1115616" y="2667009"/>
            <a:ext cx="6840760"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产品特性</a:t>
              </a:r>
              <a:endParaRPr kumimoji="1" lang="zh-CN" altLang="de-DE"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4927" y="6397634"/>
            <a:ext cx="497963" cy="307975"/>
          </a:xfrm>
        </p:spPr>
        <p:txBody>
          <a:bodyPr/>
          <a:lstStyle/>
          <a:p>
            <a:fld id="{BD61978C-FD3D-4268-8D6C-034E9AD544A3}" type="slidenum">
              <a:rPr lang="en-US" altLang="zh-CN" smtClean="0"/>
              <a:pPr/>
              <a:t>10</a:t>
            </a:fld>
            <a:endParaRPr lang="en-US" altLang="zh-CN" dirty="0"/>
          </a:p>
        </p:txBody>
      </p:sp>
      <p:grpSp>
        <p:nvGrpSpPr>
          <p:cNvPr id="20" name="组合 20"/>
          <p:cNvGrpSpPr/>
          <p:nvPr/>
        </p:nvGrpSpPr>
        <p:grpSpPr>
          <a:xfrm>
            <a:off x="1143000" y="4200525"/>
            <a:ext cx="6840760"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b="1" kern="0" dirty="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6"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7"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实施案例</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16282574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defRPr/>
            </a:pPr>
            <a:r>
              <a:rPr lang="zh-CN" altLang="en-US" sz="3200" b="1" dirty="0" smtClean="0">
                <a:latin typeface="微软雅黑" pitchFamily="34" charset="-122"/>
                <a:ea typeface="微软雅黑" pitchFamily="34" charset="-122"/>
              </a:rPr>
              <a:t>普元 </a:t>
            </a:r>
            <a:r>
              <a:rPr lang="en-US" altLang="zh-CN" sz="3200" b="1" dirty="0" smtClean="0">
                <a:latin typeface="微软雅黑" pitchFamily="34" charset="-122"/>
                <a:ea typeface="微软雅黑" pitchFamily="34" charset="-122"/>
              </a:rPr>
              <a:t>ESB </a:t>
            </a:r>
            <a:r>
              <a:rPr lang="zh-CN" altLang="en-US" sz="3200" b="1" dirty="0" smtClean="0">
                <a:latin typeface="微软雅黑" pitchFamily="34" charset="-122"/>
                <a:ea typeface="微软雅黑" pitchFamily="34" charset="-122"/>
              </a:rPr>
              <a:t>产品的设计理念</a:t>
            </a:r>
            <a:endParaRPr lang="zh-CN" altLang="en-US" sz="3200" b="1" dirty="0">
              <a:latin typeface="微软雅黑" pitchFamily="34" charset="-122"/>
              <a:ea typeface="微软雅黑" pitchFamily="34" charset="-122"/>
            </a:endParaRPr>
          </a:p>
        </p:txBody>
      </p:sp>
      <p:sp>
        <p:nvSpPr>
          <p:cNvPr id="3" name="内容占位符 2"/>
          <p:cNvSpPr>
            <a:spLocks noGrp="1"/>
          </p:cNvSpPr>
          <p:nvPr>
            <p:ph idx="1"/>
          </p:nvPr>
        </p:nvSpPr>
        <p:spPr>
          <a:xfrm>
            <a:off x="457200" y="1357298"/>
            <a:ext cx="8229600" cy="4768865"/>
          </a:xfrm>
        </p:spPr>
        <p:txBody>
          <a:bodyPr/>
          <a:lstStyle/>
          <a:p>
            <a:r>
              <a:rPr lang="zh-CN" altLang="en-US" sz="2400" dirty="0" smtClean="0">
                <a:latin typeface="+mn-ea"/>
              </a:rPr>
              <a:t>针对国内应用的特点，聚焦标准化协议的集成能力，采用轻量级架构，而不是采用传统 </a:t>
            </a:r>
            <a:r>
              <a:rPr lang="en-US" altLang="zh-CN" sz="2400" dirty="0" smtClean="0">
                <a:latin typeface="+mn-ea"/>
              </a:rPr>
              <a:t>EAI </a:t>
            </a:r>
            <a:r>
              <a:rPr lang="zh-CN" altLang="en-US" sz="2400" dirty="0" smtClean="0">
                <a:latin typeface="+mn-ea"/>
              </a:rPr>
              <a:t>产品面向多协议支持的适配器架构；</a:t>
            </a:r>
            <a:endParaRPr lang="en-US" altLang="zh-CN" sz="2400" dirty="0" smtClean="0">
              <a:latin typeface="+mn-ea"/>
            </a:endParaRPr>
          </a:p>
          <a:p>
            <a:r>
              <a:rPr lang="en-US" altLang="zh-CN" sz="2400" dirty="0" smtClean="0">
                <a:latin typeface="+mn-ea"/>
              </a:rPr>
              <a:t>ESB </a:t>
            </a:r>
            <a:r>
              <a:rPr lang="zh-CN" altLang="en-US" sz="2400" dirty="0" smtClean="0">
                <a:latin typeface="+mn-ea"/>
              </a:rPr>
              <a:t>做为一种技术管理手段，针对以往点对点连接带来的难以管理问题，</a:t>
            </a:r>
            <a:r>
              <a:rPr lang="zh-CN" altLang="en-US" sz="2400" b="1" dirty="0" smtClean="0">
                <a:solidFill>
                  <a:srgbClr val="FF0000"/>
                </a:solidFill>
                <a:latin typeface="+mn-ea"/>
              </a:rPr>
              <a:t>重点解决对服务管理问题</a:t>
            </a:r>
            <a:r>
              <a:rPr lang="zh-CN" altLang="en-US" sz="2400" dirty="0" smtClean="0">
                <a:latin typeface="+mn-ea"/>
              </a:rPr>
              <a:t>，提供统一的接口管理平台</a:t>
            </a:r>
            <a:endParaRPr lang="en-US" altLang="zh-CN" sz="2400" dirty="0" smtClean="0">
              <a:latin typeface="+mn-ea"/>
            </a:endParaRPr>
          </a:p>
          <a:p>
            <a:r>
              <a:rPr lang="zh-CN" altLang="en-US" sz="2400" dirty="0" smtClean="0">
                <a:latin typeface="+mn-ea"/>
              </a:rPr>
              <a:t>重点解决 </a:t>
            </a:r>
            <a:r>
              <a:rPr lang="en-US" altLang="zh-CN" sz="2400" dirty="0" smtClean="0">
                <a:latin typeface="+mn-ea"/>
              </a:rPr>
              <a:t>ESB </a:t>
            </a:r>
            <a:r>
              <a:rPr lang="zh-CN" altLang="en-US" sz="2400" dirty="0" smtClean="0">
                <a:latin typeface="+mn-ea"/>
              </a:rPr>
              <a:t>使用过程中存在的性能问题，尤其是基于标准 </a:t>
            </a:r>
            <a:r>
              <a:rPr lang="en-US" altLang="zh-CN" sz="2400" dirty="0" smtClean="0">
                <a:latin typeface="+mn-ea"/>
              </a:rPr>
              <a:t>SOAP </a:t>
            </a:r>
            <a:r>
              <a:rPr lang="zh-CN" altLang="en-US" sz="2400" dirty="0" smtClean="0">
                <a:latin typeface="+mn-ea"/>
              </a:rPr>
              <a:t>协议的性能问题</a:t>
            </a:r>
            <a:endParaRPr lang="en-US" altLang="zh-CN" sz="2400" dirty="0" smtClean="0">
              <a:latin typeface="+mn-ea"/>
            </a:endParaRPr>
          </a:p>
        </p:txBody>
      </p:sp>
    </p:spTree>
    <p:extLst>
      <p:ext uri="{BB962C8B-B14F-4D97-AF65-F5344CB8AC3E}">
        <p14:creationId xmlns:p14="http://schemas.microsoft.com/office/powerpoint/2010/main" val="349563342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200" b="1" dirty="0" smtClean="0">
                <a:latin typeface="微软雅黑" pitchFamily="34" charset="-122"/>
                <a:ea typeface="微软雅黑" pitchFamily="34" charset="-122"/>
              </a:rPr>
              <a:t>ESB</a:t>
            </a:r>
            <a:r>
              <a:rPr lang="zh-CN" altLang="en-US" sz="3200" b="1" dirty="0" smtClean="0">
                <a:latin typeface="微软雅黑" pitchFamily="34" charset="-122"/>
                <a:ea typeface="微软雅黑" pitchFamily="34" charset="-122"/>
              </a:rPr>
              <a:t>实施的关键：性能</a:t>
            </a:r>
            <a:endParaRPr lang="zh-CN" altLang="en-US" sz="3200" b="1" dirty="0">
              <a:latin typeface="微软雅黑" pitchFamily="34" charset="-122"/>
              <a:ea typeface="微软雅黑" pitchFamily="34" charset="-122"/>
            </a:endParaRPr>
          </a:p>
        </p:txBody>
      </p:sp>
      <p:sp>
        <p:nvSpPr>
          <p:cNvPr id="4" name="Rectangle 4"/>
          <p:cNvSpPr>
            <a:spLocks noChangeArrowheads="1"/>
          </p:cNvSpPr>
          <p:nvPr/>
        </p:nvSpPr>
        <p:spPr bwMode="auto">
          <a:xfrm>
            <a:off x="714348" y="1343042"/>
            <a:ext cx="7772400" cy="2514586"/>
          </a:xfrm>
          <a:prstGeom prst="rect">
            <a:avLst/>
          </a:prstGeom>
          <a:noFill/>
          <a:ln w="3175" algn="ctr">
            <a:solidFill>
              <a:schemeClr val="tx1"/>
            </a:solidFill>
            <a:miter lim="800000"/>
            <a:headEnd type="none" w="sm" len="lg"/>
            <a:tailEnd/>
          </a:ln>
          <a:effectLst/>
        </p:spPr>
        <p:txBody>
          <a:bodyPr wrap="none" anchor="ctr"/>
          <a:lstStyle/>
          <a:p>
            <a:endParaRPr lang="zh-CN" altLang="en-US"/>
          </a:p>
        </p:txBody>
      </p:sp>
      <p:sp>
        <p:nvSpPr>
          <p:cNvPr id="5" name="Rectangle 5"/>
          <p:cNvSpPr>
            <a:spLocks noChangeArrowheads="1"/>
          </p:cNvSpPr>
          <p:nvPr/>
        </p:nvSpPr>
        <p:spPr bwMode="auto">
          <a:xfrm>
            <a:off x="714348" y="1343043"/>
            <a:ext cx="7772400" cy="400050"/>
          </a:xfrm>
          <a:prstGeom prst="rect">
            <a:avLst/>
          </a:prstGeom>
          <a:solidFill>
            <a:schemeClr val="accent1">
              <a:lumMod val="75000"/>
            </a:schemeClr>
          </a:solidFill>
          <a:ln w="3175" algn="ctr">
            <a:solidFill>
              <a:schemeClr val="tx1"/>
            </a:solidFill>
            <a:miter lim="800000"/>
            <a:headEnd type="none" w="sm" len="lg"/>
            <a:tailEnd/>
          </a:ln>
          <a:effectLst/>
        </p:spPr>
        <p:txBody>
          <a:bodyPr wrap="none" anchor="ctr"/>
          <a:lstStyle/>
          <a:p>
            <a:r>
              <a:rPr lang="zh-CN" altLang="en-US" b="1" dirty="0">
                <a:solidFill>
                  <a:schemeClr val="bg1"/>
                </a:solidFill>
                <a:latin typeface="微软雅黑" pitchFamily="34" charset="-122"/>
              </a:rPr>
              <a:t>一</a:t>
            </a:r>
            <a:r>
              <a:rPr lang="zh-CN" altLang="en-US" b="1" dirty="0" smtClean="0">
                <a:solidFill>
                  <a:schemeClr val="bg1"/>
                </a:solidFill>
                <a:latin typeface="微软雅黑" pitchFamily="34" charset="-122"/>
              </a:rPr>
              <a:t>、如何避免采用 </a:t>
            </a:r>
            <a:r>
              <a:rPr lang="en-US" altLang="zh-CN" b="1" dirty="0" smtClean="0">
                <a:solidFill>
                  <a:schemeClr val="bg1"/>
                </a:solidFill>
                <a:latin typeface="微软雅黑" pitchFamily="34" charset="-122"/>
              </a:rPr>
              <a:t>ESB</a:t>
            </a:r>
            <a:r>
              <a:rPr lang="zh-CN" altLang="en-US" b="1" dirty="0" smtClean="0">
                <a:solidFill>
                  <a:schemeClr val="bg1"/>
                </a:solidFill>
                <a:latin typeface="微软雅黑" pitchFamily="34" charset="-122"/>
              </a:rPr>
              <a:t>后性能的大幅度下降？</a:t>
            </a:r>
            <a:endParaRPr lang="zh-CN" altLang="en-US" b="1" dirty="0">
              <a:solidFill>
                <a:schemeClr val="bg1"/>
              </a:solidFill>
              <a:latin typeface="微软雅黑" pitchFamily="34" charset="-122"/>
            </a:endParaRPr>
          </a:p>
        </p:txBody>
      </p:sp>
      <p:sp>
        <p:nvSpPr>
          <p:cNvPr id="6" name="Rectangle 8"/>
          <p:cNvSpPr txBox="1">
            <a:spLocks noChangeArrowheads="1"/>
          </p:cNvSpPr>
          <p:nvPr/>
        </p:nvSpPr>
        <p:spPr bwMode="auto">
          <a:xfrm>
            <a:off x="714348" y="1876442"/>
            <a:ext cx="7620000" cy="1766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ESB </a:t>
            </a: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是多个系统之间的交互平台，势必加长了交易路径，如何将性能损耗降低在可接受范围</a:t>
            </a:r>
            <a:endPar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endPar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必须支持标准的 </a:t>
            </a:r>
            <a:r>
              <a:rPr kumimoji="1" lang="en-US" altLang="zh-CN" sz="1800" kern="0" dirty="0" smtClean="0">
                <a:latin typeface="微软雅黑" pitchFamily="34" charset="-122"/>
                <a:ea typeface="微软雅黑" pitchFamily="34" charset="-122"/>
              </a:rPr>
              <a:t>SOAP </a:t>
            </a:r>
            <a:r>
              <a:rPr kumimoji="1" lang="zh-CN" altLang="en-US" sz="1800" kern="0" dirty="0" smtClean="0">
                <a:latin typeface="微软雅黑" pitchFamily="34" charset="-122"/>
                <a:ea typeface="微软雅黑" pitchFamily="34" charset="-122"/>
              </a:rPr>
              <a:t>协议，但 </a:t>
            </a:r>
            <a:r>
              <a:rPr kumimoji="1" lang="en-US" altLang="zh-CN" sz="1800" kern="0" dirty="0" smtClean="0">
                <a:latin typeface="微软雅黑" pitchFamily="34" charset="-122"/>
                <a:ea typeface="微软雅黑" pitchFamily="34" charset="-122"/>
              </a:rPr>
              <a:t>SOAP </a:t>
            </a:r>
            <a:r>
              <a:rPr kumimoji="1" lang="zh-CN" altLang="en-US" sz="1800" kern="0" dirty="0" smtClean="0">
                <a:latin typeface="微软雅黑" pitchFamily="34" charset="-122"/>
                <a:ea typeface="微软雅黑" pitchFamily="34" charset="-122"/>
              </a:rPr>
              <a:t>消息的处理是一个 </a:t>
            </a:r>
            <a:r>
              <a:rPr kumimoji="1" lang="en-US" altLang="zh-CN" sz="1800" kern="0" dirty="0" smtClean="0">
                <a:latin typeface="微软雅黑" pitchFamily="34" charset="-122"/>
                <a:ea typeface="微软雅黑" pitchFamily="34" charset="-122"/>
              </a:rPr>
              <a:t>CPU </a:t>
            </a:r>
            <a:r>
              <a:rPr kumimoji="1" lang="zh-CN" altLang="en-US" sz="1800" kern="0" dirty="0" smtClean="0">
                <a:latin typeface="微软雅黑" pitchFamily="34" charset="-122"/>
                <a:ea typeface="微软雅黑" pitchFamily="34" charset="-122"/>
              </a:rPr>
              <a:t>密集性的操作，如何在突发的高并发下保证 </a:t>
            </a:r>
            <a:r>
              <a:rPr kumimoji="1" lang="en-US" altLang="zh-CN" sz="1800" kern="0" dirty="0" err="1" smtClean="0">
                <a:latin typeface="微软雅黑" pitchFamily="34" charset="-122"/>
                <a:ea typeface="微软雅黑" pitchFamily="34" charset="-122"/>
              </a:rPr>
              <a:t>WebServices</a:t>
            </a:r>
            <a:r>
              <a:rPr kumimoji="1" lang="en-US" altLang="zh-CN" sz="1800" kern="0" dirty="0" smtClean="0">
                <a:latin typeface="微软雅黑" pitchFamily="34" charset="-122"/>
                <a:ea typeface="微软雅黑" pitchFamily="34" charset="-122"/>
              </a:rPr>
              <a:t> </a:t>
            </a:r>
            <a:r>
              <a:rPr kumimoji="1" lang="zh-CN" altLang="en-US" sz="1800" kern="0" dirty="0" smtClean="0">
                <a:latin typeface="微软雅黑" pitchFamily="34" charset="-122"/>
                <a:ea typeface="微软雅黑" pitchFamily="34" charset="-122"/>
              </a:rPr>
              <a:t>服务具备足够的性能</a:t>
            </a:r>
            <a:endParaRPr kumimoji="1" lang="en-US" altLang="zh-CN" sz="1800" kern="0" dirty="0" smtClean="0">
              <a:latin typeface="微软雅黑" pitchFamily="34" charset="-122"/>
              <a:ea typeface="微软雅黑" pitchFamily="34" charset="-122"/>
            </a:endParaRPr>
          </a:p>
        </p:txBody>
      </p:sp>
      <p:sp>
        <p:nvSpPr>
          <p:cNvPr id="14" name="Rectangle 4"/>
          <p:cNvSpPr>
            <a:spLocks noChangeArrowheads="1"/>
          </p:cNvSpPr>
          <p:nvPr/>
        </p:nvSpPr>
        <p:spPr bwMode="auto">
          <a:xfrm>
            <a:off x="714348" y="3843373"/>
            <a:ext cx="7772400" cy="1943082"/>
          </a:xfrm>
          <a:prstGeom prst="rect">
            <a:avLst/>
          </a:prstGeom>
          <a:noFill/>
          <a:ln w="3175" algn="ctr">
            <a:solidFill>
              <a:schemeClr val="tx1"/>
            </a:solidFill>
            <a:miter lim="800000"/>
            <a:headEnd type="none" w="sm" len="lg"/>
            <a:tailEnd/>
          </a:ln>
          <a:effectLst/>
        </p:spPr>
        <p:txBody>
          <a:bodyPr wrap="none" anchor="ctr"/>
          <a:lstStyle/>
          <a:p>
            <a:endParaRPr lang="zh-CN" altLang="en-US"/>
          </a:p>
        </p:txBody>
      </p:sp>
      <p:sp>
        <p:nvSpPr>
          <p:cNvPr id="15" name="Rectangle 5"/>
          <p:cNvSpPr>
            <a:spLocks noChangeArrowheads="1"/>
          </p:cNvSpPr>
          <p:nvPr/>
        </p:nvSpPr>
        <p:spPr bwMode="auto">
          <a:xfrm>
            <a:off x="714348" y="3843374"/>
            <a:ext cx="7772400" cy="400050"/>
          </a:xfrm>
          <a:prstGeom prst="rect">
            <a:avLst/>
          </a:prstGeom>
          <a:solidFill>
            <a:schemeClr val="accent1">
              <a:lumMod val="75000"/>
            </a:schemeClr>
          </a:solidFill>
          <a:ln w="3175" algn="ctr">
            <a:solidFill>
              <a:schemeClr val="tx1"/>
            </a:solidFill>
            <a:miter lim="800000"/>
            <a:headEnd type="none" w="sm" len="lg"/>
            <a:tailEnd/>
          </a:ln>
          <a:effectLst/>
        </p:spPr>
        <p:txBody>
          <a:bodyPr wrap="none" anchor="ctr"/>
          <a:lstStyle/>
          <a:p>
            <a:r>
              <a:rPr lang="zh-CN" altLang="en-US" b="1" dirty="0" smtClean="0">
                <a:solidFill>
                  <a:schemeClr val="bg1"/>
                </a:solidFill>
                <a:latin typeface="微软雅黑" pitchFamily="34" charset="-122"/>
              </a:rPr>
              <a:t>二、如何实现 </a:t>
            </a:r>
            <a:r>
              <a:rPr lang="en-US" altLang="zh-CN" b="1" dirty="0" smtClean="0">
                <a:solidFill>
                  <a:schemeClr val="bg1"/>
                </a:solidFill>
                <a:latin typeface="微软雅黑" pitchFamily="34" charset="-122"/>
              </a:rPr>
              <a:t>ESB </a:t>
            </a:r>
            <a:r>
              <a:rPr lang="zh-CN" altLang="en-US" b="1" dirty="0" smtClean="0">
                <a:solidFill>
                  <a:schemeClr val="bg1"/>
                </a:solidFill>
                <a:latin typeface="微软雅黑" pitchFamily="34" charset="-122"/>
              </a:rPr>
              <a:t>的轻量性，提高性能？</a:t>
            </a:r>
            <a:endParaRPr lang="zh-CN" altLang="en-US" b="1" dirty="0">
              <a:solidFill>
                <a:schemeClr val="bg1"/>
              </a:solidFill>
              <a:latin typeface="微软雅黑" pitchFamily="34" charset="-122"/>
            </a:endParaRPr>
          </a:p>
        </p:txBody>
      </p:sp>
      <p:sp>
        <p:nvSpPr>
          <p:cNvPr id="16" name="Rectangle 8"/>
          <p:cNvSpPr txBox="1">
            <a:spLocks noChangeArrowheads="1"/>
          </p:cNvSpPr>
          <p:nvPr/>
        </p:nvSpPr>
        <p:spPr bwMode="auto">
          <a:xfrm>
            <a:off x="714348" y="4376773"/>
            <a:ext cx="7620000" cy="17668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国内 </a:t>
            </a:r>
            <a:r>
              <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ESB </a:t>
            </a: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架构面临的问题与国外不完全相同，所集成的系统间同质化程度比较高，例如 </a:t>
            </a:r>
            <a:r>
              <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CRM </a:t>
            </a: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域目前主要是 </a:t>
            </a:r>
            <a:r>
              <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EJB</a:t>
            </a: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a:t>
            </a:r>
            <a:r>
              <a:rPr kumimoji="1" lang="en-US" altLang="zh-CN" sz="1800" b="0" i="0" u="none" strike="noStrike" kern="0" cap="none" spc="0" normalizeH="0" baseline="0" noProof="0" dirty="0" err="1" smtClean="0">
                <a:ln>
                  <a:noFill/>
                </a:ln>
                <a:solidFill>
                  <a:schemeClr val="tx1"/>
                </a:solidFill>
                <a:effectLst/>
                <a:uLnTx/>
                <a:uFillTx/>
                <a:latin typeface="微软雅黑" pitchFamily="34" charset="-122"/>
                <a:ea typeface="微软雅黑" pitchFamily="34" charset="-122"/>
              </a:rPr>
              <a:t>WebServices</a:t>
            </a:r>
            <a:r>
              <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、文件传输协议，这种相对标准化的系统间进行集成是否可以使用更轻量级的技术，避免架构复杂带来的损耗？</a:t>
            </a:r>
          </a:p>
        </p:txBody>
      </p:sp>
    </p:spTree>
    <p:extLst>
      <p:ext uri="{BB962C8B-B14F-4D97-AF65-F5344CB8AC3E}">
        <p14:creationId xmlns:p14="http://schemas.microsoft.com/office/powerpoint/2010/main" val="28619751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200" b="1" dirty="0" smtClean="0">
                <a:latin typeface="微软雅黑" pitchFamily="34" charset="-122"/>
                <a:ea typeface="微软雅黑" pitchFamily="34" charset="-122"/>
              </a:rPr>
              <a:t>ESB</a:t>
            </a:r>
            <a:r>
              <a:rPr lang="zh-CN" altLang="en-US" sz="3200" b="1" dirty="0" smtClean="0">
                <a:latin typeface="微软雅黑" pitchFamily="34" charset="-122"/>
                <a:ea typeface="微软雅黑" pitchFamily="34" charset="-122"/>
              </a:rPr>
              <a:t>实施的关键：可靠性</a:t>
            </a:r>
            <a:endParaRPr lang="zh-CN" altLang="en-US" sz="3200" b="1" dirty="0">
              <a:latin typeface="微软雅黑" pitchFamily="34" charset="-122"/>
              <a:ea typeface="微软雅黑" pitchFamily="34" charset="-122"/>
            </a:endParaRPr>
          </a:p>
        </p:txBody>
      </p:sp>
      <p:sp>
        <p:nvSpPr>
          <p:cNvPr id="4" name="Rectangle 4"/>
          <p:cNvSpPr>
            <a:spLocks noChangeArrowheads="1"/>
          </p:cNvSpPr>
          <p:nvPr/>
        </p:nvSpPr>
        <p:spPr bwMode="auto">
          <a:xfrm>
            <a:off x="714348" y="1343042"/>
            <a:ext cx="7772400" cy="3514718"/>
          </a:xfrm>
          <a:prstGeom prst="rect">
            <a:avLst/>
          </a:prstGeom>
          <a:noFill/>
          <a:ln w="3175" algn="ctr">
            <a:solidFill>
              <a:schemeClr val="tx1"/>
            </a:solidFill>
            <a:miter lim="800000"/>
            <a:headEnd type="none" w="sm" len="lg"/>
            <a:tailEnd/>
          </a:ln>
          <a:effectLst/>
        </p:spPr>
        <p:txBody>
          <a:bodyPr wrap="none" anchor="ctr"/>
          <a:lstStyle/>
          <a:p>
            <a:endParaRPr lang="zh-CN" altLang="en-US"/>
          </a:p>
        </p:txBody>
      </p:sp>
      <p:sp>
        <p:nvSpPr>
          <p:cNvPr id="5" name="Rectangle 5"/>
          <p:cNvSpPr>
            <a:spLocks noChangeArrowheads="1"/>
          </p:cNvSpPr>
          <p:nvPr/>
        </p:nvSpPr>
        <p:spPr bwMode="auto">
          <a:xfrm>
            <a:off x="714348" y="1343043"/>
            <a:ext cx="7772400" cy="400050"/>
          </a:xfrm>
          <a:prstGeom prst="rect">
            <a:avLst/>
          </a:prstGeom>
          <a:solidFill>
            <a:schemeClr val="accent1">
              <a:lumMod val="75000"/>
            </a:schemeClr>
          </a:solidFill>
          <a:ln w="3175" algn="ctr">
            <a:solidFill>
              <a:schemeClr val="tx1"/>
            </a:solidFill>
            <a:miter lim="800000"/>
            <a:headEnd type="none" w="sm" len="lg"/>
            <a:tailEnd/>
          </a:ln>
          <a:effectLst/>
        </p:spPr>
        <p:txBody>
          <a:bodyPr wrap="none" anchor="ctr"/>
          <a:lstStyle/>
          <a:p>
            <a:r>
              <a:rPr lang="en-US" altLang="zh-CN" b="1" dirty="0" smtClean="0">
                <a:solidFill>
                  <a:schemeClr val="bg1"/>
                </a:solidFill>
                <a:latin typeface="微软雅黑" pitchFamily="34" charset="-122"/>
              </a:rPr>
              <a:t>ESB</a:t>
            </a:r>
            <a:r>
              <a:rPr lang="zh-CN" altLang="en-US" b="1" dirty="0" smtClean="0">
                <a:solidFill>
                  <a:schemeClr val="bg1"/>
                </a:solidFill>
                <a:latin typeface="微软雅黑" pitchFamily="34" charset="-122"/>
              </a:rPr>
              <a:t>作为业务的关键路径，如何保证高可靠性？</a:t>
            </a:r>
            <a:endParaRPr lang="zh-CN" altLang="en-US" b="1" dirty="0">
              <a:solidFill>
                <a:schemeClr val="bg1"/>
              </a:solidFill>
              <a:latin typeface="微软雅黑" pitchFamily="34" charset="-122"/>
            </a:endParaRPr>
          </a:p>
        </p:txBody>
      </p:sp>
      <p:sp>
        <p:nvSpPr>
          <p:cNvPr id="6" name="Rectangle 8"/>
          <p:cNvSpPr txBox="1">
            <a:spLocks noChangeArrowheads="1"/>
          </p:cNvSpPr>
          <p:nvPr/>
        </p:nvSpPr>
        <p:spPr bwMode="auto">
          <a:xfrm>
            <a:off x="714348" y="1876442"/>
            <a:ext cx="7620000" cy="28384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lvl="0" indent="-533400" eaLnBrk="0" hangingPunct="0">
              <a:lnSpc>
                <a:spcPct val="90000"/>
              </a:lnSpc>
              <a:spcBef>
                <a:spcPct val="20000"/>
              </a:spcBef>
              <a:buFontTx/>
              <a:buChar char="•"/>
            </a:pPr>
            <a:r>
              <a:rPr kumimoji="1" lang="zh-CN" altLang="en-US" sz="1800" kern="0" dirty="0" smtClean="0">
                <a:latin typeface="微软雅黑" pitchFamily="34" charset="-122"/>
                <a:ea typeface="微软雅黑" pitchFamily="34" charset="-122"/>
              </a:rPr>
              <a:t>在复杂的 </a:t>
            </a:r>
            <a:r>
              <a:rPr kumimoji="1" lang="en-US" altLang="zh-CN" sz="1800" kern="0" dirty="0" smtClean="0">
                <a:latin typeface="微软雅黑" pitchFamily="34" charset="-122"/>
                <a:ea typeface="微软雅黑" pitchFamily="34" charset="-122"/>
              </a:rPr>
              <a:t>IT </a:t>
            </a:r>
            <a:r>
              <a:rPr kumimoji="1" lang="zh-CN" altLang="en-US" sz="1800" kern="0" dirty="0" smtClean="0">
                <a:latin typeface="微软雅黑" pitchFamily="34" charset="-122"/>
                <a:ea typeface="微软雅黑" pitchFamily="34" charset="-122"/>
              </a:rPr>
              <a:t>环境下，应用往往会出现不稳定的可能，</a:t>
            </a:r>
            <a:r>
              <a:rPr kumimoji="1" lang="en-US" altLang="zh-CN" sz="1800" kern="0" dirty="0" smtClean="0">
                <a:latin typeface="微软雅黑" pitchFamily="34" charset="-122"/>
                <a:ea typeface="微软雅黑" pitchFamily="34" charset="-122"/>
              </a:rPr>
              <a:t>ESB</a:t>
            </a:r>
            <a:r>
              <a:rPr kumimoji="1" lang="zh-CN" altLang="en-US" sz="1800" kern="0" dirty="0" smtClean="0">
                <a:latin typeface="微软雅黑" pitchFamily="34" charset="-122"/>
                <a:ea typeface="微软雅黑" pitchFamily="34" charset="-122"/>
              </a:rPr>
              <a:t>同时服务于多个应用，如何保证在某个应用不稳定的情况下，</a:t>
            </a:r>
            <a:r>
              <a:rPr kumimoji="1" lang="en-US" altLang="zh-CN" sz="1800" kern="0" dirty="0" smtClean="0">
                <a:latin typeface="微软雅黑" pitchFamily="34" charset="-122"/>
                <a:ea typeface="微软雅黑" pitchFamily="34" charset="-122"/>
              </a:rPr>
              <a:t>ESB</a:t>
            </a:r>
            <a:r>
              <a:rPr kumimoji="1" lang="zh-CN" altLang="en-US" sz="1800" kern="0" dirty="0" smtClean="0">
                <a:latin typeface="微软雅黑" pitchFamily="34" charset="-122"/>
                <a:ea typeface="微软雅黑" pitchFamily="34" charset="-122"/>
              </a:rPr>
              <a:t>仍然能够正常工作。例如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提供一个调用 </a:t>
            </a:r>
            <a:r>
              <a:rPr kumimoji="1" lang="en-US" altLang="zh-CN" sz="1800" kern="0" dirty="0" smtClean="0">
                <a:latin typeface="微软雅黑" pitchFamily="34" charset="-122"/>
                <a:ea typeface="微软雅黑" pitchFamily="34" charset="-122"/>
              </a:rPr>
              <a:t>B </a:t>
            </a:r>
            <a:r>
              <a:rPr kumimoji="1" lang="zh-CN" altLang="en-US" sz="1800" kern="0" dirty="0" smtClean="0">
                <a:latin typeface="微软雅黑" pitchFamily="34" charset="-122"/>
                <a:ea typeface="微软雅黑" pitchFamily="34" charset="-122"/>
              </a:rPr>
              <a:t>系统的服务，但是 </a:t>
            </a:r>
            <a:r>
              <a:rPr kumimoji="1" lang="en-US" altLang="zh-CN" sz="1800" kern="0" dirty="0" smtClean="0">
                <a:latin typeface="微软雅黑" pitchFamily="34" charset="-122"/>
                <a:ea typeface="微软雅黑" pitchFamily="34" charset="-122"/>
              </a:rPr>
              <a:t>B </a:t>
            </a:r>
            <a:r>
              <a:rPr kumimoji="1" lang="zh-CN" altLang="en-US" sz="1800" kern="0" dirty="0" smtClean="0">
                <a:latin typeface="微软雅黑" pitchFamily="34" charset="-122"/>
                <a:ea typeface="微软雅黑" pitchFamily="34" charset="-122"/>
              </a:rPr>
              <a:t>系统响应很慢，必须保证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上的其他服务不会因此而受到影响</a:t>
            </a:r>
            <a:endParaRPr kumimoji="1" lang="en-US" altLang="zh-CN" sz="1800" kern="0" dirty="0" smtClean="0">
              <a:latin typeface="微软雅黑" pitchFamily="34" charset="-122"/>
              <a:ea typeface="微软雅黑" pitchFamily="34" charset="-122"/>
            </a:endParaRPr>
          </a:p>
          <a:p>
            <a:pPr marL="620713" lvl="0" indent="-533400" eaLnBrk="0" hangingPunct="0">
              <a:lnSpc>
                <a:spcPct val="90000"/>
              </a:lnSpc>
              <a:spcBef>
                <a:spcPct val="20000"/>
              </a:spcBef>
              <a:buFontTx/>
              <a:buChar char="•"/>
            </a:pPr>
            <a:endParaRPr kumimoji="1" lang="en-US" altLang="zh-CN" sz="1800" kern="0" dirty="0" smtClean="0">
              <a:latin typeface="微软雅黑" pitchFamily="34" charset="-122"/>
              <a:ea typeface="微软雅黑" pitchFamily="34" charset="-122"/>
            </a:endParaRPr>
          </a:p>
          <a:p>
            <a:pPr marL="620713" lvl="0" indent="-533400" eaLnBrk="0" hangingPunct="0">
              <a:lnSpc>
                <a:spcPct val="90000"/>
              </a:lnSpc>
              <a:spcBef>
                <a:spcPct val="20000"/>
              </a:spcBef>
              <a:buFontTx/>
              <a:buChar char="•"/>
            </a:pPr>
            <a:r>
              <a:rPr kumimoji="1" lang="zh-CN" altLang="en-US" sz="1800" kern="0" dirty="0" smtClean="0">
                <a:latin typeface="微软雅黑" pitchFamily="34" charset="-122"/>
                <a:ea typeface="微软雅黑" pitchFamily="34" charset="-122"/>
              </a:rPr>
              <a:t>如何灵活的 对</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进行负载调配，提高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的吞吐能力</a:t>
            </a:r>
            <a:endParaRPr kumimoji="1" lang="en-US" altLang="zh-CN" sz="1800" kern="0" dirty="0" smtClean="0">
              <a:latin typeface="微软雅黑" pitchFamily="34" charset="-122"/>
              <a:ea typeface="微软雅黑" pitchFamily="34" charset="-122"/>
            </a:endParaRPr>
          </a:p>
          <a:p>
            <a:pPr marL="620713" lvl="0" indent="-533400" eaLnBrk="0" hangingPunct="0">
              <a:lnSpc>
                <a:spcPct val="90000"/>
              </a:lnSpc>
              <a:spcBef>
                <a:spcPct val="20000"/>
              </a:spcBef>
              <a:buFontTx/>
              <a:buChar char="•"/>
            </a:pPr>
            <a:endPar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620713" lvl="0" indent="-533400" eaLnBrk="0" hangingPunct="0">
              <a:lnSpc>
                <a:spcPct val="90000"/>
              </a:lnSpc>
              <a:spcBef>
                <a:spcPct val="20000"/>
              </a:spcBef>
              <a:buFontTx/>
              <a:buChar char="•"/>
            </a:pPr>
            <a:r>
              <a:rPr kumimoji="1" lang="zh-CN" altLang="en-US" sz="1800" kern="0" dirty="0" smtClean="0">
                <a:latin typeface="微软雅黑" pitchFamily="34" charset="-122"/>
                <a:ea typeface="微软雅黑" pitchFamily="34" charset="-122"/>
              </a:rPr>
              <a:t>面对突发情况，例如瞬时的浪涌，如何保证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的可靠性</a:t>
            </a:r>
            <a:endPar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49075579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en-US" altLang="zh-CN" sz="3200" b="1" dirty="0" smtClean="0">
                <a:latin typeface="微软雅黑" pitchFamily="34" charset="-122"/>
                <a:ea typeface="微软雅黑" pitchFamily="34" charset="-122"/>
              </a:rPr>
              <a:t>ESB</a:t>
            </a:r>
            <a:r>
              <a:rPr lang="zh-CN" altLang="en-US" sz="3200" b="1" dirty="0" smtClean="0">
                <a:latin typeface="微软雅黑" pitchFamily="34" charset="-122"/>
                <a:ea typeface="微软雅黑" pitchFamily="34" charset="-122"/>
              </a:rPr>
              <a:t>实施的关键：可管理性</a:t>
            </a:r>
            <a:endParaRPr lang="zh-CN" altLang="en-US" sz="3200" b="1" dirty="0">
              <a:latin typeface="微软雅黑" pitchFamily="34" charset="-122"/>
              <a:ea typeface="微软雅黑" pitchFamily="34" charset="-122"/>
            </a:endParaRPr>
          </a:p>
        </p:txBody>
      </p:sp>
      <p:sp>
        <p:nvSpPr>
          <p:cNvPr id="4" name="Rectangle 4"/>
          <p:cNvSpPr>
            <a:spLocks noChangeArrowheads="1"/>
          </p:cNvSpPr>
          <p:nvPr/>
        </p:nvSpPr>
        <p:spPr bwMode="auto">
          <a:xfrm>
            <a:off x="714348" y="1343042"/>
            <a:ext cx="7772400" cy="3871908"/>
          </a:xfrm>
          <a:prstGeom prst="rect">
            <a:avLst/>
          </a:prstGeom>
          <a:noFill/>
          <a:ln w="3175" algn="ctr">
            <a:solidFill>
              <a:schemeClr val="tx1"/>
            </a:solidFill>
            <a:miter lim="800000"/>
            <a:headEnd type="none" w="sm" len="lg"/>
            <a:tailEnd/>
          </a:ln>
          <a:effectLst/>
        </p:spPr>
        <p:txBody>
          <a:bodyPr wrap="none" anchor="ctr"/>
          <a:lstStyle/>
          <a:p>
            <a:endParaRPr lang="zh-CN" altLang="en-US"/>
          </a:p>
        </p:txBody>
      </p:sp>
      <p:sp>
        <p:nvSpPr>
          <p:cNvPr id="5" name="Rectangle 5"/>
          <p:cNvSpPr>
            <a:spLocks noChangeArrowheads="1"/>
          </p:cNvSpPr>
          <p:nvPr/>
        </p:nvSpPr>
        <p:spPr bwMode="auto">
          <a:xfrm>
            <a:off x="714348" y="1343043"/>
            <a:ext cx="7772400" cy="400050"/>
          </a:xfrm>
          <a:prstGeom prst="rect">
            <a:avLst/>
          </a:prstGeom>
          <a:solidFill>
            <a:schemeClr val="accent1">
              <a:lumMod val="75000"/>
            </a:schemeClr>
          </a:solidFill>
          <a:ln w="3175" algn="ctr">
            <a:solidFill>
              <a:schemeClr val="tx1"/>
            </a:solidFill>
            <a:miter lim="800000"/>
            <a:headEnd type="none" w="sm" len="lg"/>
            <a:tailEnd/>
          </a:ln>
          <a:effectLst/>
        </p:spPr>
        <p:txBody>
          <a:bodyPr wrap="none" anchor="ctr"/>
          <a:lstStyle/>
          <a:p>
            <a:r>
              <a:rPr lang="zh-CN" altLang="en-US" b="1" dirty="0">
                <a:solidFill>
                  <a:schemeClr val="bg1"/>
                </a:solidFill>
                <a:latin typeface="微软雅黑" pitchFamily="34" charset="-122"/>
              </a:rPr>
              <a:t>一</a:t>
            </a:r>
            <a:r>
              <a:rPr lang="zh-CN" altLang="en-US" b="1" dirty="0" smtClean="0">
                <a:solidFill>
                  <a:schemeClr val="bg1"/>
                </a:solidFill>
                <a:latin typeface="微软雅黑" pitchFamily="34" charset="-122"/>
              </a:rPr>
              <a:t>、</a:t>
            </a:r>
            <a:r>
              <a:rPr lang="en-US" altLang="zh-CN" b="1" dirty="0" smtClean="0">
                <a:solidFill>
                  <a:schemeClr val="bg1"/>
                </a:solidFill>
                <a:latin typeface="微软雅黑" pitchFamily="34" charset="-122"/>
              </a:rPr>
              <a:t>ESB </a:t>
            </a:r>
            <a:r>
              <a:rPr lang="zh-CN" altLang="en-US" b="1" dirty="0" smtClean="0">
                <a:solidFill>
                  <a:schemeClr val="bg1"/>
                </a:solidFill>
                <a:latin typeface="微软雅黑" pitchFamily="34" charset="-122"/>
              </a:rPr>
              <a:t>作为技术管理的手段，应该具备哪些管理能力，如何发展？</a:t>
            </a:r>
            <a:endParaRPr lang="zh-CN" altLang="en-US" b="1" dirty="0">
              <a:solidFill>
                <a:schemeClr val="bg1"/>
              </a:solidFill>
              <a:latin typeface="微软雅黑" pitchFamily="34" charset="-122"/>
            </a:endParaRPr>
          </a:p>
        </p:txBody>
      </p:sp>
      <p:sp>
        <p:nvSpPr>
          <p:cNvPr id="6" name="Rectangle 8"/>
          <p:cNvSpPr txBox="1">
            <a:spLocks noChangeArrowheads="1"/>
          </p:cNvSpPr>
          <p:nvPr/>
        </p:nvSpPr>
        <p:spPr bwMode="auto">
          <a:xfrm>
            <a:off x="714348" y="1876442"/>
            <a:ext cx="7620000" cy="24812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en-US" altLang="zh-CN"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架构的产生主要是技术驱动的结果，试图通过松耦合的架构，提高应用的可管理性。在满足性能和可靠性的前提下，如何通过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加强对应用间集成的管理是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架构实施的关键</a:t>
            </a:r>
            <a:endParaRPr kumimoji="1" lang="en-US" altLang="zh-CN" sz="18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endParaRPr kumimoji="1" lang="en-US" altLang="zh-CN" sz="18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zh-CN" altLang="en-US" sz="1800" kern="0" dirty="0" smtClean="0">
                <a:latin typeface="微软雅黑" pitchFamily="34" charset="-122"/>
                <a:ea typeface="微软雅黑" pitchFamily="34" charset="-122"/>
              </a:rPr>
              <a:t>如何管理企业应用中众多的接口，清晰的描述接口与应用间的依赖关系，在接口升级的时候了解到对其他系统的影响，在出现问题的时候能够快速定位故障</a:t>
            </a:r>
            <a:endParaRPr kumimoji="1" lang="en-US" altLang="zh-CN" sz="18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endParaRPr kumimoji="1" lang="en-US" altLang="zh-CN" sz="18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Tx/>
              <a:buChar char="•"/>
              <a:tabLst/>
              <a:defRPr/>
            </a:pPr>
            <a:r>
              <a:rPr kumimoji="1" lang="zh-CN" altLang="en-US" sz="1800" kern="0" dirty="0" smtClean="0">
                <a:latin typeface="微软雅黑" pitchFamily="34" charset="-122"/>
                <a:ea typeface="微软雅黑" pitchFamily="34" charset="-122"/>
              </a:rPr>
              <a:t>通过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平台暴露的服务，快速组合推出新业务需要适合的架构支撑，需要实现业务组合与技术管理的分离，将 </a:t>
            </a:r>
            <a:r>
              <a:rPr kumimoji="1" lang="en-US" altLang="zh-CN" sz="1800" kern="0" dirty="0" smtClean="0">
                <a:latin typeface="微软雅黑" pitchFamily="34" charset="-122"/>
                <a:ea typeface="微软雅黑" pitchFamily="34" charset="-122"/>
              </a:rPr>
              <a:t>ESB </a:t>
            </a:r>
            <a:r>
              <a:rPr kumimoji="1" lang="zh-CN" altLang="en-US" sz="1800" kern="0" dirty="0" smtClean="0">
                <a:latin typeface="微软雅黑" pitchFamily="34" charset="-122"/>
                <a:ea typeface="微软雅黑" pitchFamily="34" charset="-122"/>
              </a:rPr>
              <a:t>平台中的组合应用能力与互联互通能力分离</a:t>
            </a:r>
            <a:endParaRPr kumimoji="1" lang="zh-CN" altLang="en-US" sz="1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grpSp>
        <p:nvGrpSpPr>
          <p:cNvPr id="3" name="Group 88"/>
          <p:cNvGrpSpPr>
            <a:grpSpLocks/>
          </p:cNvGrpSpPr>
          <p:nvPr/>
        </p:nvGrpSpPr>
        <p:grpSpPr bwMode="auto">
          <a:xfrm>
            <a:off x="5572132" y="4786322"/>
            <a:ext cx="1533525" cy="1414603"/>
            <a:chOff x="4170" y="1321"/>
            <a:chExt cx="966" cy="891"/>
          </a:xfrm>
        </p:grpSpPr>
        <p:pic>
          <p:nvPicPr>
            <p:cNvPr id="8" name="Picture 89" descr="block_yellow2"/>
            <p:cNvPicPr>
              <a:picLocks noChangeAspect="1" noChangeArrowheads="1"/>
            </p:cNvPicPr>
            <p:nvPr/>
          </p:nvPicPr>
          <p:blipFill>
            <a:blip r:embed="rId3" cstate="print">
              <a:lum bright="-4000" contrast="20000"/>
            </a:blip>
            <a:srcRect/>
            <a:stretch>
              <a:fillRect/>
            </a:stretch>
          </p:blipFill>
          <p:spPr bwMode="auto">
            <a:xfrm>
              <a:off x="4170" y="1932"/>
              <a:ext cx="280" cy="280"/>
            </a:xfrm>
            <a:prstGeom prst="rect">
              <a:avLst/>
            </a:prstGeom>
            <a:noFill/>
            <a:ln w="9525">
              <a:noFill/>
              <a:miter lim="800000"/>
              <a:headEnd/>
              <a:tailEnd/>
            </a:ln>
          </p:spPr>
        </p:pic>
        <p:pic>
          <p:nvPicPr>
            <p:cNvPr id="9" name="Picture 90" descr="block_oraclered"/>
            <p:cNvPicPr>
              <a:picLocks noChangeAspect="1" noChangeArrowheads="1"/>
            </p:cNvPicPr>
            <p:nvPr/>
          </p:nvPicPr>
          <p:blipFill>
            <a:blip r:embed="rId4" cstate="print"/>
            <a:srcRect/>
            <a:stretch>
              <a:fillRect/>
            </a:stretch>
          </p:blipFill>
          <p:spPr bwMode="auto">
            <a:xfrm>
              <a:off x="4396" y="1950"/>
              <a:ext cx="262" cy="262"/>
            </a:xfrm>
            <a:prstGeom prst="rect">
              <a:avLst/>
            </a:prstGeom>
            <a:noFill/>
            <a:ln w="9525">
              <a:noFill/>
              <a:miter lim="800000"/>
              <a:headEnd/>
              <a:tailEnd/>
            </a:ln>
          </p:spPr>
        </p:pic>
        <p:pic>
          <p:nvPicPr>
            <p:cNvPr id="10" name="Picture 91"/>
            <p:cNvPicPr>
              <a:picLocks noChangeAspect="1" noChangeArrowheads="1"/>
            </p:cNvPicPr>
            <p:nvPr/>
          </p:nvPicPr>
          <p:blipFill>
            <a:blip r:embed="rId5" cstate="print"/>
            <a:srcRect/>
            <a:stretch>
              <a:fillRect/>
            </a:stretch>
          </p:blipFill>
          <p:spPr bwMode="auto">
            <a:xfrm>
              <a:off x="4616" y="1950"/>
              <a:ext cx="262" cy="262"/>
            </a:xfrm>
            <a:prstGeom prst="rect">
              <a:avLst/>
            </a:prstGeom>
            <a:noFill/>
            <a:ln w="9525">
              <a:noFill/>
              <a:miter lim="800000"/>
              <a:headEnd/>
              <a:tailEnd/>
            </a:ln>
          </p:spPr>
        </p:pic>
        <p:pic>
          <p:nvPicPr>
            <p:cNvPr id="11" name="Picture 92"/>
            <p:cNvPicPr>
              <a:picLocks noChangeAspect="1" noChangeArrowheads="1"/>
            </p:cNvPicPr>
            <p:nvPr/>
          </p:nvPicPr>
          <p:blipFill>
            <a:blip r:embed="rId6" cstate="print"/>
            <a:srcRect/>
            <a:stretch>
              <a:fillRect/>
            </a:stretch>
          </p:blipFill>
          <p:spPr bwMode="auto">
            <a:xfrm>
              <a:off x="4843" y="1950"/>
              <a:ext cx="262" cy="262"/>
            </a:xfrm>
            <a:prstGeom prst="rect">
              <a:avLst/>
            </a:prstGeom>
            <a:noFill/>
            <a:ln w="9525">
              <a:noFill/>
              <a:miter lim="800000"/>
              <a:headEnd/>
              <a:tailEnd/>
            </a:ln>
          </p:spPr>
        </p:pic>
        <p:grpSp>
          <p:nvGrpSpPr>
            <p:cNvPr id="7" name="Group 93"/>
            <p:cNvGrpSpPr>
              <a:grpSpLocks/>
            </p:cNvGrpSpPr>
            <p:nvPr/>
          </p:nvGrpSpPr>
          <p:grpSpPr bwMode="auto">
            <a:xfrm>
              <a:off x="4265" y="1696"/>
              <a:ext cx="712" cy="291"/>
              <a:chOff x="4315" y="1708"/>
              <a:chExt cx="650" cy="291"/>
            </a:xfrm>
          </p:grpSpPr>
          <p:sp>
            <p:nvSpPr>
              <p:cNvPr id="25" name="AutoShape 94"/>
              <p:cNvSpPr>
                <a:spLocks noChangeArrowheads="1"/>
              </p:cNvSpPr>
              <p:nvPr/>
            </p:nvSpPr>
            <p:spPr bwMode="auto">
              <a:xfrm>
                <a:off x="4315" y="1708"/>
                <a:ext cx="53" cy="291"/>
              </a:xfrm>
              <a:prstGeom prst="can">
                <a:avLst>
                  <a:gd name="adj" fmla="val 8457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6" name="AutoShape 95"/>
              <p:cNvSpPr>
                <a:spLocks noChangeArrowheads="1"/>
              </p:cNvSpPr>
              <p:nvPr/>
            </p:nvSpPr>
            <p:spPr bwMode="auto">
              <a:xfrm>
                <a:off x="4513" y="1708"/>
                <a:ext cx="53" cy="291"/>
              </a:xfrm>
              <a:prstGeom prst="can">
                <a:avLst>
                  <a:gd name="adj" fmla="val 8457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7" name="AutoShape 96"/>
              <p:cNvSpPr>
                <a:spLocks noChangeArrowheads="1"/>
              </p:cNvSpPr>
              <p:nvPr/>
            </p:nvSpPr>
            <p:spPr bwMode="auto">
              <a:xfrm>
                <a:off x="4712" y="1708"/>
                <a:ext cx="54" cy="291"/>
              </a:xfrm>
              <a:prstGeom prst="can">
                <a:avLst>
                  <a:gd name="adj" fmla="val 45257"/>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8" name="AutoShape 97"/>
              <p:cNvSpPr>
                <a:spLocks noChangeArrowheads="1"/>
              </p:cNvSpPr>
              <p:nvPr/>
            </p:nvSpPr>
            <p:spPr bwMode="auto">
              <a:xfrm>
                <a:off x="4912" y="1708"/>
                <a:ext cx="53" cy="291"/>
              </a:xfrm>
              <a:prstGeom prst="can">
                <a:avLst>
                  <a:gd name="adj" fmla="val 58668"/>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grpSp>
        <p:grpSp>
          <p:nvGrpSpPr>
            <p:cNvPr id="12" name="Group 98"/>
            <p:cNvGrpSpPr>
              <a:grpSpLocks/>
            </p:cNvGrpSpPr>
            <p:nvPr/>
          </p:nvGrpSpPr>
          <p:grpSpPr bwMode="auto">
            <a:xfrm>
              <a:off x="4197" y="1690"/>
              <a:ext cx="939" cy="180"/>
              <a:chOff x="4197" y="1630"/>
              <a:chExt cx="939" cy="198"/>
            </a:xfrm>
          </p:grpSpPr>
          <p:sp>
            <p:nvSpPr>
              <p:cNvPr id="23" name="AutoShape 99"/>
              <p:cNvSpPr>
                <a:spLocks noChangeArrowheads="1"/>
              </p:cNvSpPr>
              <p:nvPr/>
            </p:nvSpPr>
            <p:spPr bwMode="auto">
              <a:xfrm rot="5400000">
                <a:off x="4568" y="1259"/>
                <a:ext cx="198" cy="939"/>
              </a:xfrm>
              <a:prstGeom prst="can">
                <a:avLst>
                  <a:gd name="adj" fmla="val 48478"/>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n w="12700">
                <a:noFill/>
                <a:round/>
                <a:headEnd/>
                <a:tailEnd/>
              </a:ln>
            </p:spPr>
            <p:txBody>
              <a:bodyPr rot="10800000" vert="eaVert"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4" name="Oval 100"/>
              <p:cNvSpPr>
                <a:spLocks noChangeArrowheads="1"/>
              </p:cNvSpPr>
              <p:nvPr/>
            </p:nvSpPr>
            <p:spPr bwMode="auto">
              <a:xfrm>
                <a:off x="5041" y="1638"/>
                <a:ext cx="93" cy="183"/>
              </a:xfrm>
              <a:prstGeom prst="ellipse">
                <a:avLst/>
              </a:prstGeom>
              <a:gradFill rotWithShape="1">
                <a:gsLst>
                  <a:gs pos="0">
                    <a:srgbClr val="000000"/>
                  </a:gs>
                  <a:gs pos="100000">
                    <a:schemeClr val="bg2">
                      <a:alpha val="70000"/>
                    </a:schemeClr>
                  </a:gs>
                </a:gsLst>
                <a:lin ang="5400000" scaled="1"/>
              </a:gradFill>
              <a:ln w="12700" algn="ctr">
                <a:noFill/>
                <a:round/>
                <a:headEnd/>
                <a:tailEnd/>
              </a:ln>
            </p:spPr>
            <p:txBody>
              <a:bodyPr anchor="ctr">
                <a:spAutoFit/>
              </a:bodyPr>
              <a:lstStyle/>
              <a:p>
                <a:endParaRPr lang="zh-CN" altLang="en-US"/>
              </a:p>
            </p:txBody>
          </p:sp>
        </p:grpSp>
        <p:grpSp>
          <p:nvGrpSpPr>
            <p:cNvPr id="13" name="Group 101"/>
            <p:cNvGrpSpPr>
              <a:grpSpLocks/>
            </p:cNvGrpSpPr>
            <p:nvPr/>
          </p:nvGrpSpPr>
          <p:grpSpPr bwMode="auto">
            <a:xfrm>
              <a:off x="4246" y="1440"/>
              <a:ext cx="712" cy="291"/>
              <a:chOff x="4315" y="1708"/>
              <a:chExt cx="650" cy="291"/>
            </a:xfrm>
          </p:grpSpPr>
          <p:sp>
            <p:nvSpPr>
              <p:cNvPr id="19" name="AutoShape 102"/>
              <p:cNvSpPr>
                <a:spLocks noChangeArrowheads="1"/>
              </p:cNvSpPr>
              <p:nvPr/>
            </p:nvSpPr>
            <p:spPr bwMode="auto">
              <a:xfrm>
                <a:off x="4315" y="1708"/>
                <a:ext cx="53" cy="291"/>
              </a:xfrm>
              <a:prstGeom prst="can">
                <a:avLst>
                  <a:gd name="adj" fmla="val 8457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0" name="AutoShape 103"/>
              <p:cNvSpPr>
                <a:spLocks noChangeArrowheads="1"/>
              </p:cNvSpPr>
              <p:nvPr/>
            </p:nvSpPr>
            <p:spPr bwMode="auto">
              <a:xfrm>
                <a:off x="4513" y="1708"/>
                <a:ext cx="53" cy="291"/>
              </a:xfrm>
              <a:prstGeom prst="can">
                <a:avLst>
                  <a:gd name="adj" fmla="val 8457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1" name="AutoShape 104"/>
              <p:cNvSpPr>
                <a:spLocks noChangeArrowheads="1"/>
              </p:cNvSpPr>
              <p:nvPr/>
            </p:nvSpPr>
            <p:spPr bwMode="auto">
              <a:xfrm>
                <a:off x="4712" y="1708"/>
                <a:ext cx="54" cy="291"/>
              </a:xfrm>
              <a:prstGeom prst="can">
                <a:avLst>
                  <a:gd name="adj" fmla="val 45257"/>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sp>
            <p:nvSpPr>
              <p:cNvPr id="22" name="AutoShape 105"/>
              <p:cNvSpPr>
                <a:spLocks noChangeArrowheads="1"/>
              </p:cNvSpPr>
              <p:nvPr/>
            </p:nvSpPr>
            <p:spPr bwMode="auto">
              <a:xfrm>
                <a:off x="4912" y="1708"/>
                <a:ext cx="53" cy="291"/>
              </a:xfrm>
              <a:prstGeom prst="can">
                <a:avLst>
                  <a:gd name="adj" fmla="val 58668"/>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w="12700">
                <a:noFill/>
                <a:round/>
                <a:headEnd/>
                <a:tailEnd/>
              </a:ln>
            </p:spPr>
            <p:txBody>
              <a:bodyPr wrap="none" anchor="ctr"/>
              <a:lstStyle/>
              <a:p>
                <a:pPr algn="ctr">
                  <a:buClr>
                    <a:schemeClr val="accent2"/>
                  </a:buClr>
                  <a:buFont typeface="Wingdings" pitchFamily="2" charset="2"/>
                  <a:buNone/>
                </a:pPr>
                <a:endParaRPr lang="zh-CN" altLang="zh-CN" sz="2400">
                  <a:solidFill>
                    <a:schemeClr val="accent2"/>
                  </a:solidFill>
                  <a:latin typeface="华文细黑" pitchFamily="2" charset="-122"/>
                  <a:cs typeface="Arial" pitchFamily="34" charset="0"/>
                </a:endParaRPr>
              </a:p>
            </p:txBody>
          </p:sp>
        </p:grpSp>
        <p:pic>
          <p:nvPicPr>
            <p:cNvPr id="15" name="Picture 106"/>
            <p:cNvPicPr>
              <a:picLocks noChangeAspect="1" noChangeArrowheads="1"/>
            </p:cNvPicPr>
            <p:nvPr/>
          </p:nvPicPr>
          <p:blipFill>
            <a:blip r:embed="rId6" cstate="print"/>
            <a:srcRect/>
            <a:stretch>
              <a:fillRect/>
            </a:stretch>
          </p:blipFill>
          <p:spPr bwMode="auto">
            <a:xfrm>
              <a:off x="4170" y="1321"/>
              <a:ext cx="262" cy="262"/>
            </a:xfrm>
            <a:prstGeom prst="rect">
              <a:avLst/>
            </a:prstGeom>
            <a:noFill/>
            <a:ln w="9525">
              <a:noFill/>
              <a:miter lim="800000"/>
              <a:headEnd/>
              <a:tailEnd/>
            </a:ln>
          </p:spPr>
        </p:pic>
        <p:pic>
          <p:nvPicPr>
            <p:cNvPr id="16" name="Picture 107" descr="block_yellow2"/>
            <p:cNvPicPr>
              <a:picLocks noChangeAspect="1" noChangeArrowheads="1"/>
            </p:cNvPicPr>
            <p:nvPr/>
          </p:nvPicPr>
          <p:blipFill>
            <a:blip r:embed="rId3" cstate="print">
              <a:lum bright="-4000" contrast="20000"/>
            </a:blip>
            <a:srcRect/>
            <a:stretch>
              <a:fillRect/>
            </a:stretch>
          </p:blipFill>
          <p:spPr bwMode="auto">
            <a:xfrm>
              <a:off x="4825" y="1321"/>
              <a:ext cx="280" cy="280"/>
            </a:xfrm>
            <a:prstGeom prst="rect">
              <a:avLst/>
            </a:prstGeom>
            <a:noFill/>
            <a:ln w="9525">
              <a:noFill/>
              <a:miter lim="800000"/>
              <a:headEnd/>
              <a:tailEnd/>
            </a:ln>
          </p:spPr>
        </p:pic>
        <p:pic>
          <p:nvPicPr>
            <p:cNvPr id="17" name="Picture 108"/>
            <p:cNvPicPr>
              <a:picLocks noChangeAspect="1" noChangeArrowheads="1"/>
            </p:cNvPicPr>
            <p:nvPr/>
          </p:nvPicPr>
          <p:blipFill>
            <a:blip r:embed="rId5" cstate="print"/>
            <a:srcRect/>
            <a:stretch>
              <a:fillRect/>
            </a:stretch>
          </p:blipFill>
          <p:spPr bwMode="auto">
            <a:xfrm>
              <a:off x="4389" y="1321"/>
              <a:ext cx="262" cy="262"/>
            </a:xfrm>
            <a:prstGeom prst="rect">
              <a:avLst/>
            </a:prstGeom>
            <a:noFill/>
            <a:ln w="9525">
              <a:noFill/>
              <a:miter lim="800000"/>
              <a:headEnd/>
              <a:tailEnd/>
            </a:ln>
          </p:spPr>
        </p:pic>
        <p:pic>
          <p:nvPicPr>
            <p:cNvPr id="18" name="Picture 109" descr="block_oraclered"/>
            <p:cNvPicPr>
              <a:picLocks noChangeAspect="1" noChangeArrowheads="1"/>
            </p:cNvPicPr>
            <p:nvPr/>
          </p:nvPicPr>
          <p:blipFill>
            <a:blip r:embed="rId4" cstate="print"/>
            <a:srcRect/>
            <a:stretch>
              <a:fillRect/>
            </a:stretch>
          </p:blipFill>
          <p:spPr bwMode="auto">
            <a:xfrm>
              <a:off x="4607" y="1321"/>
              <a:ext cx="262" cy="262"/>
            </a:xfrm>
            <a:prstGeom prst="rect">
              <a:avLst/>
            </a:prstGeom>
            <a:noFill/>
            <a:ln w="9525">
              <a:noFill/>
              <a:miter lim="800000"/>
              <a:headEnd/>
              <a:tailEnd/>
            </a:ln>
          </p:spPr>
        </p:pic>
      </p:grpSp>
    </p:spTree>
    <p:extLst>
      <p:ext uri="{BB962C8B-B14F-4D97-AF65-F5344CB8AC3E}">
        <p14:creationId xmlns:p14="http://schemas.microsoft.com/office/powerpoint/2010/main" val="249308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500034" y="1071546"/>
            <a:ext cx="8215370" cy="3643338"/>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zh-CN" sz="2400" b="1" dirty="0" smtClean="0">
                <a:solidFill>
                  <a:schemeClr val="tx1"/>
                </a:solidFill>
                <a:latin typeface="微软雅黑" pitchFamily="34" charset="-122"/>
                <a:ea typeface="微软雅黑" pitchFamily="34" charset="-122"/>
              </a:rPr>
              <a:t>Primeton ESB</a:t>
            </a:r>
            <a:r>
              <a:rPr lang="en-US" altLang="zh-CN" sz="2400" b="1" baseline="30000" dirty="0" smtClean="0">
                <a:solidFill>
                  <a:schemeClr val="tx1"/>
                </a:solidFill>
                <a:latin typeface="微软雅黑" pitchFamily="34" charset="-122"/>
                <a:ea typeface="微软雅黑" pitchFamily="34" charset="-122"/>
              </a:rPr>
              <a:t>TM</a:t>
            </a:r>
            <a:endParaRPr lang="zh-CN" altLang="en-US" sz="2400" b="1" baseline="30000" dirty="0">
              <a:solidFill>
                <a:schemeClr val="tx1"/>
              </a:solidFill>
              <a:latin typeface="微软雅黑" pitchFamily="34" charset="-122"/>
              <a:ea typeface="微软雅黑" pitchFamily="34" charset="-122"/>
            </a:endParaRPr>
          </a:p>
        </p:txBody>
      </p:sp>
      <p:sp>
        <p:nvSpPr>
          <p:cNvPr id="112" name="内容占位符 111"/>
          <p:cNvSpPr>
            <a:spLocks noGrp="1"/>
          </p:cNvSpPr>
          <p:nvPr>
            <p:ph idx="1"/>
          </p:nvPr>
        </p:nvSpPr>
        <p:spPr>
          <a:xfrm>
            <a:off x="141934" y="4786322"/>
            <a:ext cx="8964488" cy="1718516"/>
          </a:xfrm>
        </p:spPr>
        <p:txBody>
          <a:bodyPr/>
          <a:lstStyle/>
          <a:p>
            <a:pPr>
              <a:buNone/>
            </a:pPr>
            <a:r>
              <a:rPr lang="en-US" altLang="zh-CN" sz="1100" b="1" dirty="0" smtClean="0">
                <a:latin typeface="微软雅黑" pitchFamily="34" charset="-122"/>
                <a:ea typeface="微软雅黑" pitchFamily="34" charset="-122"/>
              </a:rPr>
              <a:t>Primeton ESB </a:t>
            </a:r>
            <a:r>
              <a:rPr lang="zh-CN" altLang="zh-CN" sz="1100" b="1" dirty="0" smtClean="0">
                <a:latin typeface="微软雅黑" pitchFamily="34" charset="-122"/>
                <a:ea typeface="微软雅黑" pitchFamily="34" charset="-122"/>
              </a:rPr>
              <a:t>产品主要包含：</a:t>
            </a:r>
            <a:endParaRPr lang="zh-CN" altLang="zh-CN" sz="1100" dirty="0" smtClean="0">
              <a:latin typeface="微软雅黑" pitchFamily="34" charset="-122"/>
              <a:ea typeface="微软雅黑" pitchFamily="34" charset="-122"/>
            </a:endParaRPr>
          </a:p>
          <a:p>
            <a:pPr lvl="0"/>
            <a:r>
              <a:rPr lang="en-US" altLang="zh-CN" sz="1100" b="1" dirty="0" smtClean="0">
                <a:latin typeface="+mn-ea"/>
              </a:rPr>
              <a:t>Primeton ESB Studio</a:t>
            </a:r>
            <a:r>
              <a:rPr lang="zh-CN" altLang="zh-CN" sz="1100" b="1" dirty="0" smtClean="0">
                <a:latin typeface="+mn-ea"/>
              </a:rPr>
              <a:t>：</a:t>
            </a:r>
            <a:r>
              <a:rPr lang="zh-CN" altLang="zh-CN" sz="1100" dirty="0" smtClean="0"/>
              <a:t>主要提供各种服务</a:t>
            </a:r>
            <a:r>
              <a:rPr lang="en-US" altLang="zh-CN" sz="1100" dirty="0" smtClean="0"/>
              <a:t>(</a:t>
            </a:r>
            <a:r>
              <a:rPr lang="zh-CN" altLang="zh-CN" sz="1100" dirty="0" smtClean="0"/>
              <a:t>中介服务、穿透服务、编排服务等</a:t>
            </a:r>
            <a:r>
              <a:rPr lang="en-US" altLang="zh-CN" sz="1100" dirty="0" smtClean="0"/>
              <a:t>)</a:t>
            </a:r>
            <a:r>
              <a:rPr lang="zh-CN" altLang="zh-CN" sz="1100" dirty="0" smtClean="0"/>
              <a:t>的开发、调试以及属性设置、元数据导出等，为便捷快速地开发各种服务提供可能；</a:t>
            </a:r>
          </a:p>
          <a:p>
            <a:pPr lvl="0"/>
            <a:r>
              <a:rPr lang="en-US" altLang="zh-CN" sz="1100" b="1" dirty="0" smtClean="0">
                <a:latin typeface="+mn-ea"/>
              </a:rPr>
              <a:t>Primeton ESB Server</a:t>
            </a:r>
            <a:r>
              <a:rPr lang="zh-CN" altLang="zh-CN" sz="1100" b="1" dirty="0" smtClean="0">
                <a:latin typeface="+mn-ea"/>
              </a:rPr>
              <a:t>：</a:t>
            </a:r>
            <a:r>
              <a:rPr lang="zh-CN" altLang="zh-CN" sz="1100" dirty="0" smtClean="0"/>
              <a:t>提供了多协议的支持以及为服务运行提供了高性能、高可靠的运行环境，方便的扩展机制，为</a:t>
            </a:r>
            <a:r>
              <a:rPr lang="en-US" altLang="zh-CN" sz="1100" dirty="0" smtClean="0"/>
              <a:t>Primeton ESB </a:t>
            </a:r>
            <a:r>
              <a:rPr lang="zh-CN" altLang="zh-CN" sz="1100" dirty="0" smtClean="0"/>
              <a:t>融入企业</a:t>
            </a:r>
            <a:r>
              <a:rPr lang="en-US" altLang="zh-CN" sz="1100" dirty="0" smtClean="0"/>
              <a:t>IT</a:t>
            </a:r>
            <a:r>
              <a:rPr lang="zh-CN" altLang="zh-CN" sz="1100" dirty="0" smtClean="0"/>
              <a:t>环境提供了有效支撑及管控手段，同时不依赖于</a:t>
            </a:r>
            <a:r>
              <a:rPr lang="en-US" altLang="zh-CN" sz="1100" dirty="0" smtClean="0"/>
              <a:t>J2EE</a:t>
            </a:r>
            <a:r>
              <a:rPr lang="zh-CN" altLang="zh-CN" sz="1100" dirty="0" smtClean="0"/>
              <a:t>容器的特性大大提升了性能；</a:t>
            </a:r>
          </a:p>
          <a:p>
            <a:pPr lvl="0"/>
            <a:r>
              <a:rPr lang="en-US" altLang="zh-CN" sz="1100" b="1" dirty="0" smtClean="0">
                <a:latin typeface="+mn-ea"/>
              </a:rPr>
              <a:t>Primeton ESB Console</a:t>
            </a:r>
            <a:r>
              <a:rPr lang="zh-CN" altLang="zh-CN" sz="1100" b="1" dirty="0" smtClean="0">
                <a:latin typeface="+mn-ea"/>
              </a:rPr>
              <a:t>：</a:t>
            </a:r>
            <a:r>
              <a:rPr lang="zh-CN" altLang="zh-CN" sz="1100" dirty="0" smtClean="0"/>
              <a:t>提供了集群环境</a:t>
            </a:r>
            <a:r>
              <a:rPr lang="en-US" altLang="zh-CN" sz="1100" dirty="0" smtClean="0"/>
              <a:t>ESB Server</a:t>
            </a:r>
            <a:r>
              <a:rPr lang="zh-CN" altLang="zh-CN" sz="1100" dirty="0" smtClean="0"/>
              <a:t>的管理及各种日志控制级别、服务线程配置等系统级配置的在线管理和热更新；</a:t>
            </a:r>
          </a:p>
          <a:p>
            <a:pPr lvl="0"/>
            <a:r>
              <a:rPr lang="en-US" altLang="zh-CN" sz="1100" b="1" dirty="0" smtClean="0">
                <a:latin typeface="+mn-ea"/>
              </a:rPr>
              <a:t>Primeton ESB Service State Monitor</a:t>
            </a:r>
            <a:r>
              <a:rPr lang="zh-CN" altLang="zh-CN" sz="1100" b="1" dirty="0" smtClean="0">
                <a:latin typeface="+mn-ea"/>
              </a:rPr>
              <a:t>：</a:t>
            </a:r>
            <a:r>
              <a:rPr lang="zh-CN" altLang="zh-CN" sz="1100" dirty="0" smtClean="0"/>
              <a:t>提供了增强的客户感知度，譬如：各种维度的事前预警、事中告警、事后统计分析等功能； </a:t>
            </a:r>
          </a:p>
          <a:p>
            <a:pPr lvl="0"/>
            <a:r>
              <a:rPr lang="en-US" altLang="zh-CN" sz="1100" b="1" dirty="0" smtClean="0">
                <a:latin typeface="+mn-ea"/>
              </a:rPr>
              <a:t>Primeton ESB Service Registry and Repository</a:t>
            </a:r>
            <a:r>
              <a:rPr lang="zh-CN" altLang="zh-CN" sz="1100" b="1" dirty="0" smtClean="0">
                <a:latin typeface="+mn-ea"/>
              </a:rPr>
              <a:t>：</a:t>
            </a:r>
            <a:r>
              <a:rPr lang="zh-CN" altLang="zh-CN" sz="1100" dirty="0" smtClean="0"/>
              <a:t>提供了服务注册、服务查找、</a:t>
            </a:r>
            <a:r>
              <a:rPr lang="en-US" altLang="zh-CN" sz="1100" dirty="0" smtClean="0"/>
              <a:t>SLA</a:t>
            </a:r>
            <a:r>
              <a:rPr lang="zh-CN" altLang="zh-CN" sz="1100" dirty="0" smtClean="0"/>
              <a:t>管理等服务元数据管理功能；</a:t>
            </a:r>
            <a:endParaRPr lang="zh-CN" altLang="zh-CN" sz="1100" dirty="0"/>
          </a:p>
        </p:txBody>
      </p:sp>
      <p:sp>
        <p:nvSpPr>
          <p:cNvPr id="51" name="矩形 50"/>
          <p:cNvSpPr/>
          <p:nvPr/>
        </p:nvSpPr>
        <p:spPr>
          <a:xfrm>
            <a:off x="6652794" y="3143804"/>
            <a:ext cx="1991172" cy="1499642"/>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squar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Service State Monitor</a:t>
            </a:r>
            <a:endParaRPr lang="en-US" altLang="zh-CN" sz="1400" b="1" dirty="0">
              <a:solidFill>
                <a:schemeClr val="bg1"/>
              </a:solidFill>
              <a:latin typeface="微软雅黑" pitchFamily="34" charset="-122"/>
              <a:ea typeface="微软雅黑" pitchFamily="34" charset="-122"/>
            </a:endParaRPr>
          </a:p>
        </p:txBody>
      </p:sp>
      <p:sp>
        <p:nvSpPr>
          <p:cNvPr id="52" name="矩形 51"/>
          <p:cNvSpPr/>
          <p:nvPr/>
        </p:nvSpPr>
        <p:spPr>
          <a:xfrm>
            <a:off x="2607820" y="1566236"/>
            <a:ext cx="4022174" cy="2682857"/>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Server</a:t>
            </a:r>
            <a:endParaRPr lang="en-US" altLang="zh-CN" sz="1400" b="1" dirty="0">
              <a:solidFill>
                <a:schemeClr val="bg1"/>
              </a:solidFill>
              <a:latin typeface="微软雅黑" pitchFamily="34" charset="-122"/>
              <a:ea typeface="微软雅黑" pitchFamily="34" charset="-122"/>
            </a:endParaRPr>
          </a:p>
        </p:txBody>
      </p:sp>
      <p:sp>
        <p:nvSpPr>
          <p:cNvPr id="53" name="矩形 52"/>
          <p:cNvSpPr/>
          <p:nvPr/>
        </p:nvSpPr>
        <p:spPr>
          <a:xfrm>
            <a:off x="2744726" y="2030846"/>
            <a:ext cx="3780000" cy="396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 anchorCtr="1"/>
          <a:lstStyle/>
          <a:p>
            <a:pPr algn="ctr">
              <a:lnSpc>
                <a:spcPct val="90000"/>
              </a:lnSpc>
              <a:defRPr/>
            </a:pPr>
            <a:r>
              <a:rPr lang="en-US" sz="1200" dirty="0" smtClean="0">
                <a:solidFill>
                  <a:schemeClr val="tx1"/>
                </a:solidFill>
                <a:latin typeface="微软雅黑" pitchFamily="34" charset="-122"/>
                <a:ea typeface="微软雅黑" pitchFamily="34" charset="-122"/>
              </a:rPr>
              <a:t>SOAP/HTTP</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JMS</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Http/Https</a:t>
            </a:r>
            <a:r>
              <a:rPr lang="zh-CN" altLang="en-US" sz="1200" dirty="0" smtClean="0">
                <a:solidFill>
                  <a:schemeClr val="tx1"/>
                </a:solidFill>
                <a:latin typeface="微软雅黑" pitchFamily="34" charset="-122"/>
                <a:ea typeface="微软雅黑" pitchFamily="34" charset="-122"/>
              </a:rPr>
              <a:t>、</a:t>
            </a:r>
            <a:endParaRPr lang="en-US" altLang="zh-CN" sz="1200" dirty="0" smtClean="0">
              <a:solidFill>
                <a:schemeClr val="tx1"/>
              </a:solidFill>
              <a:latin typeface="微软雅黑" pitchFamily="34" charset="-122"/>
              <a:ea typeface="微软雅黑" pitchFamily="34" charset="-122"/>
            </a:endParaRPr>
          </a:p>
          <a:p>
            <a:pPr algn="ctr">
              <a:lnSpc>
                <a:spcPct val="90000"/>
              </a:lnSpc>
              <a:defRPr/>
            </a:pPr>
            <a:r>
              <a:rPr lang="en-US" sz="1200" dirty="0" smtClean="0">
                <a:solidFill>
                  <a:schemeClr val="tx1"/>
                </a:solidFill>
                <a:latin typeface="微软雅黑" pitchFamily="34" charset="-122"/>
                <a:ea typeface="微软雅黑" pitchFamily="34" charset="-122"/>
              </a:rPr>
              <a:t>Socket</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JDBC</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FTP</a:t>
            </a:r>
            <a:r>
              <a:rPr lang="zh-CN" altLang="en-US" sz="1200" dirty="0" smtClean="0">
                <a:solidFill>
                  <a:schemeClr val="tx1"/>
                </a:solidFill>
                <a:latin typeface="微软雅黑" pitchFamily="34" charset="-122"/>
                <a:ea typeface="微软雅黑" pitchFamily="34" charset="-122"/>
              </a:rPr>
              <a:t>等</a:t>
            </a:r>
            <a:endParaRPr lang="zh-CN" altLang="en-US" sz="1200" dirty="0">
              <a:solidFill>
                <a:schemeClr val="tx1"/>
              </a:solidFill>
              <a:latin typeface="微软雅黑" pitchFamily="34" charset="-122"/>
              <a:ea typeface="微软雅黑" pitchFamily="34" charset="-122"/>
            </a:endParaRPr>
          </a:p>
        </p:txBody>
      </p:sp>
      <p:sp>
        <p:nvSpPr>
          <p:cNvPr id="54" name="矩形 53"/>
          <p:cNvSpPr/>
          <p:nvPr/>
        </p:nvSpPr>
        <p:spPr>
          <a:xfrm>
            <a:off x="2756056" y="244537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a:solidFill>
                  <a:schemeClr val="tx1"/>
                </a:solidFill>
                <a:latin typeface="微软雅黑" pitchFamily="34" charset="-122"/>
                <a:ea typeface="微软雅黑" pitchFamily="34" charset="-122"/>
              </a:rPr>
              <a:t>消息路由</a:t>
            </a:r>
          </a:p>
        </p:txBody>
      </p:sp>
      <p:sp>
        <p:nvSpPr>
          <p:cNvPr id="55" name="矩形 54"/>
          <p:cNvSpPr/>
          <p:nvPr/>
        </p:nvSpPr>
        <p:spPr>
          <a:xfrm>
            <a:off x="2759532" y="278841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服务编排</a:t>
            </a:r>
            <a:endParaRPr lang="zh-CN" altLang="en-US" sz="1050" dirty="0">
              <a:solidFill>
                <a:schemeClr val="tx1"/>
              </a:solidFill>
              <a:latin typeface="微软雅黑" pitchFamily="34" charset="-122"/>
              <a:ea typeface="微软雅黑" pitchFamily="34" charset="-122"/>
            </a:endParaRPr>
          </a:p>
        </p:txBody>
      </p:sp>
      <p:sp>
        <p:nvSpPr>
          <p:cNvPr id="56" name="矩形 55"/>
          <p:cNvSpPr/>
          <p:nvPr/>
        </p:nvSpPr>
        <p:spPr>
          <a:xfrm>
            <a:off x="4671000" y="2436562"/>
            <a:ext cx="1853726" cy="666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wrap="none" lIns="91411" tIns="45706" rIns="91411" bIns="45706" anchor="ctr"/>
          <a:lstStyle/>
          <a:p>
            <a:pPr algn="ctr">
              <a:lnSpc>
                <a:spcPct val="90000"/>
              </a:lnSpc>
              <a:defRPr/>
            </a:pPr>
            <a:r>
              <a:rPr lang="zh-CN" altLang="en-US" sz="1200" dirty="0" smtClean="0">
                <a:solidFill>
                  <a:schemeClr val="tx1"/>
                </a:solidFill>
                <a:latin typeface="微软雅黑" pitchFamily="34" charset="-122"/>
                <a:ea typeface="微软雅黑" pitchFamily="34" charset="-122"/>
              </a:rPr>
              <a:t>消息机制</a:t>
            </a:r>
            <a:r>
              <a:rPr lang="en-US" altLang="zh-CN"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MOM)</a:t>
            </a:r>
            <a:endParaRPr lang="zh-CN" altLang="en-US" sz="1200" dirty="0">
              <a:solidFill>
                <a:schemeClr val="tx1"/>
              </a:solidFill>
              <a:latin typeface="微软雅黑" pitchFamily="34" charset="-122"/>
              <a:ea typeface="微软雅黑" pitchFamily="34" charset="-122"/>
            </a:endParaRPr>
          </a:p>
        </p:txBody>
      </p:sp>
      <p:sp>
        <p:nvSpPr>
          <p:cNvPr id="57" name="矩形 56"/>
          <p:cNvSpPr/>
          <p:nvPr/>
        </p:nvSpPr>
        <p:spPr>
          <a:xfrm>
            <a:off x="3704928" y="278841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协议转换</a:t>
            </a:r>
            <a:endParaRPr lang="zh-CN" altLang="en-US" sz="1050" dirty="0">
              <a:solidFill>
                <a:schemeClr val="tx1"/>
              </a:solidFill>
              <a:latin typeface="微软雅黑" pitchFamily="34" charset="-122"/>
              <a:ea typeface="微软雅黑" pitchFamily="34" charset="-122"/>
            </a:endParaRPr>
          </a:p>
        </p:txBody>
      </p:sp>
      <p:sp>
        <p:nvSpPr>
          <p:cNvPr id="58" name="矩形 57"/>
          <p:cNvSpPr/>
          <p:nvPr/>
        </p:nvSpPr>
        <p:spPr>
          <a:xfrm>
            <a:off x="2739664" y="3138416"/>
            <a:ext cx="3780000" cy="756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1"/>
          <a:lstStyle/>
          <a:p>
            <a:pPr>
              <a:lnSpc>
                <a:spcPct val="90000"/>
              </a:lnSpc>
              <a:defRPr/>
            </a:pPr>
            <a:r>
              <a:rPr lang="zh-CN" altLang="en-US" sz="1200" dirty="0">
                <a:solidFill>
                  <a:schemeClr val="tx1"/>
                </a:solidFill>
                <a:latin typeface="微软雅黑" pitchFamily="34" charset="-122"/>
                <a:ea typeface="微软雅黑" pitchFamily="34" charset="-122"/>
              </a:rPr>
              <a:t>基础服务</a:t>
            </a:r>
          </a:p>
        </p:txBody>
      </p:sp>
      <p:sp>
        <p:nvSpPr>
          <p:cNvPr id="59" name="矩形 58"/>
          <p:cNvSpPr/>
          <p:nvPr/>
        </p:nvSpPr>
        <p:spPr>
          <a:xfrm>
            <a:off x="3002339"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资源分配</a:t>
            </a:r>
            <a:endParaRPr lang="zh-CN" altLang="en-US" sz="1100" dirty="0">
              <a:solidFill>
                <a:schemeClr val="tx1"/>
              </a:solidFill>
              <a:latin typeface="微软雅黑" pitchFamily="34" charset="-122"/>
              <a:ea typeface="微软雅黑" pitchFamily="34" charset="-122"/>
            </a:endParaRPr>
          </a:p>
        </p:txBody>
      </p:sp>
      <p:sp>
        <p:nvSpPr>
          <p:cNvPr id="60" name="矩形 59"/>
          <p:cNvSpPr/>
          <p:nvPr/>
        </p:nvSpPr>
        <p:spPr>
          <a:xfrm>
            <a:off x="3540210"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扩展机制</a:t>
            </a:r>
            <a:endParaRPr lang="zh-CN" altLang="en-US" sz="1100" dirty="0">
              <a:solidFill>
                <a:schemeClr val="tx1"/>
              </a:solidFill>
              <a:latin typeface="微软雅黑" pitchFamily="34" charset="-122"/>
              <a:ea typeface="微软雅黑" pitchFamily="34" charset="-122"/>
            </a:endParaRPr>
          </a:p>
        </p:txBody>
      </p:sp>
      <p:sp>
        <p:nvSpPr>
          <p:cNvPr id="61" name="矩形 60"/>
          <p:cNvSpPr/>
          <p:nvPr/>
        </p:nvSpPr>
        <p:spPr>
          <a:xfrm>
            <a:off x="4078081"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超时机制</a:t>
            </a:r>
            <a:endParaRPr lang="zh-CN" altLang="en-US" sz="1100" dirty="0">
              <a:solidFill>
                <a:schemeClr val="tx1"/>
              </a:solidFill>
              <a:latin typeface="微软雅黑" pitchFamily="34" charset="-122"/>
              <a:ea typeface="微软雅黑" pitchFamily="34" charset="-122"/>
            </a:endParaRPr>
          </a:p>
        </p:txBody>
      </p:sp>
      <p:sp>
        <p:nvSpPr>
          <p:cNvPr id="62" name="矩形 61"/>
          <p:cNvSpPr/>
          <p:nvPr/>
        </p:nvSpPr>
        <p:spPr>
          <a:xfrm>
            <a:off x="4615952"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重试机制</a:t>
            </a:r>
            <a:endParaRPr lang="zh-CN" altLang="en-US" sz="1100" dirty="0">
              <a:solidFill>
                <a:schemeClr val="tx1"/>
              </a:solidFill>
              <a:latin typeface="微软雅黑" pitchFamily="34" charset="-122"/>
              <a:ea typeface="微软雅黑" pitchFamily="34" charset="-122"/>
            </a:endParaRPr>
          </a:p>
        </p:txBody>
      </p:sp>
      <p:sp>
        <p:nvSpPr>
          <p:cNvPr id="63" name="矩形 62"/>
          <p:cNvSpPr/>
          <p:nvPr/>
        </p:nvSpPr>
        <p:spPr>
          <a:xfrm>
            <a:off x="5153823"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热加载</a:t>
            </a:r>
            <a:endParaRPr lang="zh-CN" altLang="en-US" sz="1100" dirty="0">
              <a:solidFill>
                <a:schemeClr val="tx1"/>
              </a:solidFill>
              <a:latin typeface="微软雅黑" pitchFamily="34" charset="-122"/>
              <a:ea typeface="微软雅黑" pitchFamily="34" charset="-122"/>
            </a:endParaRPr>
          </a:p>
        </p:txBody>
      </p:sp>
      <p:sp>
        <p:nvSpPr>
          <p:cNvPr id="64" name="矩形 63"/>
          <p:cNvSpPr/>
          <p:nvPr/>
        </p:nvSpPr>
        <p:spPr>
          <a:xfrm>
            <a:off x="5691694"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a:solidFill>
                  <a:schemeClr val="tx1"/>
                </a:solidFill>
                <a:latin typeface="微软雅黑" pitchFamily="34" charset="-122"/>
                <a:ea typeface="微软雅黑" pitchFamily="34" charset="-122"/>
              </a:rPr>
              <a:t>异常处理</a:t>
            </a:r>
          </a:p>
        </p:txBody>
      </p:sp>
      <p:sp>
        <p:nvSpPr>
          <p:cNvPr id="65" name="矩形 64"/>
          <p:cNvSpPr/>
          <p:nvPr/>
        </p:nvSpPr>
        <p:spPr>
          <a:xfrm>
            <a:off x="3701451" y="244537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消息转换</a:t>
            </a:r>
            <a:endParaRPr lang="zh-CN" altLang="en-US" sz="1050" dirty="0">
              <a:solidFill>
                <a:schemeClr val="tx1"/>
              </a:solidFill>
              <a:latin typeface="微软雅黑" pitchFamily="34" charset="-122"/>
              <a:ea typeface="微软雅黑" pitchFamily="34" charset="-122"/>
            </a:endParaRPr>
          </a:p>
        </p:txBody>
      </p:sp>
      <p:sp>
        <p:nvSpPr>
          <p:cNvPr id="66" name="矩形 65"/>
          <p:cNvSpPr/>
          <p:nvPr/>
        </p:nvSpPr>
        <p:spPr>
          <a:xfrm>
            <a:off x="583998" y="1566338"/>
            <a:ext cx="1990800" cy="1634708"/>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a:t>
            </a:r>
          </a:p>
          <a:p>
            <a:pPr algn="ctr">
              <a:lnSpc>
                <a:spcPct val="90000"/>
              </a:lnSpc>
              <a:defRPr/>
            </a:pPr>
            <a:r>
              <a:rPr lang="en-US" altLang="zh-CN" sz="1400" b="1" dirty="0" smtClean="0">
                <a:solidFill>
                  <a:schemeClr val="bg1"/>
                </a:solidFill>
                <a:latin typeface="微软雅黑" pitchFamily="34" charset="-122"/>
                <a:ea typeface="微软雅黑" pitchFamily="34" charset="-122"/>
              </a:rPr>
              <a:t>Studio</a:t>
            </a:r>
            <a:endParaRPr lang="en-US" altLang="zh-CN" sz="1400" b="1" dirty="0">
              <a:solidFill>
                <a:schemeClr val="bg1"/>
              </a:solidFill>
              <a:latin typeface="微软雅黑" pitchFamily="34" charset="-122"/>
              <a:ea typeface="微软雅黑" pitchFamily="34" charset="-122"/>
            </a:endParaRPr>
          </a:p>
        </p:txBody>
      </p:sp>
      <p:sp>
        <p:nvSpPr>
          <p:cNvPr id="67" name="矩形 66"/>
          <p:cNvSpPr/>
          <p:nvPr/>
        </p:nvSpPr>
        <p:spPr>
          <a:xfrm>
            <a:off x="1587182" y="202610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服务开发</a:t>
            </a:r>
            <a:endParaRPr lang="zh-CN" altLang="en-US" sz="1050" dirty="0">
              <a:solidFill>
                <a:schemeClr val="tx1"/>
              </a:solidFill>
              <a:latin typeface="微软雅黑" pitchFamily="34" charset="-122"/>
              <a:ea typeface="微软雅黑" pitchFamily="34" charset="-122"/>
            </a:endParaRPr>
          </a:p>
        </p:txBody>
      </p:sp>
      <p:sp>
        <p:nvSpPr>
          <p:cNvPr id="68" name="矩形 67"/>
          <p:cNvSpPr/>
          <p:nvPr/>
        </p:nvSpPr>
        <p:spPr>
          <a:xfrm>
            <a:off x="1587182" y="237523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服务调试</a:t>
            </a:r>
            <a:endParaRPr lang="zh-CN" altLang="en-US" sz="1050" dirty="0">
              <a:solidFill>
                <a:schemeClr val="tx1"/>
              </a:solidFill>
              <a:latin typeface="微软雅黑" pitchFamily="34" charset="-122"/>
              <a:ea typeface="微软雅黑" pitchFamily="34" charset="-122"/>
            </a:endParaRPr>
          </a:p>
        </p:txBody>
      </p:sp>
      <p:sp>
        <p:nvSpPr>
          <p:cNvPr id="69" name="矩形 68"/>
          <p:cNvSpPr/>
          <p:nvPr/>
        </p:nvSpPr>
        <p:spPr>
          <a:xfrm>
            <a:off x="1587182" y="271021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消息转换</a:t>
            </a:r>
            <a:endParaRPr lang="zh-CN" altLang="en-US" sz="1050" dirty="0">
              <a:solidFill>
                <a:schemeClr val="tx1"/>
              </a:solidFill>
              <a:latin typeface="微软雅黑" pitchFamily="34" charset="-122"/>
              <a:ea typeface="微软雅黑" pitchFamily="34" charset="-122"/>
            </a:endParaRPr>
          </a:p>
        </p:txBody>
      </p:sp>
      <p:sp>
        <p:nvSpPr>
          <p:cNvPr id="70" name="矩形 69"/>
          <p:cNvSpPr/>
          <p:nvPr/>
        </p:nvSpPr>
        <p:spPr>
          <a:xfrm>
            <a:off x="646628" y="271021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服务编排</a:t>
            </a:r>
            <a:endParaRPr lang="zh-CN" altLang="en-US" sz="1050" dirty="0">
              <a:solidFill>
                <a:schemeClr val="tx1"/>
              </a:solidFill>
              <a:latin typeface="微软雅黑" pitchFamily="34" charset="-122"/>
              <a:ea typeface="微软雅黑" pitchFamily="34" charset="-122"/>
            </a:endParaRPr>
          </a:p>
        </p:txBody>
      </p:sp>
      <p:sp>
        <p:nvSpPr>
          <p:cNvPr id="71" name="矩形 70"/>
          <p:cNvSpPr/>
          <p:nvPr/>
        </p:nvSpPr>
        <p:spPr>
          <a:xfrm>
            <a:off x="646628" y="202610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消息增强</a:t>
            </a:r>
            <a:endParaRPr lang="zh-CN" altLang="en-US" sz="1050" dirty="0">
              <a:solidFill>
                <a:schemeClr val="tx1"/>
              </a:solidFill>
              <a:latin typeface="微软雅黑" pitchFamily="34" charset="-122"/>
              <a:ea typeface="微软雅黑" pitchFamily="34" charset="-122"/>
            </a:endParaRPr>
          </a:p>
        </p:txBody>
      </p:sp>
      <p:sp>
        <p:nvSpPr>
          <p:cNvPr id="72" name="矩形 71"/>
          <p:cNvSpPr/>
          <p:nvPr/>
        </p:nvSpPr>
        <p:spPr>
          <a:xfrm>
            <a:off x="2607820" y="4283446"/>
            <a:ext cx="4022174" cy="360000"/>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 anchorCtr="1"/>
          <a:lstStyle/>
          <a:p>
            <a:pPr algn="ctr">
              <a:lnSpc>
                <a:spcPct val="90000"/>
              </a:lnSpc>
              <a:defRPr/>
            </a:pPr>
            <a:r>
              <a:rPr lang="en-US" altLang="zh-CN" sz="1600" b="1" dirty="0" smtClean="0">
                <a:solidFill>
                  <a:schemeClr val="bg1"/>
                </a:solidFill>
                <a:latin typeface="微软雅黑" pitchFamily="34" charset="-122"/>
                <a:ea typeface="微软雅黑" pitchFamily="34" charset="-122"/>
              </a:rPr>
              <a:t>JVM</a:t>
            </a:r>
            <a:endParaRPr lang="en-US" altLang="zh-CN" sz="1600" b="1" dirty="0">
              <a:solidFill>
                <a:schemeClr val="bg1"/>
              </a:solidFill>
              <a:latin typeface="微软雅黑" pitchFamily="34" charset="-122"/>
              <a:ea typeface="微软雅黑" pitchFamily="34" charset="-122"/>
            </a:endParaRPr>
          </a:p>
        </p:txBody>
      </p:sp>
      <p:sp>
        <p:nvSpPr>
          <p:cNvPr id="73" name="矩形 72"/>
          <p:cNvSpPr/>
          <p:nvPr/>
        </p:nvSpPr>
        <p:spPr>
          <a:xfrm>
            <a:off x="6652794" y="1557972"/>
            <a:ext cx="1991172" cy="1573306"/>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squar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Console</a:t>
            </a:r>
            <a:endParaRPr lang="en-US" altLang="zh-CN" sz="1400" b="1" dirty="0">
              <a:solidFill>
                <a:schemeClr val="bg1"/>
              </a:solidFill>
              <a:latin typeface="微软雅黑" pitchFamily="34" charset="-122"/>
              <a:ea typeface="微软雅黑" pitchFamily="34" charset="-122"/>
            </a:endParaRPr>
          </a:p>
        </p:txBody>
      </p:sp>
      <p:sp>
        <p:nvSpPr>
          <p:cNvPr id="74" name="矩形 73"/>
          <p:cNvSpPr/>
          <p:nvPr/>
        </p:nvSpPr>
        <p:spPr>
          <a:xfrm>
            <a:off x="6684076" y="375429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服务监控</a:t>
            </a:r>
            <a:endParaRPr lang="en-US" altLang="zh-CN" sz="1050" dirty="0" smtClean="0">
              <a:solidFill>
                <a:schemeClr val="tx1"/>
              </a:solidFill>
              <a:latin typeface="微软雅黑" pitchFamily="34" charset="-122"/>
              <a:ea typeface="微软雅黑" pitchFamily="34" charset="-122"/>
            </a:endParaRPr>
          </a:p>
        </p:txBody>
      </p:sp>
      <p:sp>
        <p:nvSpPr>
          <p:cNvPr id="75" name="矩形 74"/>
          <p:cNvSpPr/>
          <p:nvPr/>
        </p:nvSpPr>
        <p:spPr>
          <a:xfrm>
            <a:off x="6684076" y="413624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消息监控</a:t>
            </a:r>
            <a:endParaRPr lang="en-US" altLang="zh-CN" sz="1050" dirty="0" smtClean="0">
              <a:solidFill>
                <a:schemeClr val="tx1"/>
              </a:solidFill>
              <a:latin typeface="微软雅黑" pitchFamily="34" charset="-122"/>
              <a:ea typeface="微软雅黑" pitchFamily="34" charset="-122"/>
            </a:endParaRPr>
          </a:p>
        </p:txBody>
      </p:sp>
      <p:sp>
        <p:nvSpPr>
          <p:cNvPr id="76" name="矩形 75"/>
          <p:cNvSpPr/>
          <p:nvPr/>
        </p:nvSpPr>
        <p:spPr>
          <a:xfrm>
            <a:off x="7660906" y="375429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流程监控</a:t>
            </a:r>
            <a:endParaRPr lang="en-US" altLang="zh-CN" sz="1050" dirty="0" smtClean="0">
              <a:solidFill>
                <a:schemeClr val="tx1"/>
              </a:solidFill>
              <a:latin typeface="微软雅黑" pitchFamily="34" charset="-122"/>
              <a:ea typeface="微软雅黑" pitchFamily="34" charset="-122"/>
            </a:endParaRPr>
          </a:p>
        </p:txBody>
      </p:sp>
      <p:sp>
        <p:nvSpPr>
          <p:cNvPr id="79" name="矩形 78"/>
          <p:cNvSpPr/>
          <p:nvPr/>
        </p:nvSpPr>
        <p:spPr>
          <a:xfrm>
            <a:off x="7660906" y="413624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日志分析</a:t>
            </a:r>
            <a:endParaRPr lang="en-US" altLang="zh-CN" sz="1050" dirty="0" smtClean="0">
              <a:solidFill>
                <a:schemeClr val="tx1"/>
              </a:solidFill>
              <a:latin typeface="微软雅黑" pitchFamily="34" charset="-122"/>
              <a:ea typeface="微软雅黑" pitchFamily="34" charset="-122"/>
            </a:endParaRPr>
          </a:p>
        </p:txBody>
      </p:sp>
      <p:sp>
        <p:nvSpPr>
          <p:cNvPr id="81" name="矩形 80"/>
          <p:cNvSpPr/>
          <p:nvPr/>
        </p:nvSpPr>
        <p:spPr>
          <a:xfrm>
            <a:off x="6691908" y="226017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系统配置</a:t>
            </a:r>
            <a:endParaRPr lang="en-US" altLang="zh-CN" sz="1050" dirty="0" smtClean="0">
              <a:solidFill>
                <a:schemeClr val="tx1"/>
              </a:solidFill>
              <a:latin typeface="微软雅黑" pitchFamily="34" charset="-122"/>
              <a:ea typeface="微软雅黑" pitchFamily="34" charset="-122"/>
            </a:endParaRPr>
          </a:p>
        </p:txBody>
      </p:sp>
      <p:sp>
        <p:nvSpPr>
          <p:cNvPr id="91" name="矩形 90"/>
          <p:cNvSpPr/>
          <p:nvPr/>
        </p:nvSpPr>
        <p:spPr>
          <a:xfrm>
            <a:off x="646628" y="237523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消息路由</a:t>
            </a:r>
            <a:endParaRPr lang="zh-CN" altLang="en-US" sz="1050" dirty="0">
              <a:solidFill>
                <a:schemeClr val="tx1"/>
              </a:solidFill>
              <a:latin typeface="微软雅黑" pitchFamily="34" charset="-122"/>
              <a:ea typeface="微软雅黑" pitchFamily="34" charset="-122"/>
            </a:endParaRPr>
          </a:p>
        </p:txBody>
      </p:sp>
      <p:sp>
        <p:nvSpPr>
          <p:cNvPr id="94" name="矩形 93"/>
          <p:cNvSpPr/>
          <p:nvPr/>
        </p:nvSpPr>
        <p:spPr>
          <a:xfrm>
            <a:off x="583998" y="3234906"/>
            <a:ext cx="1990800" cy="1404000"/>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Service </a:t>
            </a:r>
          </a:p>
          <a:p>
            <a:pPr algn="ctr">
              <a:lnSpc>
                <a:spcPct val="90000"/>
              </a:lnSpc>
              <a:defRPr/>
            </a:pPr>
            <a:r>
              <a:rPr lang="en-US" altLang="zh-CN" sz="1200" b="1" dirty="0" smtClean="0">
                <a:solidFill>
                  <a:schemeClr val="bg1"/>
                </a:solidFill>
                <a:latin typeface="微软雅黑" pitchFamily="34" charset="-122"/>
                <a:ea typeface="微软雅黑" pitchFamily="34" charset="-122"/>
              </a:rPr>
              <a:t>Registry and Repository</a:t>
            </a:r>
            <a:endParaRPr lang="en-US" altLang="zh-CN" sz="1200" b="1" dirty="0">
              <a:solidFill>
                <a:schemeClr val="bg1"/>
              </a:solidFill>
              <a:latin typeface="微软雅黑" pitchFamily="34" charset="-122"/>
              <a:ea typeface="微软雅黑" pitchFamily="34" charset="-122"/>
            </a:endParaRPr>
          </a:p>
        </p:txBody>
      </p:sp>
      <p:sp>
        <p:nvSpPr>
          <p:cNvPr id="97" name="矩形 96"/>
          <p:cNvSpPr/>
          <p:nvPr/>
        </p:nvSpPr>
        <p:spPr>
          <a:xfrm>
            <a:off x="1582114" y="414289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en-US" altLang="zh-CN" sz="1050" dirty="0" smtClean="0">
                <a:solidFill>
                  <a:schemeClr val="tx1"/>
                </a:solidFill>
                <a:latin typeface="微软雅黑" pitchFamily="34" charset="-122"/>
                <a:ea typeface="微软雅黑" pitchFamily="34" charset="-122"/>
              </a:rPr>
              <a:t>SLA</a:t>
            </a:r>
            <a:r>
              <a:rPr lang="zh-CN" altLang="en-US" sz="1050" dirty="0" smtClean="0">
                <a:solidFill>
                  <a:schemeClr val="tx1"/>
                </a:solidFill>
                <a:latin typeface="微软雅黑" pitchFamily="34" charset="-122"/>
                <a:ea typeface="微软雅黑" pitchFamily="34" charset="-122"/>
              </a:rPr>
              <a:t>管理</a:t>
            </a:r>
            <a:endParaRPr lang="zh-CN" altLang="en-US" sz="1050" dirty="0">
              <a:solidFill>
                <a:schemeClr val="tx1"/>
              </a:solidFill>
              <a:latin typeface="微软雅黑" pitchFamily="34" charset="-122"/>
              <a:ea typeface="微软雅黑" pitchFamily="34" charset="-122"/>
            </a:endParaRPr>
          </a:p>
        </p:txBody>
      </p:sp>
      <p:sp>
        <p:nvSpPr>
          <p:cNvPr id="100" name="矩形 99"/>
          <p:cNvSpPr/>
          <p:nvPr/>
        </p:nvSpPr>
        <p:spPr>
          <a:xfrm>
            <a:off x="621890" y="414491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元数据管理</a:t>
            </a:r>
            <a:endParaRPr lang="zh-CN" altLang="en-US" sz="1050" dirty="0">
              <a:solidFill>
                <a:schemeClr val="tx1"/>
              </a:solidFill>
              <a:latin typeface="微软雅黑" pitchFamily="34" charset="-122"/>
              <a:ea typeface="微软雅黑" pitchFamily="34" charset="-122"/>
            </a:endParaRPr>
          </a:p>
        </p:txBody>
      </p:sp>
      <p:sp>
        <p:nvSpPr>
          <p:cNvPr id="42" name="矩形 41"/>
          <p:cNvSpPr/>
          <p:nvPr/>
        </p:nvSpPr>
        <p:spPr>
          <a:xfrm>
            <a:off x="1582114" y="376883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服务注册</a:t>
            </a:r>
            <a:endParaRPr lang="zh-CN" altLang="en-US" sz="1050" dirty="0">
              <a:solidFill>
                <a:schemeClr val="tx1"/>
              </a:solidFill>
              <a:latin typeface="微软雅黑" pitchFamily="34" charset="-122"/>
              <a:ea typeface="微软雅黑" pitchFamily="34" charset="-122"/>
            </a:endParaRPr>
          </a:p>
        </p:txBody>
      </p:sp>
      <p:sp>
        <p:nvSpPr>
          <p:cNvPr id="43" name="矩形 42"/>
          <p:cNvSpPr/>
          <p:nvPr/>
        </p:nvSpPr>
        <p:spPr>
          <a:xfrm>
            <a:off x="621890" y="376883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服务查找</a:t>
            </a:r>
            <a:endParaRPr lang="zh-CN" altLang="en-US" sz="1050" dirty="0">
              <a:solidFill>
                <a:schemeClr val="tx1"/>
              </a:solidFill>
              <a:latin typeface="微软雅黑" pitchFamily="34" charset="-122"/>
              <a:ea typeface="微软雅黑" pitchFamily="34" charset="-122"/>
            </a:endParaRPr>
          </a:p>
        </p:txBody>
      </p:sp>
      <p:sp>
        <p:nvSpPr>
          <p:cNvPr id="44" name="矩形 43"/>
          <p:cNvSpPr/>
          <p:nvPr/>
        </p:nvSpPr>
        <p:spPr>
          <a:xfrm>
            <a:off x="2739664" y="3911708"/>
            <a:ext cx="3780000" cy="285752"/>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1"/>
          <a:lstStyle/>
          <a:p>
            <a:pPr>
              <a:lnSpc>
                <a:spcPct val="90000"/>
              </a:lnSpc>
              <a:defRPr/>
            </a:pPr>
            <a:r>
              <a:rPr lang="en-US" altLang="zh-CN" sz="1200" dirty="0" smtClean="0">
                <a:solidFill>
                  <a:schemeClr val="tx1"/>
                </a:solidFill>
                <a:latin typeface="微软雅黑" pitchFamily="34" charset="-122"/>
                <a:ea typeface="微软雅黑" pitchFamily="34" charset="-122"/>
              </a:rPr>
              <a:t>SEDA</a:t>
            </a:r>
            <a:r>
              <a:rPr lang="zh-CN" altLang="en-US" sz="1200" dirty="0" smtClean="0">
                <a:solidFill>
                  <a:schemeClr val="tx1"/>
                </a:solidFill>
                <a:latin typeface="微软雅黑" pitchFamily="34" charset="-122"/>
                <a:ea typeface="微软雅黑" pitchFamily="34" charset="-122"/>
              </a:rPr>
              <a:t>基础框架</a:t>
            </a:r>
            <a:endParaRPr lang="zh-CN" altLang="en-US" sz="1200" dirty="0">
              <a:solidFill>
                <a:schemeClr val="tx1"/>
              </a:solidFill>
              <a:latin typeface="微软雅黑" pitchFamily="34" charset="-122"/>
              <a:ea typeface="微软雅黑" pitchFamily="34" charset="-122"/>
            </a:endParaRPr>
          </a:p>
        </p:txBody>
      </p:sp>
      <p:sp>
        <p:nvSpPr>
          <p:cNvPr id="45" name="矩形 44"/>
          <p:cNvSpPr/>
          <p:nvPr/>
        </p:nvSpPr>
        <p:spPr>
          <a:xfrm>
            <a:off x="6691908" y="261364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服务器管理</a:t>
            </a:r>
            <a:endParaRPr lang="en-US" altLang="zh-CN" sz="1050" dirty="0" smtClean="0">
              <a:solidFill>
                <a:schemeClr val="tx1"/>
              </a:solidFill>
              <a:latin typeface="微软雅黑" pitchFamily="34" charset="-122"/>
              <a:ea typeface="微软雅黑" pitchFamily="34" charset="-122"/>
            </a:endParaRPr>
          </a:p>
        </p:txBody>
      </p:sp>
      <p:sp>
        <p:nvSpPr>
          <p:cNvPr id="46" name="矩形 45"/>
          <p:cNvSpPr/>
          <p:nvPr/>
        </p:nvSpPr>
        <p:spPr>
          <a:xfrm>
            <a:off x="7664896" y="261364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集群管理</a:t>
            </a:r>
            <a:endParaRPr lang="en-US" altLang="zh-CN" sz="1050" dirty="0" smtClean="0">
              <a:solidFill>
                <a:schemeClr val="tx1"/>
              </a:solidFill>
              <a:latin typeface="微软雅黑" pitchFamily="34" charset="-122"/>
              <a:ea typeface="微软雅黑" pitchFamily="34" charset="-122"/>
            </a:endParaRPr>
          </a:p>
        </p:txBody>
      </p:sp>
      <p:sp>
        <p:nvSpPr>
          <p:cNvPr id="49" name="矩形 48"/>
          <p:cNvSpPr/>
          <p:nvPr/>
        </p:nvSpPr>
        <p:spPr>
          <a:xfrm>
            <a:off x="7656360" y="226017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部署管理</a:t>
            </a:r>
            <a:endParaRPr lang="en-US" altLang="zh-CN" sz="1050" dirty="0" smtClean="0">
              <a:solidFill>
                <a:schemeClr val="tx1"/>
              </a:solidFill>
              <a:latin typeface="微软雅黑" pitchFamily="34" charset="-122"/>
              <a:ea typeface="微软雅黑" pitchFamily="34" charset="-122"/>
            </a:endParaRPr>
          </a:p>
        </p:txBody>
      </p:sp>
      <p:sp>
        <p:nvSpPr>
          <p:cNvPr id="77" name="标题 3"/>
          <p:cNvSpPr>
            <a:spLocks noGrp="1"/>
          </p:cNvSpPr>
          <p:nvPr>
            <p:ph type="title"/>
          </p:nvPr>
        </p:nvSpPr>
        <p:spPr>
          <a:xfrm>
            <a:off x="304800" y="152400"/>
            <a:ext cx="8610600" cy="561975"/>
          </a:xfrm>
        </p:spPr>
        <p:txBody>
          <a:bodyPr/>
          <a:lstStyle/>
          <a:p>
            <a:r>
              <a:rPr lang="zh-CN" altLang="en-US" sz="3200" kern="1200" dirty="0" smtClean="0">
                <a:latin typeface="微软雅黑" pitchFamily="34" charset="-122"/>
                <a:ea typeface="微软雅黑" pitchFamily="34" charset="-122"/>
                <a:cs typeface="宋体" charset="-122"/>
              </a:rPr>
              <a:t>普元</a:t>
            </a:r>
            <a:r>
              <a:rPr lang="en-US" altLang="zh-CN" sz="3200" kern="1200" dirty="0" smtClean="0">
                <a:latin typeface="微软雅黑" pitchFamily="34" charset="-122"/>
                <a:ea typeface="微软雅黑" pitchFamily="34" charset="-122"/>
                <a:cs typeface="宋体" charset="-122"/>
              </a:rPr>
              <a:t>ESB</a:t>
            </a:r>
            <a:r>
              <a:rPr lang="zh-CN" altLang="en-US" sz="3200" kern="1200" dirty="0" smtClean="0">
                <a:latin typeface="微软雅黑" pitchFamily="34" charset="-122"/>
                <a:ea typeface="微软雅黑" pitchFamily="34" charset="-122"/>
                <a:cs typeface="宋体" charset="-122"/>
              </a:rPr>
              <a:t>产品功能架构</a:t>
            </a:r>
            <a:endParaRPr lang="zh-CN" altLang="en-US" sz="3200" kern="1200" dirty="0">
              <a:latin typeface="微软雅黑" pitchFamily="34" charset="-122"/>
              <a:ea typeface="微软雅黑" pitchFamily="34" charset="-122"/>
              <a:cs typeface="宋体" charset="-122"/>
            </a:endParaRPr>
          </a:p>
        </p:txBody>
      </p:sp>
    </p:spTree>
    <p:extLst>
      <p:ext uri="{BB962C8B-B14F-4D97-AF65-F5344CB8AC3E}">
        <p14:creationId xmlns:p14="http://schemas.microsoft.com/office/powerpoint/2010/main" val="30513485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5791536" y="1176844"/>
            <a:ext cx="3214678" cy="2831544"/>
          </a:xfrm>
          <a:prstGeom prst="rect">
            <a:avLst/>
          </a:prstGeom>
          <a:noFill/>
        </p:spPr>
        <p:txBody>
          <a:bodyPr wrap="square" rtlCol="0">
            <a:spAutoFit/>
          </a:bodyPr>
          <a:lstStyle/>
          <a:p>
            <a:r>
              <a:rPr lang="zh-CN" altLang="en-US" b="1" dirty="0" smtClean="0">
                <a:latin typeface="华文细黑" pitchFamily="2" charset="-122"/>
                <a:ea typeface="华文细黑" pitchFamily="2" charset="-122"/>
              </a:rPr>
              <a:t>一个</a:t>
            </a:r>
            <a:r>
              <a:rPr lang="en-US" altLang="zh-CN" b="1" dirty="0" smtClean="0">
                <a:latin typeface="华文细黑" pitchFamily="2" charset="-122"/>
                <a:ea typeface="华文细黑" pitchFamily="2" charset="-122"/>
              </a:rPr>
              <a:t>ESB</a:t>
            </a:r>
            <a:r>
              <a:rPr lang="zh-CN" altLang="en-US" b="1" dirty="0" smtClean="0">
                <a:latin typeface="华文细黑" pitchFamily="2" charset="-122"/>
                <a:ea typeface="华文细黑" pitchFamily="2" charset="-122"/>
              </a:rPr>
              <a:t>集群包含：</a:t>
            </a:r>
            <a:endParaRPr lang="en-US" altLang="zh-CN" b="1" dirty="0" smtClean="0">
              <a:latin typeface="华文细黑" pitchFamily="2" charset="-122"/>
              <a:ea typeface="华文细黑" pitchFamily="2" charset="-122"/>
            </a:endParaRPr>
          </a:p>
          <a:p>
            <a:pPr marL="457200" indent="-457200">
              <a:buFont typeface="+mj-ea"/>
              <a:buAutoNum type="circleNumDbPlain"/>
            </a:pPr>
            <a:r>
              <a:rPr lang="zh-CN" altLang="en-US" sz="1600" dirty="0" smtClean="0">
                <a:latin typeface="华文细黑" pitchFamily="2" charset="-122"/>
                <a:ea typeface="华文细黑" pitchFamily="2" charset="-122"/>
              </a:rPr>
              <a:t>一个逻辑入口</a:t>
            </a:r>
            <a:r>
              <a:rPr lang="en-US" altLang="zh-CN" sz="1600" dirty="0" smtClean="0">
                <a:latin typeface="华文细黑" pitchFamily="2" charset="-122"/>
                <a:ea typeface="华文细黑" pitchFamily="2" charset="-122"/>
              </a:rPr>
              <a:t>(</a:t>
            </a:r>
            <a:r>
              <a:rPr lang="zh-CN" altLang="en-US" sz="1600" dirty="0" smtClean="0">
                <a:latin typeface="华文细黑" pitchFamily="2" charset="-122"/>
                <a:ea typeface="华文细黑" pitchFamily="2" charset="-122"/>
              </a:rPr>
              <a:t>负载均衡</a:t>
            </a:r>
            <a:r>
              <a:rPr lang="en-US" altLang="zh-CN" sz="1600" dirty="0" smtClean="0">
                <a:latin typeface="华文细黑" pitchFamily="2" charset="-122"/>
                <a:ea typeface="华文细黑" pitchFamily="2" charset="-122"/>
              </a:rPr>
              <a:t>)</a:t>
            </a:r>
            <a:r>
              <a:rPr lang="zh-CN" altLang="en-US" sz="1600" dirty="0" smtClean="0">
                <a:latin typeface="华文细黑" pitchFamily="2" charset="-122"/>
                <a:ea typeface="华文细黑" pitchFamily="2" charset="-122"/>
              </a:rPr>
              <a:t>，可以由</a:t>
            </a:r>
            <a:r>
              <a:rPr lang="en-US" altLang="zh-CN" sz="1600" dirty="0" smtClean="0">
                <a:latin typeface="华文细黑" pitchFamily="2" charset="-122"/>
                <a:ea typeface="华文细黑" pitchFamily="2" charset="-122"/>
              </a:rPr>
              <a:t>F5</a:t>
            </a:r>
            <a:r>
              <a:rPr lang="zh-CN" altLang="en-US" sz="1600" dirty="0" smtClean="0">
                <a:latin typeface="华文细黑" pitchFamily="2" charset="-122"/>
                <a:ea typeface="华文细黑" pitchFamily="2" charset="-122"/>
              </a:rPr>
              <a:t>或</a:t>
            </a:r>
            <a:r>
              <a:rPr lang="en-US" altLang="zh-CN" sz="1600" dirty="0" smtClean="0">
                <a:latin typeface="华文细黑" pitchFamily="2" charset="-122"/>
                <a:ea typeface="华文细黑" pitchFamily="2" charset="-122"/>
              </a:rPr>
              <a:t>Apache HTTP Server</a:t>
            </a:r>
            <a:r>
              <a:rPr lang="zh-CN" altLang="en-US" sz="1600" dirty="0" smtClean="0">
                <a:latin typeface="华文细黑" pitchFamily="2" charset="-122"/>
                <a:ea typeface="华文细黑" pitchFamily="2" charset="-122"/>
              </a:rPr>
              <a:t>、</a:t>
            </a:r>
            <a:r>
              <a:rPr lang="en-US" altLang="zh-CN" sz="1600" dirty="0" err="1" smtClean="0">
                <a:latin typeface="华文细黑" pitchFamily="2" charset="-122"/>
                <a:ea typeface="华文细黑" pitchFamily="2" charset="-122"/>
              </a:rPr>
              <a:t>Nginx</a:t>
            </a:r>
            <a:r>
              <a:rPr lang="zh-CN" altLang="en-US" sz="1600" dirty="0" smtClean="0">
                <a:latin typeface="华文细黑" pitchFamily="2" charset="-122"/>
                <a:ea typeface="华文细黑" pitchFamily="2" charset="-122"/>
              </a:rPr>
              <a:t>等充当</a:t>
            </a:r>
            <a:r>
              <a:rPr lang="en-US" altLang="zh-CN" sz="1600" dirty="0" smtClean="0">
                <a:latin typeface="华文细黑" pitchFamily="2" charset="-122"/>
                <a:ea typeface="华文细黑" pitchFamily="2" charset="-122"/>
              </a:rPr>
              <a:t>;</a:t>
            </a:r>
          </a:p>
          <a:p>
            <a:pPr marL="457200" indent="-457200">
              <a:buFont typeface="+mj-ea"/>
              <a:buAutoNum type="circleNumDbPlain"/>
            </a:pPr>
            <a:r>
              <a:rPr lang="zh-CN" altLang="en-US" sz="1600" dirty="0" smtClean="0">
                <a:latin typeface="华文细黑" pitchFamily="2" charset="-122"/>
                <a:ea typeface="华文细黑" pitchFamily="2" charset="-122"/>
              </a:rPr>
              <a:t>若干</a:t>
            </a:r>
            <a:r>
              <a:rPr lang="en-US" altLang="zh-CN" sz="1600" dirty="0" err="1" smtClean="0">
                <a:latin typeface="华文细黑" pitchFamily="2" charset="-122"/>
                <a:ea typeface="华文细黑" pitchFamily="2" charset="-122"/>
              </a:rPr>
              <a:t>esb</a:t>
            </a:r>
            <a:r>
              <a:rPr lang="en-US" altLang="zh-CN" sz="1600" dirty="0" smtClean="0">
                <a:latin typeface="华文细黑" pitchFamily="2" charset="-122"/>
                <a:ea typeface="华文细黑" pitchFamily="2" charset="-122"/>
              </a:rPr>
              <a:t> Server</a:t>
            </a:r>
            <a:r>
              <a:rPr lang="zh-CN" altLang="en-US" sz="1600" dirty="0" smtClean="0">
                <a:latin typeface="华文细黑" pitchFamily="2" charset="-122"/>
                <a:ea typeface="华文细黑" pitchFamily="2" charset="-122"/>
              </a:rPr>
              <a:t>实例；</a:t>
            </a:r>
            <a:endParaRPr lang="en-US" altLang="zh-CN" sz="1600" dirty="0" smtClean="0">
              <a:latin typeface="华文细黑" pitchFamily="2" charset="-122"/>
              <a:ea typeface="华文细黑" pitchFamily="2" charset="-122"/>
            </a:endParaRPr>
          </a:p>
          <a:p>
            <a:pPr marL="457200" indent="-457200">
              <a:buFont typeface="+mj-ea"/>
              <a:buAutoNum type="circleNumDbPlain"/>
            </a:pPr>
            <a:r>
              <a:rPr lang="zh-CN" altLang="en-US" sz="1600" dirty="0" smtClean="0">
                <a:latin typeface="华文细黑" pitchFamily="2" charset="-122"/>
                <a:ea typeface="华文细黑" pitchFamily="2" charset="-122"/>
              </a:rPr>
              <a:t>一个</a:t>
            </a:r>
            <a:r>
              <a:rPr lang="en-US" altLang="zh-CN" sz="1600" dirty="0" err="1" smtClean="0">
                <a:latin typeface="华文细黑" pitchFamily="2" charset="-122"/>
                <a:ea typeface="华文细黑" pitchFamily="2" charset="-122"/>
              </a:rPr>
              <a:t>esb</a:t>
            </a:r>
            <a:r>
              <a:rPr lang="en-US" altLang="zh-CN" sz="1600" dirty="0" smtClean="0">
                <a:latin typeface="华文细黑" pitchFamily="2" charset="-122"/>
                <a:ea typeface="华文细黑" pitchFamily="2" charset="-122"/>
              </a:rPr>
              <a:t> Service State Monitor</a:t>
            </a:r>
            <a:r>
              <a:rPr lang="zh-CN" altLang="en-US" sz="1600" dirty="0" smtClean="0">
                <a:latin typeface="华文细黑" pitchFamily="2" charset="-122"/>
                <a:ea typeface="华文细黑" pitchFamily="2" charset="-122"/>
              </a:rPr>
              <a:t>；</a:t>
            </a:r>
            <a:endParaRPr lang="en-US" altLang="zh-CN" sz="1600" dirty="0" smtClean="0">
              <a:latin typeface="华文细黑" pitchFamily="2" charset="-122"/>
              <a:ea typeface="华文细黑" pitchFamily="2" charset="-122"/>
            </a:endParaRPr>
          </a:p>
          <a:p>
            <a:pPr marL="457200" indent="-457200">
              <a:buFont typeface="+mj-ea"/>
              <a:buAutoNum type="circleNumDbPlain"/>
            </a:pPr>
            <a:r>
              <a:rPr lang="zh-CN" altLang="en-US" sz="1600" dirty="0" smtClean="0">
                <a:latin typeface="华文细黑" pitchFamily="2" charset="-122"/>
                <a:ea typeface="华文细黑" pitchFamily="2" charset="-122"/>
              </a:rPr>
              <a:t>一个</a:t>
            </a:r>
            <a:r>
              <a:rPr lang="en-US" altLang="zh-CN" sz="1600" dirty="0" err="1" smtClean="0">
                <a:solidFill>
                  <a:schemeClr val="dk1"/>
                </a:solidFill>
                <a:latin typeface="华文细黑" pitchFamily="2" charset="-122"/>
                <a:ea typeface="华文细黑" pitchFamily="2" charset="-122"/>
              </a:rPr>
              <a:t>esb</a:t>
            </a:r>
            <a:r>
              <a:rPr lang="en-US" altLang="zh-CN" sz="1600" dirty="0" smtClean="0">
                <a:solidFill>
                  <a:schemeClr val="dk1"/>
                </a:solidFill>
                <a:latin typeface="华文细黑" pitchFamily="2" charset="-122"/>
                <a:ea typeface="华文细黑" pitchFamily="2" charset="-122"/>
              </a:rPr>
              <a:t> Console/j2ee</a:t>
            </a:r>
            <a:r>
              <a:rPr lang="zh-CN" altLang="en-US" sz="1600" dirty="0" smtClean="0">
                <a:solidFill>
                  <a:schemeClr val="dk1"/>
                </a:solidFill>
                <a:latin typeface="华文细黑" pitchFamily="2" charset="-122"/>
                <a:ea typeface="华文细黑" pitchFamily="2" charset="-122"/>
              </a:rPr>
              <a:t>；</a:t>
            </a:r>
            <a:endParaRPr lang="en-US" altLang="zh-CN" sz="1600" dirty="0" smtClean="0">
              <a:latin typeface="华文细黑" pitchFamily="2" charset="-122"/>
              <a:ea typeface="华文细黑" pitchFamily="2" charset="-122"/>
            </a:endParaRPr>
          </a:p>
          <a:p>
            <a:pPr marL="457200" indent="-457200">
              <a:buFont typeface="+mj-ea"/>
              <a:buAutoNum type="circleNumDbPlain"/>
            </a:pPr>
            <a:r>
              <a:rPr lang="zh-CN" altLang="en-US" sz="1600" dirty="0" smtClean="0">
                <a:latin typeface="华文细黑" pitchFamily="2" charset="-122"/>
                <a:ea typeface="华文细黑" pitchFamily="2" charset="-122"/>
              </a:rPr>
              <a:t>一个</a:t>
            </a:r>
            <a:r>
              <a:rPr lang="en-US" altLang="zh-CN" sz="1600" dirty="0" err="1" smtClean="0">
                <a:latin typeface="华文细黑" pitchFamily="2" charset="-122"/>
                <a:ea typeface="华文细黑" pitchFamily="2" charset="-122"/>
              </a:rPr>
              <a:t>esb</a:t>
            </a:r>
            <a:r>
              <a:rPr lang="en-US" altLang="zh-CN" sz="1600" dirty="0" smtClean="0">
                <a:latin typeface="华文细黑" pitchFamily="2" charset="-122"/>
                <a:ea typeface="华文细黑" pitchFamily="2" charset="-122"/>
              </a:rPr>
              <a:t> Registry and Repository</a:t>
            </a:r>
            <a:r>
              <a:rPr lang="zh-CN" altLang="en-US" sz="1600" dirty="0" smtClean="0">
                <a:latin typeface="华文细黑" pitchFamily="2" charset="-122"/>
                <a:ea typeface="华文细黑" pitchFamily="2" charset="-122"/>
              </a:rPr>
              <a:t>；</a:t>
            </a:r>
            <a:endParaRPr lang="zh-CN" altLang="en-US" sz="1600" dirty="0" smtClean="0">
              <a:solidFill>
                <a:schemeClr val="dk1"/>
              </a:solidFill>
              <a:latin typeface="华文细黑" pitchFamily="2" charset="-122"/>
              <a:ea typeface="华文细黑" pitchFamily="2" charset="-122"/>
            </a:endParaRPr>
          </a:p>
          <a:p>
            <a:pPr marL="457200" indent="-457200">
              <a:buFont typeface="+mj-ea"/>
              <a:buAutoNum type="circleNumDbPlain"/>
            </a:pPr>
            <a:endParaRPr lang="zh-CN" altLang="en-US" sz="1600" dirty="0">
              <a:latin typeface="华文细黑" pitchFamily="2" charset="-122"/>
              <a:ea typeface="华文细黑" pitchFamily="2" charset="-122"/>
            </a:endParaRPr>
          </a:p>
        </p:txBody>
      </p:sp>
      <p:sp>
        <p:nvSpPr>
          <p:cNvPr id="36" name="标题 3"/>
          <p:cNvSpPr>
            <a:spLocks noGrp="1"/>
          </p:cNvSpPr>
          <p:nvPr>
            <p:ph type="title"/>
          </p:nvPr>
        </p:nvSpPr>
        <p:spPr>
          <a:xfrm>
            <a:off x="304800" y="152400"/>
            <a:ext cx="8610600" cy="561975"/>
          </a:xfrm>
        </p:spPr>
        <p:txBody>
          <a:bodyPr/>
          <a:lstStyle/>
          <a:p>
            <a:r>
              <a:rPr lang="zh-CN" altLang="en-US" sz="3200" kern="1200" dirty="0" smtClean="0">
                <a:latin typeface="微软雅黑" pitchFamily="34" charset="-122"/>
                <a:ea typeface="微软雅黑" pitchFamily="34" charset="-122"/>
                <a:cs typeface="宋体" charset="-122"/>
              </a:rPr>
              <a:t>普元</a:t>
            </a:r>
            <a:r>
              <a:rPr lang="en-US" altLang="zh-CN" sz="3200" kern="1200" dirty="0" smtClean="0">
                <a:latin typeface="微软雅黑" pitchFamily="34" charset="-122"/>
                <a:ea typeface="微软雅黑" pitchFamily="34" charset="-122"/>
                <a:cs typeface="宋体" charset="-122"/>
              </a:rPr>
              <a:t>ESB</a:t>
            </a:r>
            <a:r>
              <a:rPr lang="zh-CN" altLang="en-US" sz="3200" kern="1200" dirty="0" smtClean="0">
                <a:latin typeface="微软雅黑" pitchFamily="34" charset="-122"/>
                <a:ea typeface="微软雅黑" pitchFamily="34" charset="-122"/>
                <a:cs typeface="宋体" charset="-122"/>
              </a:rPr>
              <a:t>产品部署架构</a:t>
            </a:r>
            <a:endParaRPr lang="zh-CN" altLang="en-US" sz="3200" kern="1200" dirty="0">
              <a:latin typeface="微软雅黑" pitchFamily="34" charset="-122"/>
              <a:ea typeface="微软雅黑" pitchFamily="34" charset="-122"/>
              <a:cs typeface="宋体" charset="-122"/>
            </a:endParaRPr>
          </a:p>
        </p:txBody>
      </p:sp>
      <p:grpSp>
        <p:nvGrpSpPr>
          <p:cNvPr id="43" name="组合 42"/>
          <p:cNvGrpSpPr/>
          <p:nvPr/>
        </p:nvGrpSpPr>
        <p:grpSpPr>
          <a:xfrm>
            <a:off x="76200" y="1324238"/>
            <a:ext cx="5685550" cy="4033588"/>
            <a:chOff x="167896" y="1324238"/>
            <a:chExt cx="5685550" cy="4033588"/>
          </a:xfrm>
        </p:grpSpPr>
        <p:sp>
          <p:nvSpPr>
            <p:cNvPr id="4" name="圆角矩形 3"/>
            <p:cNvSpPr/>
            <p:nvPr/>
          </p:nvSpPr>
          <p:spPr>
            <a:xfrm>
              <a:off x="2541350" y="2705020"/>
              <a:ext cx="2088000" cy="252000"/>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smtClean="0">
                  <a:latin typeface="微软雅黑" pitchFamily="34" charset="-122"/>
                  <a:ea typeface="微软雅黑" pitchFamily="34" charset="-122"/>
                </a:rPr>
                <a:t>esb Server-1/</a:t>
              </a:r>
              <a:r>
                <a:rPr lang="en-US" altLang="zh-CN" sz="1200" b="1" dirty="0" err="1" smtClean="0">
                  <a:latin typeface="微软雅黑" pitchFamily="34" charset="-122"/>
                  <a:ea typeface="微软雅黑" pitchFamily="34" charset="-122"/>
                </a:rPr>
                <a:t>jvm</a:t>
              </a:r>
              <a:endParaRPr lang="zh-CN" altLang="en-US" sz="1200" b="1" dirty="0">
                <a:latin typeface="微软雅黑" pitchFamily="34" charset="-122"/>
                <a:ea typeface="微软雅黑" pitchFamily="34" charset="-122"/>
              </a:endParaRPr>
            </a:p>
          </p:txBody>
        </p:sp>
        <p:sp>
          <p:nvSpPr>
            <p:cNvPr id="5" name="圆角矩形 4"/>
            <p:cNvSpPr/>
            <p:nvPr/>
          </p:nvSpPr>
          <p:spPr>
            <a:xfrm>
              <a:off x="2541350" y="2996677"/>
              <a:ext cx="2088000" cy="252000"/>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smtClean="0">
                  <a:latin typeface="微软雅黑" pitchFamily="34" charset="-122"/>
                  <a:ea typeface="微软雅黑" pitchFamily="34" charset="-122"/>
                </a:rPr>
                <a:t>esb Server-2/</a:t>
              </a:r>
              <a:r>
                <a:rPr lang="en-US" altLang="zh-CN" sz="1200" b="1" dirty="0" err="1" smtClean="0">
                  <a:latin typeface="微软雅黑" pitchFamily="34" charset="-122"/>
                  <a:ea typeface="微软雅黑" pitchFamily="34" charset="-122"/>
                </a:rPr>
                <a:t>jvm</a:t>
              </a:r>
              <a:endParaRPr lang="zh-CN" altLang="en-US" sz="1200" b="1" dirty="0">
                <a:latin typeface="微软雅黑" pitchFamily="34" charset="-122"/>
                <a:ea typeface="微软雅黑" pitchFamily="34" charset="-122"/>
              </a:endParaRPr>
            </a:p>
          </p:txBody>
        </p:sp>
        <p:sp>
          <p:nvSpPr>
            <p:cNvPr id="6" name="圆角矩形 5"/>
            <p:cNvSpPr/>
            <p:nvPr/>
          </p:nvSpPr>
          <p:spPr>
            <a:xfrm>
              <a:off x="2541350" y="3288334"/>
              <a:ext cx="2088000" cy="252000"/>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smtClean="0">
                  <a:latin typeface="微软雅黑" pitchFamily="34" charset="-122"/>
                  <a:ea typeface="微软雅黑" pitchFamily="34" charset="-122"/>
                </a:rPr>
                <a:t>……</a:t>
              </a:r>
              <a:endParaRPr lang="zh-CN" altLang="en-US" sz="1200" b="1" dirty="0">
                <a:latin typeface="微软雅黑" pitchFamily="34" charset="-122"/>
                <a:ea typeface="微软雅黑" pitchFamily="34" charset="-122"/>
              </a:endParaRPr>
            </a:p>
          </p:txBody>
        </p:sp>
        <p:sp>
          <p:nvSpPr>
            <p:cNvPr id="7" name="圆角矩形 6"/>
            <p:cNvSpPr/>
            <p:nvPr/>
          </p:nvSpPr>
          <p:spPr>
            <a:xfrm>
              <a:off x="2541350" y="3579992"/>
              <a:ext cx="2088000" cy="252000"/>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smtClean="0">
                  <a:latin typeface="微软雅黑" pitchFamily="34" charset="-122"/>
                  <a:ea typeface="微软雅黑" pitchFamily="34" charset="-122"/>
                </a:rPr>
                <a:t>esb Server-n/</a:t>
              </a:r>
              <a:r>
                <a:rPr lang="en-US" altLang="zh-CN" sz="1200" b="1" dirty="0" err="1" smtClean="0">
                  <a:latin typeface="微软雅黑" pitchFamily="34" charset="-122"/>
                  <a:ea typeface="微软雅黑" pitchFamily="34" charset="-122"/>
                </a:rPr>
                <a:t>jvm</a:t>
              </a:r>
              <a:endParaRPr lang="zh-CN" altLang="en-US" sz="1200" b="1" dirty="0">
                <a:latin typeface="微软雅黑" pitchFamily="34" charset="-122"/>
                <a:ea typeface="微软雅黑" pitchFamily="34" charset="-122"/>
              </a:endParaRPr>
            </a:p>
          </p:txBody>
        </p:sp>
        <p:sp>
          <p:nvSpPr>
            <p:cNvPr id="31" name="圆角矩形 30"/>
            <p:cNvSpPr/>
            <p:nvPr/>
          </p:nvSpPr>
          <p:spPr>
            <a:xfrm>
              <a:off x="1026656" y="3048000"/>
              <a:ext cx="1080000" cy="324000"/>
            </a:xfrm>
            <a:prstGeom prst="round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r>
                <a:rPr lang="zh-CN" altLang="en-US" sz="1050" b="1" dirty="0" smtClean="0">
                  <a:solidFill>
                    <a:schemeClr val="tx1"/>
                  </a:solidFill>
                  <a:latin typeface="微软雅黑" pitchFamily="34" charset="-122"/>
                  <a:ea typeface="微软雅黑" pitchFamily="34" charset="-122"/>
                </a:rPr>
                <a:t>负载均衡</a:t>
              </a:r>
              <a:endParaRPr lang="en-US" altLang="zh-CN" sz="1050" b="1" dirty="0" smtClean="0">
                <a:solidFill>
                  <a:schemeClr val="tx1"/>
                </a:solidFill>
                <a:latin typeface="微软雅黑" pitchFamily="34" charset="-122"/>
                <a:ea typeface="微软雅黑" pitchFamily="34" charset="-122"/>
              </a:endParaRPr>
            </a:p>
            <a:p>
              <a:r>
                <a:rPr lang="en-US" altLang="zh-CN" sz="1050" b="1" dirty="0" smtClean="0">
                  <a:solidFill>
                    <a:schemeClr val="tx1"/>
                  </a:solidFill>
                  <a:latin typeface="微软雅黑" pitchFamily="34" charset="-122"/>
                  <a:ea typeface="微软雅黑" pitchFamily="34" charset="-122"/>
                </a:rPr>
                <a:t>[F5]</a:t>
              </a:r>
              <a:endParaRPr lang="zh-CN" altLang="en-US" sz="1050" b="1" dirty="0">
                <a:solidFill>
                  <a:schemeClr val="tx1"/>
                </a:solidFill>
                <a:latin typeface="微软雅黑" pitchFamily="34" charset="-122"/>
                <a:ea typeface="微软雅黑" pitchFamily="34" charset="-122"/>
              </a:endParaRPr>
            </a:p>
          </p:txBody>
        </p:sp>
        <p:cxnSp>
          <p:nvCxnSpPr>
            <p:cNvPr id="33" name="直接箭头连接符 32"/>
            <p:cNvCxnSpPr>
              <a:stCxn id="31" idx="3"/>
              <a:endCxn id="4" idx="1"/>
            </p:cNvCxnSpPr>
            <p:nvPr/>
          </p:nvCxnSpPr>
          <p:spPr>
            <a:xfrm flipV="1">
              <a:off x="2106656" y="2831020"/>
              <a:ext cx="434694" cy="37898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 name="直接箭头连接符 33"/>
            <p:cNvCxnSpPr>
              <a:stCxn id="31" idx="3"/>
              <a:endCxn id="5" idx="1"/>
            </p:cNvCxnSpPr>
            <p:nvPr/>
          </p:nvCxnSpPr>
          <p:spPr>
            <a:xfrm flipV="1">
              <a:off x="2106656" y="3122677"/>
              <a:ext cx="434694" cy="8732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 name="直接箭头连接符 36"/>
            <p:cNvCxnSpPr>
              <a:stCxn id="31" idx="3"/>
              <a:endCxn id="6" idx="1"/>
            </p:cNvCxnSpPr>
            <p:nvPr/>
          </p:nvCxnSpPr>
          <p:spPr>
            <a:xfrm>
              <a:off x="2106656" y="3210000"/>
              <a:ext cx="434694" cy="20433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直接箭头连接符 39"/>
            <p:cNvCxnSpPr>
              <a:stCxn id="31" idx="3"/>
              <a:endCxn id="7" idx="1"/>
            </p:cNvCxnSpPr>
            <p:nvPr/>
          </p:nvCxnSpPr>
          <p:spPr>
            <a:xfrm>
              <a:off x="2106656" y="3210000"/>
              <a:ext cx="434694" cy="49599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8" name="矩形 47"/>
            <p:cNvSpPr/>
            <p:nvPr/>
          </p:nvSpPr>
          <p:spPr>
            <a:xfrm>
              <a:off x="883780" y="1324238"/>
              <a:ext cx="4334160" cy="4033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800" b="1" dirty="0" smtClean="0">
                  <a:solidFill>
                    <a:schemeClr val="tx1"/>
                  </a:solidFill>
                  <a:latin typeface="微软雅黑" pitchFamily="34" charset="-122"/>
                  <a:ea typeface="微软雅黑" pitchFamily="34" charset="-122"/>
                </a:rPr>
                <a:t>Primeton ESB Cluster</a:t>
              </a:r>
              <a:endParaRPr lang="zh-CN" altLang="en-US" sz="1800" b="1" dirty="0">
                <a:solidFill>
                  <a:schemeClr val="tx1"/>
                </a:solidFill>
                <a:latin typeface="微软雅黑" pitchFamily="34" charset="-122"/>
                <a:ea typeface="微软雅黑" pitchFamily="34" charset="-122"/>
              </a:endParaRPr>
            </a:p>
          </p:txBody>
        </p:sp>
        <p:cxnSp>
          <p:nvCxnSpPr>
            <p:cNvPr id="50" name="直接箭头连接符 49"/>
            <p:cNvCxnSpPr/>
            <p:nvPr/>
          </p:nvCxnSpPr>
          <p:spPr>
            <a:xfrm>
              <a:off x="270656" y="3200400"/>
              <a:ext cx="7560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5" name="直接箭头连接符 54"/>
            <p:cNvCxnSpPr>
              <a:stCxn id="4" idx="3"/>
            </p:cNvCxnSpPr>
            <p:nvPr/>
          </p:nvCxnSpPr>
          <p:spPr>
            <a:xfrm>
              <a:off x="4629350" y="2831020"/>
              <a:ext cx="876622"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8" name="直接箭头连接符 54"/>
            <p:cNvCxnSpPr>
              <a:stCxn id="5" idx="3"/>
            </p:cNvCxnSpPr>
            <p:nvPr/>
          </p:nvCxnSpPr>
          <p:spPr>
            <a:xfrm>
              <a:off x="4629350" y="3122677"/>
              <a:ext cx="878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直接箭头连接符 54"/>
            <p:cNvCxnSpPr>
              <a:stCxn id="7" idx="3"/>
            </p:cNvCxnSpPr>
            <p:nvPr/>
          </p:nvCxnSpPr>
          <p:spPr>
            <a:xfrm flipV="1">
              <a:off x="4629350" y="3700502"/>
              <a:ext cx="878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7" name="剪去对角的矩形 66"/>
            <p:cNvSpPr/>
            <p:nvPr/>
          </p:nvSpPr>
          <p:spPr>
            <a:xfrm>
              <a:off x="1539496" y="2147608"/>
              <a:ext cx="3426108" cy="360040"/>
            </a:xfrm>
            <a:prstGeom prst="snip2Diag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r>
                <a:rPr lang="en-US" altLang="zh-CN" sz="1200" b="1" dirty="0" err="1" smtClean="0">
                  <a:solidFill>
                    <a:schemeClr val="dk1"/>
                  </a:solidFill>
                  <a:latin typeface="微软雅黑" pitchFamily="34" charset="-122"/>
                  <a:ea typeface="微软雅黑" pitchFamily="34" charset="-122"/>
                </a:rPr>
                <a:t>esb</a:t>
              </a:r>
              <a:r>
                <a:rPr lang="en-US" altLang="zh-CN" sz="1200" b="1" dirty="0" smtClean="0">
                  <a:solidFill>
                    <a:schemeClr val="dk1"/>
                  </a:solidFill>
                  <a:latin typeface="微软雅黑" pitchFamily="34" charset="-122"/>
                  <a:ea typeface="微软雅黑" pitchFamily="34" charset="-122"/>
                </a:rPr>
                <a:t> Console/j2ee</a:t>
              </a:r>
              <a:endParaRPr lang="zh-CN" altLang="en-US" sz="1200" b="1" dirty="0" smtClean="0">
                <a:solidFill>
                  <a:schemeClr val="dk1"/>
                </a:solidFill>
                <a:latin typeface="微软雅黑" pitchFamily="34" charset="-122"/>
                <a:ea typeface="微软雅黑" pitchFamily="34" charset="-122"/>
              </a:endParaRPr>
            </a:p>
          </p:txBody>
        </p:sp>
        <p:cxnSp>
          <p:nvCxnSpPr>
            <p:cNvPr id="68" name="直接箭头连接符 54"/>
            <p:cNvCxnSpPr>
              <a:stCxn id="6" idx="3"/>
            </p:cNvCxnSpPr>
            <p:nvPr/>
          </p:nvCxnSpPr>
          <p:spPr>
            <a:xfrm flipV="1">
              <a:off x="4629350" y="3412470"/>
              <a:ext cx="878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9" name="矩形 118"/>
            <p:cNvSpPr/>
            <p:nvPr/>
          </p:nvSpPr>
          <p:spPr>
            <a:xfrm>
              <a:off x="5493446" y="2639138"/>
              <a:ext cx="360000" cy="12600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lIns="91411" tIns="45706" rIns="91411" bIns="45706" anchor="ctr" anchorCtr="1"/>
            <a:lstStyle/>
            <a:p>
              <a:pPr algn="ctr">
                <a:lnSpc>
                  <a:spcPct val="90000"/>
                </a:lnSpc>
                <a:defRPr/>
              </a:pPr>
              <a:r>
                <a:rPr lang="zh-CN" altLang="en-US" sz="1200" b="1" dirty="0" smtClean="0">
                  <a:solidFill>
                    <a:schemeClr val="tx1"/>
                  </a:solidFill>
                  <a:latin typeface="微软雅黑" pitchFamily="34" charset="-122"/>
                  <a:ea typeface="微软雅黑" pitchFamily="34" charset="-122"/>
                </a:rPr>
                <a:t>服务提供者</a:t>
              </a:r>
            </a:p>
          </p:txBody>
        </p:sp>
        <p:sp>
          <p:nvSpPr>
            <p:cNvPr id="121" name="矩形 120"/>
            <p:cNvSpPr/>
            <p:nvPr/>
          </p:nvSpPr>
          <p:spPr>
            <a:xfrm>
              <a:off x="2243708" y="2642286"/>
              <a:ext cx="2614192" cy="1274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167896" y="2639138"/>
              <a:ext cx="360000" cy="1260000"/>
            </a:xfrm>
            <a:prstGeom prst="rect">
              <a:avLst/>
            </a:prstGeom>
            <a:ln>
              <a:headEnd/>
              <a:tailEnd/>
            </a:ln>
          </p:spPr>
          <p:style>
            <a:lnRef idx="2">
              <a:schemeClr val="dk1"/>
            </a:lnRef>
            <a:fillRef idx="1">
              <a:schemeClr val="lt1"/>
            </a:fillRef>
            <a:effectRef idx="0">
              <a:schemeClr val="dk1"/>
            </a:effectRef>
            <a:fontRef idx="minor">
              <a:schemeClr val="dk1"/>
            </a:fontRef>
          </p:style>
          <p:txBody>
            <a:bodyPr vert="eaVert" wrap="none" lIns="91411" tIns="45706" rIns="91411" bIns="45706" anchor="ctr" anchorCtr="1"/>
            <a:lstStyle/>
            <a:p>
              <a:pPr algn="ctr">
                <a:lnSpc>
                  <a:spcPct val="90000"/>
                </a:lnSpc>
                <a:defRPr/>
              </a:pPr>
              <a:r>
                <a:rPr lang="zh-CN" altLang="en-US" sz="1200" b="1" dirty="0" smtClean="0">
                  <a:solidFill>
                    <a:schemeClr val="tx1"/>
                  </a:solidFill>
                  <a:latin typeface="微软雅黑" pitchFamily="34" charset="-122"/>
                  <a:ea typeface="微软雅黑" pitchFamily="34" charset="-122"/>
                </a:rPr>
                <a:t>服务消费者</a:t>
              </a:r>
            </a:p>
          </p:txBody>
        </p:sp>
        <p:sp>
          <p:nvSpPr>
            <p:cNvPr id="39" name="剪去对角的矩形 38"/>
            <p:cNvSpPr/>
            <p:nvPr/>
          </p:nvSpPr>
          <p:spPr>
            <a:xfrm>
              <a:off x="1539496" y="4038600"/>
              <a:ext cx="3426108" cy="360040"/>
            </a:xfrm>
            <a:prstGeom prst="snip2Diag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r>
                <a:rPr lang="en-US" altLang="zh-CN" sz="1200" b="1" dirty="0" err="1" smtClean="0">
                  <a:latin typeface="微软雅黑" pitchFamily="34" charset="-122"/>
                  <a:ea typeface="微软雅黑" pitchFamily="34" charset="-122"/>
                </a:rPr>
                <a:t>esb</a:t>
              </a:r>
              <a:r>
                <a:rPr lang="en-US" altLang="zh-CN" sz="1200" b="1" dirty="0" smtClean="0">
                  <a:latin typeface="微软雅黑" pitchFamily="34" charset="-122"/>
                  <a:ea typeface="微软雅黑" pitchFamily="34" charset="-122"/>
                </a:rPr>
                <a:t> Service State Monitor</a:t>
              </a:r>
              <a:endParaRPr lang="zh-CN" altLang="en-US" sz="1200" b="1" dirty="0" smtClean="0">
                <a:solidFill>
                  <a:schemeClr val="dk1"/>
                </a:solidFill>
                <a:latin typeface="微软雅黑" pitchFamily="34" charset="-122"/>
                <a:ea typeface="微软雅黑" pitchFamily="34" charset="-122"/>
              </a:endParaRPr>
            </a:p>
          </p:txBody>
        </p:sp>
        <p:sp>
          <p:nvSpPr>
            <p:cNvPr id="41" name="剪去对角的矩形 40"/>
            <p:cNvSpPr/>
            <p:nvPr/>
          </p:nvSpPr>
          <p:spPr>
            <a:xfrm>
              <a:off x="1539496" y="4495800"/>
              <a:ext cx="3426108" cy="360040"/>
            </a:xfrm>
            <a:prstGeom prst="snip2Diag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r>
                <a:rPr lang="en-US" altLang="zh-CN" sz="1200" b="1" dirty="0" err="1" smtClean="0">
                  <a:latin typeface="微软雅黑" pitchFamily="34" charset="-122"/>
                  <a:ea typeface="微软雅黑" pitchFamily="34" charset="-122"/>
                </a:rPr>
                <a:t>esb</a:t>
              </a:r>
              <a:r>
                <a:rPr lang="en-US" altLang="zh-CN" sz="1200" b="1" dirty="0" smtClean="0">
                  <a:latin typeface="微软雅黑" pitchFamily="34" charset="-122"/>
                  <a:ea typeface="微软雅黑" pitchFamily="34" charset="-122"/>
                </a:rPr>
                <a:t> Service Registry and Repository/j2ee</a:t>
              </a:r>
              <a:endParaRPr lang="zh-CN" altLang="en-US" sz="1200" b="1" dirty="0" smtClean="0">
                <a:solidFill>
                  <a:schemeClr val="dk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736993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1169605"/>
            <a:ext cx="5181600" cy="561975"/>
          </a:xfrm>
          <a:noFill/>
          <a:ln w="9525">
            <a:noFill/>
            <a:miter lim="800000"/>
            <a:headEnd/>
            <a:tailEnd/>
          </a:ln>
        </p:spPr>
        <p:txBody>
          <a:bodyPr vert="horz" wrap="square" lIns="91440" tIns="45720" rIns="91440" bIns="45720" numCol="1" anchor="ctr" anchorCtr="0" compatLnSpc="1">
            <a:prstTxWarp prst="textNoShape">
              <a:avLst/>
            </a:prstTxWarp>
          </a:bodyPr>
          <a:lstStyle/>
          <a:p>
            <a:pPr lvl="1">
              <a:defRPr/>
            </a:pPr>
            <a:r>
              <a:rPr lang="en-US" altLang="zh-CN" sz="2000" b="1" dirty="0" smtClean="0">
                <a:solidFill>
                  <a:schemeClr val="tx1"/>
                </a:solidFill>
                <a:latin typeface="+mj-ea"/>
                <a:ea typeface="+mj-ea"/>
              </a:rPr>
              <a:t>Primeton ESB Studio</a:t>
            </a:r>
            <a:endParaRPr lang="zh-CN" altLang="en-US" sz="2000" b="1" dirty="0">
              <a:solidFill>
                <a:schemeClr val="tx1"/>
              </a:solidFill>
              <a:latin typeface="+mj-ea"/>
              <a:ea typeface="+mj-ea"/>
            </a:endParaRPr>
          </a:p>
        </p:txBody>
      </p:sp>
      <p:sp>
        <p:nvSpPr>
          <p:cNvPr id="4" name="内容占位符 3"/>
          <p:cNvSpPr>
            <a:spLocks noGrp="1"/>
          </p:cNvSpPr>
          <p:nvPr>
            <p:ph idx="1"/>
          </p:nvPr>
        </p:nvSpPr>
        <p:spPr>
          <a:xfrm>
            <a:off x="6438912" y="1619216"/>
            <a:ext cx="2552688" cy="4857784"/>
          </a:xfrm>
        </p:spPr>
        <p:txBody>
          <a:bodyPr/>
          <a:lstStyle/>
          <a:p>
            <a:r>
              <a:rPr lang="zh-CN" altLang="en-US" sz="1800" b="1" dirty="0" smtClean="0">
                <a:latin typeface="微软雅黑" pitchFamily="34" charset="-122"/>
                <a:ea typeface="微软雅黑" pitchFamily="34" charset="-122"/>
              </a:rPr>
              <a:t>基于</a:t>
            </a:r>
            <a:r>
              <a:rPr lang="en-US" altLang="zh-CN" sz="1800" b="1" dirty="0" smtClean="0">
                <a:latin typeface="微软雅黑" pitchFamily="34" charset="-122"/>
                <a:ea typeface="微软雅黑" pitchFamily="34" charset="-122"/>
              </a:rPr>
              <a:t>Eclipse</a:t>
            </a:r>
            <a:r>
              <a:rPr lang="zh-CN" altLang="en-US" sz="1800" b="1" dirty="0" smtClean="0">
                <a:latin typeface="微软雅黑" pitchFamily="34" charset="-122"/>
                <a:ea typeface="微软雅黑" pitchFamily="34" charset="-122"/>
              </a:rPr>
              <a:t>的开发环境；</a:t>
            </a:r>
            <a:endParaRPr lang="en-US" altLang="zh-CN" sz="1800" b="1" dirty="0" smtClean="0">
              <a:latin typeface="微软雅黑" pitchFamily="34" charset="-122"/>
              <a:ea typeface="微软雅黑" pitchFamily="34" charset="-122"/>
            </a:endParaRPr>
          </a:p>
          <a:p>
            <a:r>
              <a:rPr lang="zh-CN" altLang="en-US" sz="1800" b="1" dirty="0" smtClean="0">
                <a:latin typeface="微软雅黑" pitchFamily="34" charset="-122"/>
                <a:ea typeface="微软雅黑" pitchFamily="34" charset="-122"/>
              </a:rPr>
              <a:t>内嵌了</a:t>
            </a:r>
            <a:r>
              <a:rPr lang="en-US" altLang="zh-CN" sz="1800" b="1" dirty="0" smtClean="0">
                <a:latin typeface="微软雅黑" pitchFamily="34" charset="-122"/>
                <a:ea typeface="微软雅黑" pitchFamily="34" charset="-122"/>
              </a:rPr>
              <a:t>ESB Server</a:t>
            </a:r>
            <a:r>
              <a:rPr lang="zh-CN" altLang="en-US" sz="1800" b="1" dirty="0" smtClean="0">
                <a:latin typeface="微软雅黑" pitchFamily="34" charset="-122"/>
                <a:ea typeface="微软雅黑" pitchFamily="34" charset="-122"/>
              </a:rPr>
              <a:t>方便了调试和测试；</a:t>
            </a:r>
            <a:endParaRPr lang="en-US" altLang="zh-CN" sz="1800" b="1" dirty="0" smtClean="0">
              <a:latin typeface="微软雅黑" pitchFamily="34" charset="-122"/>
              <a:ea typeface="微软雅黑" pitchFamily="34" charset="-122"/>
            </a:endParaRPr>
          </a:p>
          <a:p>
            <a:r>
              <a:rPr lang="zh-CN" altLang="en-US" sz="1800" b="1" dirty="0" smtClean="0">
                <a:latin typeface="微软雅黑" pitchFamily="34" charset="-122"/>
                <a:ea typeface="微软雅黑" pitchFamily="34" charset="-122"/>
              </a:rPr>
              <a:t>相关功能：</a:t>
            </a:r>
            <a:endParaRPr lang="en-US" altLang="zh-CN" sz="18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设置消息路由</a:t>
            </a:r>
            <a:endParaRPr lang="en-US" altLang="zh-CN" sz="14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设置消息转换</a:t>
            </a:r>
            <a:endParaRPr lang="en-US" altLang="zh-CN" sz="14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设置消息加工</a:t>
            </a:r>
            <a:endParaRPr lang="en-US" altLang="zh-CN" sz="14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设置协议转换</a:t>
            </a:r>
            <a:endParaRPr lang="en-US" altLang="zh-CN" sz="14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设置服务编排</a:t>
            </a:r>
            <a:endParaRPr lang="en-US" altLang="zh-CN" sz="1400" b="1" dirty="0" smtClean="0">
              <a:latin typeface="微软雅黑" pitchFamily="34" charset="-122"/>
              <a:ea typeface="微软雅黑" pitchFamily="34" charset="-122"/>
            </a:endParaRPr>
          </a:p>
          <a:p>
            <a:pPr lvl="1"/>
            <a:r>
              <a:rPr lang="zh-CN" altLang="en-US" sz="1400" b="1" dirty="0" smtClean="0">
                <a:latin typeface="微软雅黑" pitchFamily="34" charset="-122"/>
                <a:ea typeface="微软雅黑" pitchFamily="34" charset="-122"/>
              </a:rPr>
              <a:t>设置动态路由</a:t>
            </a:r>
            <a:endParaRPr lang="en-US" altLang="zh-CN" sz="1400" b="1" dirty="0" smtClean="0">
              <a:latin typeface="微软雅黑" pitchFamily="34" charset="-122"/>
              <a:ea typeface="微软雅黑" pitchFamily="34" charset="-122"/>
            </a:endParaRPr>
          </a:p>
          <a:p>
            <a:pPr lvl="1"/>
            <a:r>
              <a:rPr lang="en-US" altLang="zh-CN" sz="1400" b="1" dirty="0" smtClean="0">
                <a:latin typeface="微软雅黑" pitchFamily="34" charset="-122"/>
                <a:ea typeface="微软雅黑" pitchFamily="34" charset="-122"/>
              </a:rPr>
              <a:t>Java</a:t>
            </a:r>
            <a:r>
              <a:rPr lang="zh-CN" altLang="en-US" sz="1400" b="1" dirty="0" smtClean="0">
                <a:latin typeface="微软雅黑" pitchFamily="34" charset="-122"/>
                <a:ea typeface="微软雅黑" pitchFamily="34" charset="-122"/>
              </a:rPr>
              <a:t>扩展开发</a:t>
            </a:r>
            <a:endParaRPr lang="en-US" altLang="zh-CN" sz="1400" b="1" dirty="0" smtClean="0">
              <a:latin typeface="微软雅黑" pitchFamily="34" charset="-122"/>
              <a:ea typeface="微软雅黑" pitchFamily="34" charset="-122"/>
            </a:endParaRPr>
          </a:p>
          <a:p>
            <a:endParaRPr lang="en-US" altLang="zh-CN" sz="1800" b="1" dirty="0" smtClean="0">
              <a:latin typeface="微软雅黑" pitchFamily="34" charset="-122"/>
              <a:ea typeface="微软雅黑" pitchFamily="34" charset="-122"/>
            </a:endParaRPr>
          </a:p>
          <a:p>
            <a:endParaRPr lang="zh-CN" altLang="en-US" sz="1800" b="1" dirty="0">
              <a:latin typeface="微软雅黑" pitchFamily="34" charset="-122"/>
              <a:ea typeface="微软雅黑" pitchFamily="34" charset="-122"/>
            </a:endParaRPr>
          </a:p>
        </p:txBody>
      </p:sp>
      <p:pic>
        <p:nvPicPr>
          <p:cNvPr id="1832962" name="Picture 2"/>
          <p:cNvPicPr>
            <a:picLocks noChangeAspect="1" noChangeArrowheads="1"/>
          </p:cNvPicPr>
          <p:nvPr/>
        </p:nvPicPr>
        <p:blipFill>
          <a:blip r:embed="rId3" cstate="print"/>
          <a:srcRect/>
          <a:stretch>
            <a:fillRect/>
          </a:stretch>
        </p:blipFill>
        <p:spPr bwMode="auto">
          <a:xfrm>
            <a:off x="190456" y="1676400"/>
            <a:ext cx="6286544" cy="4729144"/>
          </a:xfrm>
          <a:prstGeom prst="rect">
            <a:avLst/>
          </a:prstGeom>
          <a:noFill/>
          <a:ln w="9525">
            <a:noFill/>
            <a:miter lim="800000"/>
            <a:headEnd/>
            <a:tailEnd/>
          </a:ln>
          <a:effectLst/>
        </p:spPr>
      </p:pic>
      <p:sp>
        <p:nvSpPr>
          <p:cNvPr id="5"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smtClean="0">
                <a:solidFill>
                  <a:srgbClr val="FF9933"/>
                </a:solidFill>
                <a:latin typeface="微软雅黑" pitchFamily="34" charset="-122"/>
                <a:ea typeface="微软雅黑" pitchFamily="34" charset="-122"/>
                <a:cs typeface="宋体" charset="-122"/>
              </a:rPr>
              <a:t>普元</a:t>
            </a:r>
            <a:r>
              <a:rPr lang="en-US" altLang="zh-CN" sz="3200" b="1" dirty="0" smtClean="0">
                <a:solidFill>
                  <a:srgbClr val="FF9933"/>
                </a:solidFill>
                <a:latin typeface="微软雅黑" pitchFamily="34" charset="-122"/>
                <a:ea typeface="微软雅黑" pitchFamily="34" charset="-122"/>
                <a:cs typeface="宋体" charset="-122"/>
              </a:rPr>
              <a:t>ESB</a:t>
            </a:r>
            <a:r>
              <a:rPr lang="zh-CN" altLang="en-US" sz="3200" b="1" dirty="0" smtClean="0">
                <a:solidFill>
                  <a:srgbClr val="FF9933"/>
                </a:solidFill>
                <a:latin typeface="微软雅黑" pitchFamily="34" charset="-122"/>
                <a:ea typeface="微软雅黑" pitchFamily="34" charset="-122"/>
                <a:cs typeface="宋体" charset="-122"/>
              </a:rPr>
              <a:t>产品构成</a:t>
            </a:r>
            <a:endParaRPr lang="zh-CN" altLang="en-US" sz="3200" b="1" dirty="0">
              <a:solidFill>
                <a:srgbClr val="FF9933"/>
              </a:solidFill>
              <a:latin typeface="微软雅黑" pitchFamily="34" charset="-122"/>
              <a:ea typeface="微软雅黑" pitchFamily="34" charset="-122"/>
              <a:cs typeface="宋体" charset="-122"/>
            </a:endParaRPr>
          </a:p>
        </p:txBody>
      </p:sp>
    </p:spTree>
    <p:extLst>
      <p:ext uri="{BB962C8B-B14F-4D97-AF65-F5344CB8AC3E}">
        <p14:creationId xmlns:p14="http://schemas.microsoft.com/office/powerpoint/2010/main" val="96656749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
          <p:cNvGrpSpPr/>
          <p:nvPr/>
        </p:nvGrpSpPr>
        <p:grpSpPr>
          <a:xfrm>
            <a:off x="179512" y="1676400"/>
            <a:ext cx="3312368" cy="1897259"/>
            <a:chOff x="467544" y="1531741"/>
            <a:chExt cx="3312368" cy="1897259"/>
          </a:xfrm>
        </p:grpSpPr>
        <p:sp>
          <p:nvSpPr>
            <p:cNvPr id="6" name="矩形 5"/>
            <p:cNvSpPr/>
            <p:nvPr/>
          </p:nvSpPr>
          <p:spPr>
            <a:xfrm>
              <a:off x="467544" y="1531741"/>
              <a:ext cx="3312368" cy="143999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smtClean="0">
                  <a:solidFill>
                    <a:schemeClr val="tx1"/>
                  </a:solidFill>
                  <a:latin typeface="微软雅黑" pitchFamily="34" charset="-122"/>
                  <a:ea typeface="微软雅黑" pitchFamily="34" charset="-122"/>
                </a:rPr>
                <a:t>Primeton ESB Server</a:t>
              </a:r>
            </a:p>
          </p:txBody>
        </p:sp>
        <p:sp>
          <p:nvSpPr>
            <p:cNvPr id="7" name="矩形 6"/>
            <p:cNvSpPr/>
            <p:nvPr/>
          </p:nvSpPr>
          <p:spPr>
            <a:xfrm>
              <a:off x="467544" y="2996953"/>
              <a:ext cx="3312368" cy="432047"/>
            </a:xfrm>
            <a:prstGeom prst="rect">
              <a:avLst/>
            </a:prstGeom>
            <a:solidFill>
              <a:srgbClr val="FF99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b="1" dirty="0" smtClean="0">
                  <a:solidFill>
                    <a:schemeClr val="tx1"/>
                  </a:solidFill>
                  <a:latin typeface="微软雅黑" pitchFamily="34" charset="-122"/>
                  <a:ea typeface="微软雅黑" pitchFamily="34" charset="-122"/>
                </a:rPr>
                <a:t>Java(JVM)</a:t>
              </a:r>
              <a:endParaRPr lang="zh-CN" altLang="en-US" b="1" dirty="0">
                <a:solidFill>
                  <a:schemeClr val="tx1"/>
                </a:solidFill>
                <a:latin typeface="微软雅黑" pitchFamily="34" charset="-122"/>
                <a:ea typeface="微软雅黑" pitchFamily="34" charset="-122"/>
              </a:endParaRPr>
            </a:p>
          </p:txBody>
        </p:sp>
      </p:grpSp>
      <p:graphicFrame>
        <p:nvGraphicFramePr>
          <p:cNvPr id="8" name="表格 7"/>
          <p:cNvGraphicFramePr>
            <a:graphicFrameLocks noGrp="1"/>
          </p:cNvGraphicFramePr>
          <p:nvPr/>
        </p:nvGraphicFramePr>
        <p:xfrm>
          <a:off x="179512" y="3602075"/>
          <a:ext cx="8764072" cy="1742440"/>
        </p:xfrm>
        <a:graphic>
          <a:graphicData uri="http://schemas.openxmlformats.org/drawingml/2006/table">
            <a:tbl>
              <a:tblPr firstRow="1" bandRow="1">
                <a:tableStyleId>{5C22544A-7EE6-4342-B048-85BDC9FD1C3A}</a:tableStyleId>
              </a:tblPr>
              <a:tblGrid>
                <a:gridCol w="582930"/>
                <a:gridCol w="1001246"/>
                <a:gridCol w="2526030"/>
                <a:gridCol w="4653866"/>
              </a:tblGrid>
              <a:tr h="370840">
                <a:tc>
                  <a:txBody>
                    <a:bodyPr/>
                    <a:lstStyle/>
                    <a:p>
                      <a:pPr algn="ctr"/>
                      <a:r>
                        <a:rPr lang="zh-CN" altLang="en-US" sz="1400" dirty="0" smtClean="0">
                          <a:solidFill>
                            <a:schemeClr val="tx1"/>
                          </a:solidFill>
                          <a:latin typeface="+mn-ea"/>
                          <a:ea typeface="+mn-ea"/>
                        </a:rPr>
                        <a:t>序号</a:t>
                      </a:r>
                      <a:endParaRPr lang="zh-CN" altLang="en-US" sz="1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solidFill>
                          <a:latin typeface="+mn-ea"/>
                          <a:ea typeface="+mn-ea"/>
                        </a:rPr>
                        <a:t>功能</a:t>
                      </a:r>
                      <a:endParaRPr lang="zh-CN" altLang="en-US" sz="1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solidFill>
                          <a:latin typeface="+mn-ea"/>
                          <a:ea typeface="+mn-ea"/>
                        </a:rPr>
                        <a:t>特性</a:t>
                      </a:r>
                      <a:endParaRPr lang="zh-CN" altLang="en-US" sz="1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solidFill>
                          <a:latin typeface="+mn-ea"/>
                          <a:ea typeface="+mn-ea"/>
                        </a:rPr>
                        <a:t>价值</a:t>
                      </a:r>
                      <a:endParaRPr lang="zh-CN" altLang="en-US" sz="1400" dirty="0">
                        <a:solidFill>
                          <a:schemeClr val="tx1"/>
                        </a:solidFill>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370840">
                <a:tc>
                  <a:txBody>
                    <a:bodyPr/>
                    <a:lstStyle/>
                    <a:p>
                      <a:pPr algn="ctr"/>
                      <a:r>
                        <a:rPr lang="en-US" altLang="zh-CN" sz="1400" dirty="0" smtClean="0">
                          <a:latin typeface="+mn-ea"/>
                          <a:ea typeface="+mn-ea"/>
                        </a:rPr>
                        <a:t>1</a:t>
                      </a:r>
                      <a:endParaRPr lang="zh-CN" altLang="en-US" sz="14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smtClean="0">
                          <a:latin typeface="+mn-ea"/>
                          <a:ea typeface="+mn-ea"/>
                        </a:rPr>
                        <a:t>直接构建在</a:t>
                      </a:r>
                      <a:r>
                        <a:rPr lang="en-US" altLang="zh-CN" sz="1400" dirty="0" smtClean="0">
                          <a:latin typeface="+mn-ea"/>
                          <a:ea typeface="+mn-ea"/>
                        </a:rPr>
                        <a:t>JVM</a:t>
                      </a:r>
                      <a:r>
                        <a:rPr lang="zh-CN" altLang="en-US" sz="1400" dirty="0" smtClean="0">
                          <a:latin typeface="+mn-ea"/>
                          <a:ea typeface="+mn-ea"/>
                        </a:rPr>
                        <a:t>上</a:t>
                      </a:r>
                      <a:endParaRPr lang="zh-CN" altLang="en-US" sz="14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mj-ea"/>
                        <a:buAutoNum type="circleNumDbPlain"/>
                      </a:pPr>
                      <a:r>
                        <a:rPr lang="zh-CN" altLang="en-US" sz="1400" dirty="0" smtClean="0">
                          <a:latin typeface="+mn-ea"/>
                          <a:ea typeface="+mn-ea"/>
                        </a:rPr>
                        <a:t>摆脱</a:t>
                      </a:r>
                      <a:r>
                        <a:rPr lang="en-US" altLang="zh-CN" sz="1400" dirty="0" smtClean="0">
                          <a:latin typeface="+mn-ea"/>
                          <a:ea typeface="+mn-ea"/>
                        </a:rPr>
                        <a:t>J2ee</a:t>
                      </a:r>
                      <a:r>
                        <a:rPr lang="zh-CN" altLang="en-US" sz="1400" dirty="0" smtClean="0">
                          <a:latin typeface="+mn-ea"/>
                          <a:ea typeface="+mn-ea"/>
                        </a:rPr>
                        <a:t>环境束缚；</a:t>
                      </a:r>
                      <a:endParaRPr lang="en-US" altLang="zh-CN" sz="1400" dirty="0" smtClean="0">
                        <a:latin typeface="+mn-ea"/>
                        <a:ea typeface="+mn-ea"/>
                      </a:endParaRPr>
                    </a:p>
                    <a:p>
                      <a:pPr marL="342900" indent="-342900">
                        <a:buFont typeface="+mj-ea"/>
                        <a:buAutoNum type="circleNumDbPlain"/>
                      </a:pPr>
                      <a:r>
                        <a:rPr lang="zh-CN" altLang="en-US" sz="1400" dirty="0" smtClean="0">
                          <a:latin typeface="+mn-ea"/>
                          <a:ea typeface="+mn-ea"/>
                        </a:rPr>
                        <a:t>使</a:t>
                      </a:r>
                      <a:r>
                        <a:rPr lang="en-US" altLang="zh-CN" sz="1400" dirty="0" smtClean="0">
                          <a:latin typeface="+mn-ea"/>
                          <a:ea typeface="+mn-ea"/>
                        </a:rPr>
                        <a:t>ESB</a:t>
                      </a:r>
                      <a:r>
                        <a:rPr lang="zh-CN" altLang="en-US" sz="1400" dirty="0" smtClean="0">
                          <a:latin typeface="+mn-ea"/>
                          <a:ea typeface="+mn-ea"/>
                        </a:rPr>
                        <a:t>系统更加轻量级；</a:t>
                      </a:r>
                      <a:endParaRPr lang="en-US" altLang="zh-CN" sz="1400" dirty="0" smtClean="0">
                        <a:latin typeface="+mn-ea"/>
                        <a:ea typeface="+mn-ea"/>
                      </a:endParaRPr>
                    </a:p>
                    <a:p>
                      <a:pPr marL="342900" indent="-342900">
                        <a:buFont typeface="+mj-ea"/>
                        <a:buAutoNum type="circleNumDbPlain"/>
                      </a:pPr>
                      <a:r>
                        <a:rPr lang="zh-CN" altLang="en-US" sz="1400" dirty="0" smtClean="0">
                          <a:latin typeface="+mn-ea"/>
                          <a:ea typeface="+mn-ea"/>
                        </a:rPr>
                        <a:t>为性能提升创造了空间；</a:t>
                      </a:r>
                      <a:endParaRPr lang="zh-CN" altLang="en-US" sz="1400"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mj-ea"/>
                        <a:buAutoNum type="circleNumDbPlain"/>
                      </a:pPr>
                      <a:r>
                        <a:rPr lang="zh-CN" altLang="en-US" sz="1400" b="1" dirty="0" smtClean="0">
                          <a:latin typeface="+mn-ea"/>
                          <a:ea typeface="+mn-ea"/>
                        </a:rPr>
                        <a:t>高性能价格比</a:t>
                      </a:r>
                      <a:r>
                        <a:rPr lang="zh-CN" altLang="en-US" sz="1400" b="1" dirty="0" smtClean="0">
                          <a:latin typeface="微软雅黑" pitchFamily="34" charset="-122"/>
                          <a:ea typeface="微软雅黑" pitchFamily="34" charset="-122"/>
                        </a:rPr>
                        <a:t>：</a:t>
                      </a:r>
                      <a:r>
                        <a:rPr lang="zh-CN" altLang="en-US" sz="1400" dirty="0" smtClean="0">
                          <a:latin typeface="+mn-ea"/>
                          <a:ea typeface="+mn-ea"/>
                        </a:rPr>
                        <a:t>降低了对底层硬件环境的要求，即使在一般的</a:t>
                      </a:r>
                      <a:r>
                        <a:rPr lang="en-US" altLang="zh-CN" sz="1400" dirty="0" smtClean="0">
                          <a:latin typeface="+mn-ea"/>
                          <a:ea typeface="+mn-ea"/>
                        </a:rPr>
                        <a:t>PC</a:t>
                      </a:r>
                      <a:r>
                        <a:rPr lang="en-US" altLang="zh-CN" sz="1400" baseline="0" dirty="0" smtClean="0">
                          <a:latin typeface="+mn-ea"/>
                          <a:ea typeface="+mn-ea"/>
                        </a:rPr>
                        <a:t> Server</a:t>
                      </a:r>
                      <a:r>
                        <a:rPr lang="zh-CN" altLang="en-US" sz="1400" baseline="0" dirty="0" smtClean="0">
                          <a:latin typeface="+mn-ea"/>
                          <a:ea typeface="+mn-ea"/>
                        </a:rPr>
                        <a:t>上也能体现良好的性能；</a:t>
                      </a:r>
                      <a:endParaRPr lang="en-US" altLang="zh-CN" sz="1400" baseline="0" dirty="0" smtClean="0">
                        <a:latin typeface="+mn-ea"/>
                        <a:ea typeface="+mn-ea"/>
                      </a:endParaRPr>
                    </a:p>
                    <a:p>
                      <a:pPr marL="342900" indent="-342900">
                        <a:buFont typeface="+mj-ea"/>
                        <a:buAutoNum type="circleNumDbPlain"/>
                      </a:pPr>
                      <a:r>
                        <a:rPr lang="zh-CN" altLang="en-US" sz="1400" b="1" baseline="0" dirty="0" smtClean="0">
                          <a:latin typeface="+mn-ea"/>
                          <a:ea typeface="+mn-ea"/>
                        </a:rPr>
                        <a:t>降低购买成本</a:t>
                      </a:r>
                      <a:r>
                        <a:rPr lang="zh-CN" altLang="en-US" sz="1400" b="1" dirty="0" smtClean="0">
                          <a:latin typeface="微软雅黑" pitchFamily="34" charset="-122"/>
                          <a:ea typeface="微软雅黑" pitchFamily="34" charset="-122"/>
                        </a:rPr>
                        <a:t>：</a:t>
                      </a:r>
                      <a:r>
                        <a:rPr lang="zh-CN" altLang="en-US" sz="1400" baseline="0" dirty="0" smtClean="0">
                          <a:latin typeface="+mn-ea"/>
                          <a:ea typeface="+mn-ea"/>
                        </a:rPr>
                        <a:t>无需购买商用</a:t>
                      </a:r>
                      <a:r>
                        <a:rPr lang="en-US" altLang="zh-CN" sz="1400" dirty="0" smtClean="0">
                          <a:latin typeface="微软雅黑" pitchFamily="34" charset="-122"/>
                          <a:ea typeface="微软雅黑" pitchFamily="34" charset="-122"/>
                        </a:rPr>
                        <a:t>J2ee</a:t>
                      </a:r>
                      <a:r>
                        <a:rPr lang="zh-CN" altLang="en-US" sz="1400" dirty="0" smtClean="0">
                          <a:latin typeface="微软雅黑" pitchFamily="34" charset="-122"/>
                          <a:ea typeface="微软雅黑" pitchFamily="34" charset="-122"/>
                        </a:rPr>
                        <a:t>容器</a:t>
                      </a:r>
                      <a:r>
                        <a:rPr lang="en-US" altLang="zh-CN" sz="1400" dirty="0" smtClean="0">
                          <a:latin typeface="微软雅黑" pitchFamily="34" charset="-122"/>
                          <a:ea typeface="微软雅黑" pitchFamily="34" charset="-122"/>
                        </a:rPr>
                        <a:t>(WebLogic</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WebSphere</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JBoss</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Tomcat</a:t>
                      </a:r>
                      <a:r>
                        <a:rPr lang="zh-CN" altLang="en-US" sz="1400" dirty="0" smtClean="0">
                          <a:latin typeface="微软雅黑" pitchFamily="34" charset="-122"/>
                          <a:ea typeface="微软雅黑" pitchFamily="34" charset="-122"/>
                        </a:rPr>
                        <a:t>等</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342900" indent="-342900">
                        <a:buFont typeface="+mj-ea"/>
                        <a:buAutoNum type="circleNumDbPlain"/>
                      </a:pPr>
                      <a:r>
                        <a:rPr lang="zh-CN" altLang="en-US" sz="1400" b="1" dirty="0" smtClean="0">
                          <a:latin typeface="微软雅黑" pitchFamily="34" charset="-122"/>
                          <a:ea typeface="微软雅黑" pitchFamily="34" charset="-122"/>
                        </a:rPr>
                        <a:t>增强运维管理：</a:t>
                      </a:r>
                      <a:r>
                        <a:rPr lang="zh-CN" altLang="en-US" sz="1400" dirty="0" smtClean="0">
                          <a:latin typeface="微软雅黑" pitchFamily="34" charset="-122"/>
                          <a:ea typeface="微软雅黑" pitchFamily="34" charset="-122"/>
                        </a:rPr>
                        <a:t>降低了客户部署、运维的复杂性提高了工作效率；</a:t>
                      </a:r>
                      <a:endParaRPr lang="zh-CN" altLang="en-US" sz="1400" dirty="0">
                        <a:latin typeface="+mn-ea"/>
                        <a:ea typeface="+mn-ea"/>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0" name="标题 1"/>
          <p:cNvSpPr>
            <a:spLocks noGrp="1"/>
          </p:cNvSpPr>
          <p:nvPr>
            <p:ph type="title"/>
          </p:nvPr>
        </p:nvSpPr>
        <p:spPr>
          <a:xfrm>
            <a:off x="76200" y="1169605"/>
            <a:ext cx="5181600" cy="561975"/>
          </a:xfrm>
          <a:noFill/>
          <a:ln w="9525">
            <a:noFill/>
            <a:miter lim="800000"/>
            <a:headEnd/>
            <a:tailEnd/>
          </a:ln>
        </p:spPr>
        <p:txBody>
          <a:bodyPr vert="horz" wrap="square" lIns="91440" tIns="45720" rIns="91440" bIns="45720" numCol="1" anchor="ctr" anchorCtr="0" compatLnSpc="1">
            <a:prstTxWarp prst="textNoShape">
              <a:avLst/>
            </a:prstTxWarp>
          </a:bodyPr>
          <a:lstStyle/>
          <a:p>
            <a:pPr lvl="1">
              <a:defRPr/>
            </a:pPr>
            <a:r>
              <a:rPr lang="en-US" altLang="zh-CN" sz="2000" b="1" dirty="0" smtClean="0">
                <a:solidFill>
                  <a:schemeClr val="tx1"/>
                </a:solidFill>
                <a:latin typeface="+mj-ea"/>
                <a:ea typeface="+mj-ea"/>
              </a:rPr>
              <a:t>Primeton ESB Server</a:t>
            </a:r>
            <a:endParaRPr lang="zh-CN" altLang="en-US" sz="2000" b="1" dirty="0">
              <a:solidFill>
                <a:schemeClr val="tx1"/>
              </a:solidFill>
              <a:latin typeface="+mj-ea"/>
              <a:ea typeface="+mj-ea"/>
            </a:endParaRPr>
          </a:p>
        </p:txBody>
      </p:sp>
      <p:sp>
        <p:nvSpPr>
          <p:cNvPr id="11"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smtClean="0">
                <a:solidFill>
                  <a:srgbClr val="FF9933"/>
                </a:solidFill>
                <a:latin typeface="微软雅黑" pitchFamily="34" charset="-122"/>
                <a:ea typeface="微软雅黑" pitchFamily="34" charset="-122"/>
                <a:cs typeface="宋体" charset="-122"/>
              </a:rPr>
              <a:t>普元</a:t>
            </a:r>
            <a:r>
              <a:rPr lang="en-US" altLang="zh-CN" sz="3200" b="1" dirty="0" smtClean="0">
                <a:solidFill>
                  <a:srgbClr val="FF9933"/>
                </a:solidFill>
                <a:latin typeface="微软雅黑" pitchFamily="34" charset="-122"/>
                <a:ea typeface="微软雅黑" pitchFamily="34" charset="-122"/>
                <a:cs typeface="宋体" charset="-122"/>
              </a:rPr>
              <a:t>ESB</a:t>
            </a:r>
            <a:r>
              <a:rPr lang="zh-CN" altLang="en-US" sz="3200" b="1" dirty="0" smtClean="0">
                <a:solidFill>
                  <a:srgbClr val="FF9933"/>
                </a:solidFill>
                <a:latin typeface="微软雅黑" pitchFamily="34" charset="-122"/>
                <a:ea typeface="微软雅黑" pitchFamily="34" charset="-122"/>
                <a:cs typeface="宋体" charset="-122"/>
              </a:rPr>
              <a:t>产品构成</a:t>
            </a:r>
            <a:endParaRPr lang="zh-CN" altLang="en-US" sz="3200" b="1" dirty="0">
              <a:solidFill>
                <a:srgbClr val="FF9933"/>
              </a:solidFill>
              <a:latin typeface="微软雅黑" pitchFamily="34" charset="-122"/>
              <a:ea typeface="微软雅黑" pitchFamily="34" charset="-122"/>
              <a:cs typeface="宋体" charset="-122"/>
            </a:endParaRPr>
          </a:p>
        </p:txBody>
      </p:sp>
    </p:spTree>
    <p:extLst>
      <p:ext uri="{BB962C8B-B14F-4D97-AF65-F5344CB8AC3E}">
        <p14:creationId xmlns:p14="http://schemas.microsoft.com/office/powerpoint/2010/main" val="21818624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76200" y="914400"/>
            <a:ext cx="5181600" cy="561975"/>
          </a:xfrm>
          <a:noFill/>
          <a:ln w="9525">
            <a:noFill/>
            <a:miter lim="800000"/>
            <a:headEnd/>
            <a:tailEnd/>
          </a:ln>
        </p:spPr>
        <p:txBody>
          <a:bodyPr vert="horz" wrap="square" lIns="91440" tIns="45720" rIns="91440" bIns="45720" numCol="1" anchor="ctr" anchorCtr="0" compatLnSpc="1">
            <a:prstTxWarp prst="textNoShape">
              <a:avLst/>
            </a:prstTxWarp>
          </a:bodyPr>
          <a:lstStyle/>
          <a:p>
            <a:pPr lvl="1">
              <a:defRPr/>
            </a:pPr>
            <a:r>
              <a:rPr lang="en-US" altLang="zh-CN" sz="2000" b="1" dirty="0" smtClean="0">
                <a:solidFill>
                  <a:schemeClr val="tx1"/>
                </a:solidFill>
                <a:latin typeface="+mj-ea"/>
                <a:ea typeface="+mj-ea"/>
              </a:rPr>
              <a:t>Primeton ESB Console</a:t>
            </a:r>
            <a:endParaRPr lang="zh-CN" altLang="en-US" sz="2000" b="1" dirty="0">
              <a:solidFill>
                <a:schemeClr val="tx1"/>
              </a:solidFill>
              <a:latin typeface="+mj-ea"/>
              <a:ea typeface="+mj-ea"/>
            </a:endParaRPr>
          </a:p>
        </p:txBody>
      </p:sp>
      <p:sp>
        <p:nvSpPr>
          <p:cNvPr id="13"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200" b="1" dirty="0" smtClean="0">
                <a:solidFill>
                  <a:srgbClr val="FF9933"/>
                </a:solidFill>
                <a:latin typeface="微软雅黑" pitchFamily="34" charset="-122"/>
                <a:ea typeface="微软雅黑" pitchFamily="34" charset="-122"/>
                <a:cs typeface="宋体" charset="-122"/>
              </a:rPr>
              <a:t>普元</a:t>
            </a:r>
            <a:r>
              <a:rPr lang="en-US" altLang="zh-CN" sz="3200" b="1" dirty="0" smtClean="0">
                <a:solidFill>
                  <a:srgbClr val="FF9933"/>
                </a:solidFill>
                <a:latin typeface="微软雅黑" pitchFamily="34" charset="-122"/>
                <a:ea typeface="微软雅黑" pitchFamily="34" charset="-122"/>
                <a:cs typeface="宋体" charset="-122"/>
              </a:rPr>
              <a:t>ESB</a:t>
            </a:r>
            <a:r>
              <a:rPr lang="zh-CN" altLang="en-US" sz="3200" b="1" dirty="0" smtClean="0">
                <a:solidFill>
                  <a:srgbClr val="FF9933"/>
                </a:solidFill>
                <a:latin typeface="微软雅黑" pitchFamily="34" charset="-122"/>
                <a:ea typeface="微软雅黑" pitchFamily="34" charset="-122"/>
                <a:cs typeface="宋体" charset="-122"/>
              </a:rPr>
              <a:t>产品构成</a:t>
            </a:r>
            <a:endParaRPr lang="zh-CN" altLang="en-US" sz="3200" b="1" dirty="0">
              <a:solidFill>
                <a:srgbClr val="FF9933"/>
              </a:solidFill>
              <a:latin typeface="微软雅黑" pitchFamily="34" charset="-122"/>
              <a:ea typeface="微软雅黑" pitchFamily="34" charset="-122"/>
              <a:cs typeface="宋体" charset="-122"/>
            </a:endParaRPr>
          </a:p>
        </p:txBody>
      </p:sp>
      <p:pic>
        <p:nvPicPr>
          <p:cNvPr id="27650" name="Picture 2"/>
          <p:cNvPicPr>
            <a:picLocks noChangeAspect="1" noChangeArrowheads="1"/>
          </p:cNvPicPr>
          <p:nvPr/>
        </p:nvPicPr>
        <p:blipFill>
          <a:blip r:embed="rId3" cstate="print"/>
          <a:srcRect/>
          <a:stretch>
            <a:fillRect/>
          </a:stretch>
        </p:blipFill>
        <p:spPr bwMode="auto">
          <a:xfrm>
            <a:off x="885825" y="3276600"/>
            <a:ext cx="7343775" cy="3086100"/>
          </a:xfrm>
          <a:prstGeom prst="rect">
            <a:avLst/>
          </a:prstGeom>
          <a:noFill/>
          <a:ln w="9525">
            <a:noFill/>
            <a:miter lim="800000"/>
            <a:headEnd/>
            <a:tailEnd/>
          </a:ln>
        </p:spPr>
      </p:pic>
      <p:pic>
        <p:nvPicPr>
          <p:cNvPr id="27651" name="Picture 3"/>
          <p:cNvPicPr>
            <a:picLocks noChangeAspect="1" noChangeArrowheads="1"/>
          </p:cNvPicPr>
          <p:nvPr/>
        </p:nvPicPr>
        <p:blipFill>
          <a:blip r:embed="rId4" cstate="print"/>
          <a:srcRect/>
          <a:stretch>
            <a:fillRect/>
          </a:stretch>
        </p:blipFill>
        <p:spPr bwMode="auto">
          <a:xfrm>
            <a:off x="838200" y="3114675"/>
            <a:ext cx="7162800" cy="3133725"/>
          </a:xfrm>
          <a:prstGeom prst="rect">
            <a:avLst/>
          </a:prstGeom>
          <a:noFill/>
          <a:ln w="9525">
            <a:noFill/>
            <a:miter lim="800000"/>
            <a:headEnd/>
            <a:tailEnd/>
          </a:ln>
        </p:spPr>
      </p:pic>
      <p:pic>
        <p:nvPicPr>
          <p:cNvPr id="27652" name="Picture 4"/>
          <p:cNvPicPr>
            <a:picLocks noChangeAspect="1" noChangeArrowheads="1"/>
          </p:cNvPicPr>
          <p:nvPr/>
        </p:nvPicPr>
        <p:blipFill>
          <a:blip r:embed="rId5" cstate="print"/>
          <a:srcRect/>
          <a:stretch>
            <a:fillRect/>
          </a:stretch>
        </p:blipFill>
        <p:spPr bwMode="auto">
          <a:xfrm>
            <a:off x="790575" y="2822030"/>
            <a:ext cx="6981825" cy="3038475"/>
          </a:xfrm>
          <a:prstGeom prst="rect">
            <a:avLst/>
          </a:prstGeom>
          <a:noFill/>
          <a:ln w="9525">
            <a:noFill/>
            <a:miter lim="800000"/>
            <a:headEnd/>
            <a:tailEnd/>
          </a:ln>
        </p:spPr>
      </p:pic>
      <p:pic>
        <p:nvPicPr>
          <p:cNvPr id="27653" name="Picture 5"/>
          <p:cNvPicPr>
            <a:picLocks noChangeAspect="1" noChangeArrowheads="1"/>
          </p:cNvPicPr>
          <p:nvPr/>
        </p:nvPicPr>
        <p:blipFill>
          <a:blip r:embed="rId6" cstate="print"/>
          <a:srcRect/>
          <a:stretch>
            <a:fillRect/>
          </a:stretch>
        </p:blipFill>
        <p:spPr bwMode="auto">
          <a:xfrm>
            <a:off x="838200" y="2495550"/>
            <a:ext cx="6724650" cy="3067050"/>
          </a:xfrm>
          <a:prstGeom prst="rect">
            <a:avLst/>
          </a:prstGeom>
          <a:noFill/>
          <a:ln w="9525">
            <a:noFill/>
            <a:miter lim="800000"/>
            <a:headEnd/>
            <a:tailEnd/>
          </a:ln>
        </p:spPr>
      </p:pic>
      <p:pic>
        <p:nvPicPr>
          <p:cNvPr id="27654" name="Picture 6"/>
          <p:cNvPicPr>
            <a:picLocks noChangeAspect="1" noChangeArrowheads="1"/>
          </p:cNvPicPr>
          <p:nvPr/>
        </p:nvPicPr>
        <p:blipFill>
          <a:blip r:embed="rId7" cstate="print"/>
          <a:srcRect/>
          <a:stretch>
            <a:fillRect/>
          </a:stretch>
        </p:blipFill>
        <p:spPr bwMode="auto">
          <a:xfrm>
            <a:off x="609600" y="2247900"/>
            <a:ext cx="6705600" cy="3009900"/>
          </a:xfrm>
          <a:prstGeom prst="rect">
            <a:avLst/>
          </a:prstGeom>
          <a:noFill/>
          <a:ln w="9525">
            <a:noFill/>
            <a:miter lim="800000"/>
            <a:headEnd/>
            <a:tailEnd/>
          </a:ln>
        </p:spPr>
      </p:pic>
      <p:pic>
        <p:nvPicPr>
          <p:cNvPr id="27655" name="Picture 7"/>
          <p:cNvPicPr>
            <a:picLocks noChangeAspect="1" noChangeArrowheads="1"/>
          </p:cNvPicPr>
          <p:nvPr/>
        </p:nvPicPr>
        <p:blipFill>
          <a:blip r:embed="rId8" cstate="print"/>
          <a:srcRect/>
          <a:stretch>
            <a:fillRect/>
          </a:stretch>
        </p:blipFill>
        <p:spPr bwMode="auto">
          <a:xfrm>
            <a:off x="552450" y="1981200"/>
            <a:ext cx="6534150" cy="2838450"/>
          </a:xfrm>
          <a:prstGeom prst="rect">
            <a:avLst/>
          </a:prstGeom>
          <a:noFill/>
          <a:ln w="9525">
            <a:noFill/>
            <a:miter lim="800000"/>
            <a:headEnd/>
            <a:tailEnd/>
          </a:ln>
        </p:spPr>
      </p:pic>
      <p:pic>
        <p:nvPicPr>
          <p:cNvPr id="27656" name="Picture 8"/>
          <p:cNvPicPr>
            <a:picLocks noChangeAspect="1" noChangeArrowheads="1"/>
          </p:cNvPicPr>
          <p:nvPr/>
        </p:nvPicPr>
        <p:blipFill>
          <a:blip r:embed="rId9" cstate="print"/>
          <a:srcRect/>
          <a:stretch>
            <a:fillRect/>
          </a:stretch>
        </p:blipFill>
        <p:spPr bwMode="auto">
          <a:xfrm>
            <a:off x="504825" y="1781175"/>
            <a:ext cx="6353175" cy="2790825"/>
          </a:xfrm>
          <a:prstGeom prst="rect">
            <a:avLst/>
          </a:prstGeom>
          <a:noFill/>
          <a:ln w="9525">
            <a:noFill/>
            <a:miter lim="800000"/>
            <a:headEnd/>
            <a:tailEnd/>
          </a:ln>
        </p:spPr>
      </p:pic>
      <p:pic>
        <p:nvPicPr>
          <p:cNvPr id="27657" name="Picture 9"/>
          <p:cNvPicPr>
            <a:picLocks noChangeAspect="1" noChangeArrowheads="1"/>
          </p:cNvPicPr>
          <p:nvPr/>
        </p:nvPicPr>
        <p:blipFill>
          <a:blip r:embed="rId10" cstate="print"/>
          <a:srcRect/>
          <a:stretch>
            <a:fillRect/>
          </a:stretch>
        </p:blipFill>
        <p:spPr bwMode="auto">
          <a:xfrm>
            <a:off x="381000" y="1524000"/>
            <a:ext cx="6172200" cy="3000375"/>
          </a:xfrm>
          <a:prstGeom prst="rect">
            <a:avLst/>
          </a:prstGeom>
          <a:noFill/>
          <a:ln w="9525">
            <a:noFill/>
            <a:miter lim="800000"/>
            <a:headEnd/>
            <a:tailEnd/>
          </a:ln>
        </p:spPr>
      </p:pic>
    </p:spTree>
    <p:extLst>
      <p:ext uri="{BB962C8B-B14F-4D97-AF65-F5344CB8AC3E}">
        <p14:creationId xmlns:p14="http://schemas.microsoft.com/office/powerpoint/2010/main" val="1002023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7651"/>
                                        </p:tgtEl>
                                        <p:attrNameLst>
                                          <p:attrName>style.visibility</p:attrName>
                                        </p:attrNameLst>
                                      </p:cBhvr>
                                      <p:to>
                                        <p:strVal val="visible"/>
                                      </p:to>
                                    </p:set>
                                    <p:animEffect transition="in" filter="wipe(down)">
                                      <p:cBhvr>
                                        <p:cTn id="13" dur="500"/>
                                        <p:tgtEl>
                                          <p:spTgt spid="276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7651"/>
                                        </p:tgtEl>
                                        <p:attrNameLst>
                                          <p:attrName>style.visibility</p:attrName>
                                        </p:attrNameLst>
                                      </p:cBhvr>
                                      <p:to>
                                        <p:strVal val="visible"/>
                                      </p:to>
                                    </p:set>
                                    <p:animEffect transition="in" filter="wipe(down)">
                                      <p:cBhvr>
                                        <p:cTn id="18" dur="500"/>
                                        <p:tgtEl>
                                          <p:spTgt spid="2765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7651"/>
                                        </p:tgtEl>
                                        <p:attrNameLst>
                                          <p:attrName>style.visibility</p:attrName>
                                        </p:attrNameLst>
                                      </p:cBhvr>
                                      <p:to>
                                        <p:strVal val="visible"/>
                                      </p:to>
                                    </p:set>
                                    <p:anim calcmode="lin" valueType="num">
                                      <p:cBhvr additive="base">
                                        <p:cTn id="23" dur="500" fill="hold"/>
                                        <p:tgtEl>
                                          <p:spTgt spid="27651"/>
                                        </p:tgtEl>
                                        <p:attrNameLst>
                                          <p:attrName>ppt_x</p:attrName>
                                        </p:attrNameLst>
                                      </p:cBhvr>
                                      <p:tavLst>
                                        <p:tav tm="0">
                                          <p:val>
                                            <p:strVal val="#ppt_x"/>
                                          </p:val>
                                        </p:tav>
                                        <p:tav tm="100000">
                                          <p:val>
                                            <p:strVal val="#ppt_x"/>
                                          </p:val>
                                        </p:tav>
                                      </p:tavLst>
                                    </p:anim>
                                    <p:anim calcmode="lin" valueType="num">
                                      <p:cBhvr additive="base">
                                        <p:cTn id="24" dur="500" fill="hold"/>
                                        <p:tgtEl>
                                          <p:spTgt spid="2765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52"/>
                                        </p:tgtEl>
                                        <p:attrNameLst>
                                          <p:attrName>style.visibility</p:attrName>
                                        </p:attrNameLst>
                                      </p:cBhvr>
                                      <p:to>
                                        <p:strVal val="visible"/>
                                      </p:to>
                                    </p:set>
                                    <p:anim calcmode="lin" valueType="num">
                                      <p:cBhvr additive="base">
                                        <p:cTn id="29" dur="500" fill="hold"/>
                                        <p:tgtEl>
                                          <p:spTgt spid="27652"/>
                                        </p:tgtEl>
                                        <p:attrNameLst>
                                          <p:attrName>ppt_x</p:attrName>
                                        </p:attrNameLst>
                                      </p:cBhvr>
                                      <p:tavLst>
                                        <p:tav tm="0">
                                          <p:val>
                                            <p:strVal val="#ppt_x"/>
                                          </p:val>
                                        </p:tav>
                                        <p:tav tm="100000">
                                          <p:val>
                                            <p:strVal val="#ppt_x"/>
                                          </p:val>
                                        </p:tav>
                                      </p:tavLst>
                                    </p:anim>
                                    <p:anim calcmode="lin" valueType="num">
                                      <p:cBhvr additive="base">
                                        <p:cTn id="30"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653"/>
                                        </p:tgtEl>
                                        <p:attrNameLst>
                                          <p:attrName>style.visibility</p:attrName>
                                        </p:attrNameLst>
                                      </p:cBhvr>
                                      <p:to>
                                        <p:strVal val="visible"/>
                                      </p:to>
                                    </p:set>
                                    <p:anim calcmode="lin" valueType="num">
                                      <p:cBhvr additive="base">
                                        <p:cTn id="35" dur="500" fill="hold"/>
                                        <p:tgtEl>
                                          <p:spTgt spid="27653"/>
                                        </p:tgtEl>
                                        <p:attrNameLst>
                                          <p:attrName>ppt_x</p:attrName>
                                        </p:attrNameLst>
                                      </p:cBhvr>
                                      <p:tavLst>
                                        <p:tav tm="0">
                                          <p:val>
                                            <p:strVal val="#ppt_x"/>
                                          </p:val>
                                        </p:tav>
                                        <p:tav tm="100000">
                                          <p:val>
                                            <p:strVal val="#ppt_x"/>
                                          </p:val>
                                        </p:tav>
                                      </p:tavLst>
                                    </p:anim>
                                    <p:anim calcmode="lin" valueType="num">
                                      <p:cBhvr additive="base">
                                        <p:cTn id="36"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7654"/>
                                        </p:tgtEl>
                                        <p:attrNameLst>
                                          <p:attrName>style.visibility</p:attrName>
                                        </p:attrNameLst>
                                      </p:cBhvr>
                                      <p:to>
                                        <p:strVal val="visible"/>
                                      </p:to>
                                    </p:set>
                                    <p:anim calcmode="lin" valueType="num">
                                      <p:cBhvr additive="base">
                                        <p:cTn id="41" dur="500" fill="hold"/>
                                        <p:tgtEl>
                                          <p:spTgt spid="27654"/>
                                        </p:tgtEl>
                                        <p:attrNameLst>
                                          <p:attrName>ppt_x</p:attrName>
                                        </p:attrNameLst>
                                      </p:cBhvr>
                                      <p:tavLst>
                                        <p:tav tm="0">
                                          <p:val>
                                            <p:strVal val="#ppt_x"/>
                                          </p:val>
                                        </p:tav>
                                        <p:tav tm="100000">
                                          <p:val>
                                            <p:strVal val="#ppt_x"/>
                                          </p:val>
                                        </p:tav>
                                      </p:tavLst>
                                    </p:anim>
                                    <p:anim calcmode="lin" valueType="num">
                                      <p:cBhvr additive="base">
                                        <p:cTn id="42" dur="500" fill="hold"/>
                                        <p:tgtEl>
                                          <p:spTgt spid="276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7655"/>
                                        </p:tgtEl>
                                        <p:attrNameLst>
                                          <p:attrName>style.visibility</p:attrName>
                                        </p:attrNameLst>
                                      </p:cBhvr>
                                      <p:to>
                                        <p:strVal val="visible"/>
                                      </p:to>
                                    </p:set>
                                    <p:anim calcmode="lin" valueType="num">
                                      <p:cBhvr additive="base">
                                        <p:cTn id="47" dur="500" fill="hold"/>
                                        <p:tgtEl>
                                          <p:spTgt spid="27655"/>
                                        </p:tgtEl>
                                        <p:attrNameLst>
                                          <p:attrName>ppt_x</p:attrName>
                                        </p:attrNameLst>
                                      </p:cBhvr>
                                      <p:tavLst>
                                        <p:tav tm="0">
                                          <p:val>
                                            <p:strVal val="#ppt_x"/>
                                          </p:val>
                                        </p:tav>
                                        <p:tav tm="100000">
                                          <p:val>
                                            <p:strVal val="#ppt_x"/>
                                          </p:val>
                                        </p:tav>
                                      </p:tavLst>
                                    </p:anim>
                                    <p:anim calcmode="lin" valueType="num">
                                      <p:cBhvr additive="base">
                                        <p:cTn id="48" dur="500" fill="hold"/>
                                        <p:tgtEl>
                                          <p:spTgt spid="2765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7656"/>
                                        </p:tgtEl>
                                        <p:attrNameLst>
                                          <p:attrName>style.visibility</p:attrName>
                                        </p:attrNameLst>
                                      </p:cBhvr>
                                      <p:to>
                                        <p:strVal val="visible"/>
                                      </p:to>
                                    </p:set>
                                    <p:anim calcmode="lin" valueType="num">
                                      <p:cBhvr additive="base">
                                        <p:cTn id="53" dur="500" fill="hold"/>
                                        <p:tgtEl>
                                          <p:spTgt spid="27656"/>
                                        </p:tgtEl>
                                        <p:attrNameLst>
                                          <p:attrName>ppt_x</p:attrName>
                                        </p:attrNameLst>
                                      </p:cBhvr>
                                      <p:tavLst>
                                        <p:tav tm="0">
                                          <p:val>
                                            <p:strVal val="#ppt_x"/>
                                          </p:val>
                                        </p:tav>
                                        <p:tav tm="100000">
                                          <p:val>
                                            <p:strVal val="#ppt_x"/>
                                          </p:val>
                                        </p:tav>
                                      </p:tavLst>
                                    </p:anim>
                                    <p:anim calcmode="lin" valueType="num">
                                      <p:cBhvr additive="base">
                                        <p:cTn id="54" dur="500" fill="hold"/>
                                        <p:tgtEl>
                                          <p:spTgt spid="276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7657"/>
                                        </p:tgtEl>
                                        <p:attrNameLst>
                                          <p:attrName>style.visibility</p:attrName>
                                        </p:attrNameLst>
                                      </p:cBhvr>
                                      <p:to>
                                        <p:strVal val="visible"/>
                                      </p:to>
                                    </p:set>
                                    <p:anim calcmode="lin" valueType="num">
                                      <p:cBhvr additive="base">
                                        <p:cTn id="59" dur="500" fill="hold"/>
                                        <p:tgtEl>
                                          <p:spTgt spid="27657"/>
                                        </p:tgtEl>
                                        <p:attrNameLst>
                                          <p:attrName>ppt_x</p:attrName>
                                        </p:attrNameLst>
                                      </p:cBhvr>
                                      <p:tavLst>
                                        <p:tav tm="0">
                                          <p:val>
                                            <p:strVal val="#ppt_x"/>
                                          </p:val>
                                        </p:tav>
                                        <p:tav tm="100000">
                                          <p:val>
                                            <p:strVal val="#ppt_x"/>
                                          </p:val>
                                        </p:tav>
                                      </p:tavLst>
                                    </p:anim>
                                    <p:anim calcmode="lin" valueType="num">
                                      <p:cBhvr additive="base">
                                        <p:cTn id="60" dur="500" fill="hold"/>
                                        <p:tgtEl>
                                          <p:spTgt spid="276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smtClean="0"/>
              <a:t>交流提纲</a:t>
            </a:r>
            <a:endParaRPr lang="zh-CN" altLang="en-US" sz="2800" dirty="0"/>
          </a:p>
        </p:txBody>
      </p:sp>
      <p:grpSp>
        <p:nvGrpSpPr>
          <p:cNvPr id="2" name="组合 4"/>
          <p:cNvGrpSpPr/>
          <p:nvPr/>
        </p:nvGrpSpPr>
        <p:grpSpPr>
          <a:xfrm>
            <a:off x="1115616" y="1143009"/>
            <a:ext cx="6840760"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kern="0" dirty="0" smtClean="0">
                  <a:solidFill>
                    <a:schemeClr val="bg1"/>
                  </a:solidFill>
                  <a:latin typeface="微软雅黑" pitchFamily="34" charset="-122"/>
                  <a:ea typeface="微软雅黑" pitchFamily="34" charset="-122"/>
                  <a:cs typeface="微软雅黑"/>
                </a:rPr>
                <a:t>普元公司</a:t>
              </a:r>
              <a:endParaRPr kumimoji="1" lang="zh-CN" altLang="de-DE" sz="2000" kern="0" dirty="0">
                <a:solidFill>
                  <a:schemeClr val="bg1"/>
                </a:solidFill>
                <a:latin typeface="微软雅黑" pitchFamily="34" charset="-122"/>
                <a:ea typeface="微软雅黑" pitchFamily="34" charset="-122"/>
                <a:cs typeface="微软雅黑"/>
              </a:endParaRPr>
            </a:p>
          </p:txBody>
        </p:sp>
      </p:grpSp>
      <p:grpSp>
        <p:nvGrpSpPr>
          <p:cNvPr id="3" name="组合 8"/>
          <p:cNvGrpSpPr/>
          <p:nvPr/>
        </p:nvGrpSpPr>
        <p:grpSpPr>
          <a:xfrm>
            <a:off x="1115616" y="1905009"/>
            <a:ext cx="6840760"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产品概述</a:t>
              </a:r>
              <a:endParaRPr kumimoji="1" lang="zh-CN" altLang="de-DE" sz="1800" kern="0" dirty="0">
                <a:solidFill>
                  <a:srgbClr val="000000"/>
                </a:solidFill>
                <a:latin typeface="微软雅黑"/>
                <a:ea typeface="微软雅黑"/>
                <a:cs typeface="微软雅黑"/>
              </a:endParaRPr>
            </a:p>
          </p:txBody>
        </p:sp>
      </p:grpSp>
      <p:grpSp>
        <p:nvGrpSpPr>
          <p:cNvPr id="5" name="组合 20"/>
          <p:cNvGrpSpPr/>
          <p:nvPr/>
        </p:nvGrpSpPr>
        <p:grpSpPr>
          <a:xfrm>
            <a:off x="1115616" y="3429000"/>
            <a:ext cx="6840760" cy="600075"/>
            <a:chOff x="1043930" y="4797152"/>
            <a:chExt cx="6840760" cy="600075"/>
          </a:xfrm>
        </p:grpSpPr>
        <p:sp>
          <p:nvSpPr>
            <p:cNvPr id="22"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4"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SOA</a:t>
              </a:r>
              <a:r>
                <a:rPr kumimoji="1" lang="zh-CN" altLang="en-US" kern="0" dirty="0" smtClean="0">
                  <a:solidFill>
                    <a:srgbClr val="000000"/>
                  </a:solidFill>
                  <a:latin typeface="微软雅黑"/>
                  <a:ea typeface="微软雅黑"/>
                  <a:cs typeface="微软雅黑"/>
                </a:rPr>
                <a:t>服务治理方案</a:t>
              </a:r>
              <a:endParaRPr kumimoji="1" lang="zh-CN" altLang="de-DE" sz="1800" kern="0" dirty="0">
                <a:solidFill>
                  <a:srgbClr val="000000"/>
                </a:solidFill>
                <a:latin typeface="微软雅黑"/>
                <a:ea typeface="微软雅黑"/>
                <a:cs typeface="微软雅黑"/>
              </a:endParaRPr>
            </a:p>
          </p:txBody>
        </p:sp>
      </p:grpSp>
      <p:grpSp>
        <p:nvGrpSpPr>
          <p:cNvPr id="13" name="组合 28"/>
          <p:cNvGrpSpPr/>
          <p:nvPr/>
        </p:nvGrpSpPr>
        <p:grpSpPr>
          <a:xfrm>
            <a:off x="1115616" y="2667009"/>
            <a:ext cx="6840760"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产品特性</a:t>
              </a:r>
              <a:endParaRPr kumimoji="1" lang="zh-CN" altLang="de-DE"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4927" y="6397634"/>
            <a:ext cx="497963" cy="307975"/>
          </a:xfrm>
        </p:spPr>
        <p:txBody>
          <a:bodyPr/>
          <a:lstStyle/>
          <a:p>
            <a:fld id="{BD61978C-FD3D-4268-8D6C-034E9AD544A3}" type="slidenum">
              <a:rPr lang="en-US" altLang="zh-CN" smtClean="0"/>
              <a:pPr/>
              <a:t>2</a:t>
            </a:fld>
            <a:endParaRPr lang="en-US" altLang="zh-CN" dirty="0"/>
          </a:p>
        </p:txBody>
      </p:sp>
      <p:grpSp>
        <p:nvGrpSpPr>
          <p:cNvPr id="20" name="组合 20"/>
          <p:cNvGrpSpPr/>
          <p:nvPr/>
        </p:nvGrpSpPr>
        <p:grpSpPr>
          <a:xfrm>
            <a:off x="1143000" y="4200525"/>
            <a:ext cx="6840760"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b="1" kern="0" dirty="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6"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7"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实施案例</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3307216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lvl="1">
              <a:defRPr/>
            </a:pPr>
            <a:r>
              <a:rPr lang="zh-CN" altLang="en-US" sz="3200" b="1" dirty="0" smtClean="0">
                <a:latin typeface="微软雅黑" pitchFamily="34" charset="-122"/>
                <a:ea typeface="微软雅黑" pitchFamily="34" charset="-122"/>
              </a:rPr>
              <a:t>产品构成</a:t>
            </a:r>
            <a:r>
              <a:rPr lang="en-US" altLang="zh-CN" sz="3200" b="1" dirty="0" smtClean="0">
                <a:latin typeface="微软雅黑" pitchFamily="34" charset="-122"/>
                <a:ea typeface="微软雅黑" pitchFamily="34" charset="-122"/>
              </a:rPr>
              <a:t>-Primeton ESB R/R</a:t>
            </a:r>
            <a:endParaRPr lang="zh-CN" altLang="en-US" sz="3200" b="1" dirty="0">
              <a:latin typeface="微软雅黑" pitchFamily="34" charset="-122"/>
              <a:ea typeface="微软雅黑" pitchFamily="34" charset="-122"/>
            </a:endParaRPr>
          </a:p>
        </p:txBody>
      </p:sp>
      <p:sp>
        <p:nvSpPr>
          <p:cNvPr id="4" name="内容占位符 3"/>
          <p:cNvSpPr>
            <a:spLocks noGrp="1"/>
          </p:cNvSpPr>
          <p:nvPr>
            <p:ph idx="1"/>
          </p:nvPr>
        </p:nvSpPr>
        <p:spPr>
          <a:xfrm>
            <a:off x="457200" y="1189040"/>
            <a:ext cx="8229600" cy="1739894"/>
          </a:xfrm>
        </p:spPr>
        <p:txBody>
          <a:bodyPr/>
          <a:lstStyle/>
          <a:p>
            <a:r>
              <a:rPr lang="en-US" altLang="zh-CN" sz="2000" b="1" dirty="0" smtClean="0">
                <a:latin typeface="微软雅黑" pitchFamily="34" charset="-122"/>
                <a:ea typeface="微软雅黑" pitchFamily="34" charset="-122"/>
              </a:rPr>
              <a:t>Primeton ESB SRR</a:t>
            </a:r>
          </a:p>
          <a:p>
            <a:pPr lvl="1"/>
            <a:r>
              <a:rPr lang="zh-CN" altLang="en-US" sz="1600" b="1" dirty="0" smtClean="0">
                <a:latin typeface="微软雅黑" pitchFamily="34" charset="-122"/>
                <a:ea typeface="微软雅黑" pitchFamily="34" charset="-122"/>
              </a:rPr>
              <a:t>后端独立进程；</a:t>
            </a:r>
            <a:endParaRPr lang="en-US" altLang="zh-CN" sz="1600" b="1" dirty="0" smtClean="0">
              <a:latin typeface="微软雅黑" pitchFamily="34" charset="-122"/>
              <a:ea typeface="微软雅黑" pitchFamily="34" charset="-122"/>
            </a:endParaRPr>
          </a:p>
          <a:p>
            <a:pPr lvl="1"/>
            <a:r>
              <a:rPr lang="zh-CN" altLang="en-US" sz="1600" b="1" dirty="0" smtClean="0">
                <a:latin typeface="微软雅黑" pitchFamily="34" charset="-122"/>
                <a:ea typeface="微软雅黑" pitchFamily="34" charset="-122"/>
              </a:rPr>
              <a:t>所有的服务元数据都保存在启动；</a:t>
            </a:r>
            <a:endParaRPr lang="en-US" altLang="zh-CN" sz="1600" b="1" dirty="0" smtClean="0">
              <a:latin typeface="微软雅黑" pitchFamily="34" charset="-122"/>
              <a:ea typeface="微软雅黑" pitchFamily="34" charset="-122"/>
            </a:endParaRPr>
          </a:p>
          <a:p>
            <a:pPr lvl="1"/>
            <a:r>
              <a:rPr lang="zh-CN" altLang="en-US" sz="1600" b="1" dirty="0" smtClean="0">
                <a:latin typeface="微软雅黑" pitchFamily="34" charset="-122"/>
                <a:ea typeface="微软雅黑" pitchFamily="34" charset="-122"/>
              </a:rPr>
              <a:t>通过</a:t>
            </a:r>
            <a:r>
              <a:rPr lang="en-US" altLang="zh-CN" sz="1600" b="1" dirty="0" smtClean="0">
                <a:latin typeface="微软雅黑" pitchFamily="34" charset="-122"/>
                <a:ea typeface="微软雅黑" pitchFamily="34" charset="-122"/>
              </a:rPr>
              <a:t>Console</a:t>
            </a:r>
            <a:r>
              <a:rPr lang="zh-CN" altLang="en-US" sz="1600" b="1" dirty="0" smtClean="0">
                <a:latin typeface="微软雅黑" pitchFamily="34" charset="-122"/>
                <a:ea typeface="微软雅黑" pitchFamily="34" charset="-122"/>
              </a:rPr>
              <a:t>部署服务的时候，会通过</a:t>
            </a:r>
            <a:r>
              <a:rPr lang="en-US" altLang="zh-CN" sz="1600" b="1" dirty="0" smtClean="0">
                <a:latin typeface="微软雅黑" pitchFamily="34" charset="-122"/>
                <a:ea typeface="微软雅黑" pitchFamily="34" charset="-122"/>
              </a:rPr>
              <a:t>API</a:t>
            </a:r>
            <a:r>
              <a:rPr lang="zh-CN" altLang="en-US" sz="1600" b="1" dirty="0" smtClean="0">
                <a:latin typeface="微软雅黑" pitchFamily="34" charset="-122"/>
                <a:ea typeface="微软雅黑" pitchFamily="34" charset="-122"/>
              </a:rPr>
              <a:t>将服务元数据保存到</a:t>
            </a:r>
            <a:r>
              <a:rPr lang="en-US" altLang="zh-CN" sz="1600" b="1" dirty="0" smtClean="0">
                <a:latin typeface="微软雅黑" pitchFamily="34" charset="-122"/>
                <a:ea typeface="微软雅黑" pitchFamily="34" charset="-122"/>
              </a:rPr>
              <a:t>R/R</a:t>
            </a:r>
            <a:r>
              <a:rPr lang="zh-CN" altLang="en-US" sz="1600" b="1" dirty="0" smtClean="0">
                <a:latin typeface="微软雅黑" pitchFamily="34" charset="-122"/>
                <a:ea typeface="微软雅黑" pitchFamily="34" charset="-122"/>
              </a:rPr>
              <a:t>中；</a:t>
            </a:r>
            <a:endParaRPr lang="en-US" altLang="zh-CN" sz="1600" b="1" dirty="0" smtClean="0">
              <a:latin typeface="微软雅黑" pitchFamily="34" charset="-122"/>
              <a:ea typeface="微软雅黑" pitchFamily="34" charset="-122"/>
            </a:endParaRPr>
          </a:p>
          <a:p>
            <a:pPr lvl="1"/>
            <a:r>
              <a:rPr lang="en-US" altLang="zh-CN" sz="1600" b="1" dirty="0" smtClean="0">
                <a:latin typeface="微软雅黑" pitchFamily="34" charset="-122"/>
                <a:ea typeface="微软雅黑" pitchFamily="34" charset="-122"/>
              </a:rPr>
              <a:t>Server</a:t>
            </a:r>
            <a:r>
              <a:rPr lang="zh-CN" altLang="en-US" sz="1600" b="1" dirty="0" smtClean="0">
                <a:latin typeface="微软雅黑" pitchFamily="34" charset="-122"/>
                <a:ea typeface="微软雅黑" pitchFamily="34" charset="-122"/>
              </a:rPr>
              <a:t>会通过</a:t>
            </a:r>
            <a:r>
              <a:rPr lang="en-US" altLang="zh-CN" sz="1600" b="1" dirty="0" smtClean="0">
                <a:latin typeface="微软雅黑" pitchFamily="34" charset="-122"/>
                <a:ea typeface="微软雅黑" pitchFamily="34" charset="-122"/>
              </a:rPr>
              <a:t>API</a:t>
            </a:r>
            <a:r>
              <a:rPr lang="zh-CN" altLang="en-US" sz="1600" b="1" dirty="0" smtClean="0">
                <a:latin typeface="微软雅黑" pitchFamily="34" charset="-122"/>
                <a:ea typeface="微软雅黑" pitchFamily="34" charset="-122"/>
              </a:rPr>
              <a:t>加载</a:t>
            </a:r>
            <a:r>
              <a:rPr lang="en-US" altLang="zh-CN" sz="1600" b="1" dirty="0" smtClean="0">
                <a:latin typeface="微软雅黑" pitchFamily="34" charset="-122"/>
                <a:ea typeface="微软雅黑" pitchFamily="34" charset="-122"/>
              </a:rPr>
              <a:t>R/R</a:t>
            </a:r>
            <a:r>
              <a:rPr lang="zh-CN" altLang="en-US" sz="1600" b="1" dirty="0" smtClean="0">
                <a:latin typeface="微软雅黑" pitchFamily="34" charset="-122"/>
                <a:ea typeface="微软雅黑" pitchFamily="34" charset="-122"/>
              </a:rPr>
              <a:t>中的服务元数据并启动服务；</a:t>
            </a:r>
          </a:p>
        </p:txBody>
      </p:sp>
      <p:grpSp>
        <p:nvGrpSpPr>
          <p:cNvPr id="3" name="组合 15"/>
          <p:cNvGrpSpPr/>
          <p:nvPr/>
        </p:nvGrpSpPr>
        <p:grpSpPr>
          <a:xfrm>
            <a:off x="928662" y="3357562"/>
            <a:ext cx="7143800" cy="2000264"/>
            <a:chOff x="928662" y="3357562"/>
            <a:chExt cx="7143800" cy="2000264"/>
          </a:xfrm>
        </p:grpSpPr>
        <p:sp>
          <p:nvSpPr>
            <p:cNvPr id="5" name="圆柱形 4"/>
            <p:cNvSpPr/>
            <p:nvPr/>
          </p:nvSpPr>
          <p:spPr>
            <a:xfrm>
              <a:off x="2928926" y="4643446"/>
              <a:ext cx="1285884" cy="714380"/>
            </a:xfrm>
            <a:prstGeom prst="can">
              <a:avLst/>
            </a:prstGeom>
            <a:solidFill>
              <a:srgbClr val="FF9900"/>
            </a:solidFill>
            <a:ln w="12700">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b="1" dirty="0" smtClean="0">
                  <a:solidFill>
                    <a:schemeClr val="tx1"/>
                  </a:solidFill>
                  <a:latin typeface="微软雅黑" pitchFamily="34" charset="-122"/>
                  <a:ea typeface="微软雅黑" pitchFamily="34" charset="-122"/>
                </a:rPr>
                <a:t>R/R</a:t>
              </a:r>
              <a:endParaRPr lang="zh-CN" altLang="en-US" b="1" dirty="0">
                <a:solidFill>
                  <a:schemeClr val="tx1"/>
                </a:solidFill>
                <a:latin typeface="微软雅黑" pitchFamily="34" charset="-122"/>
                <a:ea typeface="微软雅黑" pitchFamily="34" charset="-122"/>
              </a:endParaRPr>
            </a:p>
          </p:txBody>
        </p:sp>
        <p:sp>
          <p:nvSpPr>
            <p:cNvPr id="6" name="圆角矩形 5"/>
            <p:cNvSpPr/>
            <p:nvPr/>
          </p:nvSpPr>
          <p:spPr>
            <a:xfrm>
              <a:off x="4000496" y="3429000"/>
              <a:ext cx="2286016" cy="714380"/>
            </a:xfrm>
            <a:prstGeom prst="roundRect">
              <a:avLst>
                <a:gd name="adj" fmla="val 351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Console</a:t>
              </a:r>
              <a:endParaRPr lang="zh-CN" altLang="en-US" sz="2400" b="1" dirty="0">
                <a:latin typeface="微软雅黑" pitchFamily="34" charset="-122"/>
                <a:ea typeface="微软雅黑" pitchFamily="34" charset="-122"/>
              </a:endParaRPr>
            </a:p>
          </p:txBody>
        </p:sp>
        <p:cxnSp>
          <p:nvCxnSpPr>
            <p:cNvPr id="8" name="形状 7"/>
            <p:cNvCxnSpPr>
              <a:stCxn id="6" idx="2"/>
              <a:endCxn id="5" idx="4"/>
            </p:cNvCxnSpPr>
            <p:nvPr/>
          </p:nvCxnSpPr>
          <p:spPr>
            <a:xfrm rot="5400000">
              <a:off x="4250529" y="4107661"/>
              <a:ext cx="857256" cy="928694"/>
            </a:xfrm>
            <a:prstGeom prst="bentConnector2">
              <a:avLst/>
            </a:prstGeom>
            <a:ln>
              <a:tailEnd type="arrow"/>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rot="10800000">
              <a:off x="6286512" y="3786190"/>
              <a:ext cx="100013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4" name="圆角矩形 13"/>
            <p:cNvSpPr/>
            <p:nvPr/>
          </p:nvSpPr>
          <p:spPr>
            <a:xfrm>
              <a:off x="928662" y="3429000"/>
              <a:ext cx="2286016" cy="714380"/>
            </a:xfrm>
            <a:prstGeom prst="roundRect">
              <a:avLst>
                <a:gd name="adj" fmla="val 351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Server</a:t>
              </a:r>
              <a:endParaRPr lang="zh-CN" altLang="en-US" sz="2400" b="1" dirty="0">
                <a:latin typeface="微软雅黑" pitchFamily="34" charset="-122"/>
                <a:ea typeface="微软雅黑" pitchFamily="34" charset="-122"/>
              </a:endParaRPr>
            </a:p>
          </p:txBody>
        </p:sp>
        <p:cxnSp>
          <p:nvCxnSpPr>
            <p:cNvPr id="15" name="形状 14"/>
            <p:cNvCxnSpPr>
              <a:stCxn id="5" idx="2"/>
              <a:endCxn id="14" idx="2"/>
            </p:cNvCxnSpPr>
            <p:nvPr/>
          </p:nvCxnSpPr>
          <p:spPr>
            <a:xfrm rot="10800000">
              <a:off x="2071670" y="4143380"/>
              <a:ext cx="857256" cy="857256"/>
            </a:xfrm>
            <a:prstGeom prst="bentConnector2">
              <a:avLst/>
            </a:prstGeom>
            <a:ln>
              <a:tailEnd type="arrow"/>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6357950" y="3357562"/>
              <a:ext cx="1714512" cy="307777"/>
            </a:xfrm>
            <a:prstGeom prst="rect">
              <a:avLst/>
            </a:prstGeom>
            <a:noFill/>
          </p:spPr>
          <p:txBody>
            <a:bodyPr wrap="square" rtlCol="0">
              <a:spAutoFit/>
            </a:bodyPr>
            <a:lstStyle/>
            <a:p>
              <a:r>
                <a:rPr lang="en-US" altLang="zh-CN" sz="1400" b="1" dirty="0" smtClean="0">
                  <a:latin typeface="微软雅黑" pitchFamily="34" charset="-122"/>
                  <a:ea typeface="微软雅黑" pitchFamily="34" charset="-122"/>
                </a:rPr>
                <a:t>(1)</a:t>
              </a:r>
              <a:r>
                <a:rPr lang="zh-CN" altLang="en-US" sz="1400" b="1" dirty="0" smtClean="0">
                  <a:latin typeface="微软雅黑" pitchFamily="34" charset="-122"/>
                  <a:ea typeface="微软雅黑" pitchFamily="34" charset="-122"/>
                </a:rPr>
                <a:t>上传服务元数据</a:t>
              </a:r>
              <a:endParaRPr lang="zh-CN" altLang="en-US" sz="1400" b="1" dirty="0">
                <a:latin typeface="微软雅黑" pitchFamily="34" charset="-122"/>
                <a:ea typeface="微软雅黑" pitchFamily="34" charset="-122"/>
              </a:endParaRPr>
            </a:p>
          </p:txBody>
        </p:sp>
        <p:sp>
          <p:nvSpPr>
            <p:cNvPr id="19" name="TextBox 18"/>
            <p:cNvSpPr txBox="1"/>
            <p:nvPr/>
          </p:nvSpPr>
          <p:spPr>
            <a:xfrm>
              <a:off x="5214942" y="4684051"/>
              <a:ext cx="2000264" cy="307777"/>
            </a:xfrm>
            <a:prstGeom prst="rect">
              <a:avLst/>
            </a:prstGeom>
            <a:noFill/>
          </p:spPr>
          <p:txBody>
            <a:bodyPr wrap="square" rtlCol="0">
              <a:spAutoFit/>
            </a:bodyPr>
            <a:lstStyle/>
            <a:p>
              <a:r>
                <a:rPr lang="en-US" altLang="zh-CN" sz="1400" b="1" dirty="0" smtClean="0">
                  <a:latin typeface="微软雅黑" pitchFamily="34" charset="-122"/>
                  <a:ea typeface="微软雅黑" pitchFamily="34" charset="-122"/>
                </a:rPr>
                <a:t>(2)</a:t>
              </a:r>
              <a:r>
                <a:rPr lang="zh-CN" altLang="en-US" sz="1400" b="1" dirty="0" smtClean="0">
                  <a:latin typeface="微软雅黑" pitchFamily="34" charset="-122"/>
                  <a:ea typeface="微软雅黑" pitchFamily="34" charset="-122"/>
                </a:rPr>
                <a:t>持久化服务元数据</a:t>
              </a:r>
              <a:endParaRPr lang="zh-CN" altLang="en-US" sz="1400" b="1" dirty="0">
                <a:latin typeface="微软雅黑" pitchFamily="34" charset="-122"/>
                <a:ea typeface="微软雅黑" pitchFamily="34" charset="-122"/>
              </a:endParaRPr>
            </a:p>
          </p:txBody>
        </p:sp>
        <p:sp>
          <p:nvSpPr>
            <p:cNvPr id="20" name="TextBox 19"/>
            <p:cNvSpPr txBox="1"/>
            <p:nvPr/>
          </p:nvSpPr>
          <p:spPr>
            <a:xfrm>
              <a:off x="2089286" y="4286256"/>
              <a:ext cx="2000264" cy="307777"/>
            </a:xfrm>
            <a:prstGeom prst="rect">
              <a:avLst/>
            </a:prstGeom>
            <a:noFill/>
          </p:spPr>
          <p:txBody>
            <a:bodyPr wrap="square" rtlCol="0">
              <a:spAutoFit/>
            </a:bodyPr>
            <a:lstStyle/>
            <a:p>
              <a:r>
                <a:rPr lang="en-US" altLang="zh-CN" sz="1400" b="1" dirty="0" smtClean="0">
                  <a:latin typeface="微软雅黑" pitchFamily="34" charset="-122"/>
                  <a:ea typeface="微软雅黑" pitchFamily="34" charset="-122"/>
                </a:rPr>
                <a:t>(3)</a:t>
              </a:r>
              <a:r>
                <a:rPr lang="zh-CN" altLang="en-US" sz="1400" b="1" dirty="0" smtClean="0">
                  <a:latin typeface="微软雅黑" pitchFamily="34" charset="-122"/>
                  <a:ea typeface="微软雅黑" pitchFamily="34" charset="-122"/>
                </a:rPr>
                <a:t>加载服务元数据</a:t>
              </a:r>
              <a:endParaRPr lang="zh-CN" altLang="en-US"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419159237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lvl="1">
              <a:defRPr/>
            </a:pPr>
            <a:r>
              <a:rPr lang="zh-CN" altLang="en-US" sz="3200" b="1" dirty="0" smtClean="0">
                <a:latin typeface="微软雅黑" pitchFamily="34" charset="-122"/>
                <a:ea typeface="微软雅黑" pitchFamily="34" charset="-122"/>
              </a:rPr>
              <a:t>产品构成</a:t>
            </a:r>
            <a:r>
              <a:rPr lang="en-US" altLang="zh-CN" sz="3200" b="1" dirty="0" smtClean="0">
                <a:latin typeface="微软雅黑" pitchFamily="34" charset="-122"/>
                <a:ea typeface="微软雅黑" pitchFamily="34" charset="-122"/>
              </a:rPr>
              <a:t>-Primeton ESB SSM</a:t>
            </a:r>
            <a:endParaRPr lang="zh-CN" altLang="en-US" sz="3200" b="1" dirty="0">
              <a:latin typeface="微软雅黑" pitchFamily="34" charset="-122"/>
              <a:ea typeface="微软雅黑" pitchFamily="34" charset="-122"/>
            </a:endParaRPr>
          </a:p>
        </p:txBody>
      </p:sp>
      <p:sp>
        <p:nvSpPr>
          <p:cNvPr id="4" name="内容占位符 3"/>
          <p:cNvSpPr>
            <a:spLocks noGrp="1"/>
          </p:cNvSpPr>
          <p:nvPr>
            <p:ph idx="1"/>
          </p:nvPr>
        </p:nvSpPr>
        <p:spPr>
          <a:xfrm>
            <a:off x="457200" y="1189040"/>
            <a:ext cx="8229600" cy="1739894"/>
          </a:xfrm>
        </p:spPr>
        <p:txBody>
          <a:bodyPr/>
          <a:lstStyle/>
          <a:p>
            <a:r>
              <a:rPr lang="en-US" altLang="zh-CN" sz="2000" b="1" dirty="0" smtClean="0">
                <a:latin typeface="微软雅黑" pitchFamily="34" charset="-122"/>
                <a:ea typeface="微软雅黑" pitchFamily="34" charset="-122"/>
              </a:rPr>
              <a:t>Primeton ESB SSM</a:t>
            </a:r>
            <a:r>
              <a:rPr lang="zh-CN" altLang="en-US" sz="2000" b="1" dirty="0" smtClean="0">
                <a:latin typeface="微软雅黑" pitchFamily="34" charset="-122"/>
                <a:ea typeface="微软雅黑" pitchFamily="34" charset="-122"/>
              </a:rPr>
              <a:t>负责从</a:t>
            </a:r>
            <a:r>
              <a:rPr lang="en-US" altLang="zh-CN" sz="2000" b="1" dirty="0" smtClean="0">
                <a:latin typeface="微软雅黑" pitchFamily="34" charset="-122"/>
                <a:ea typeface="微软雅黑" pitchFamily="34" charset="-122"/>
              </a:rPr>
              <a:t>ESB</a:t>
            </a:r>
            <a:r>
              <a:rPr lang="zh-CN" altLang="en-US" sz="2000" b="1" dirty="0" smtClean="0">
                <a:latin typeface="微软雅黑" pitchFamily="34" charset="-122"/>
                <a:ea typeface="微软雅黑" pitchFamily="34" charset="-122"/>
              </a:rPr>
              <a:t>集群中各</a:t>
            </a:r>
            <a:r>
              <a:rPr lang="en-US" altLang="zh-CN" sz="2000" b="1" dirty="0" smtClean="0">
                <a:latin typeface="微软雅黑" pitchFamily="34" charset="-122"/>
                <a:ea typeface="微软雅黑" pitchFamily="34" charset="-122"/>
              </a:rPr>
              <a:t>Server</a:t>
            </a:r>
            <a:r>
              <a:rPr lang="zh-CN" altLang="en-US" sz="2000" b="1" dirty="0" smtClean="0">
                <a:latin typeface="微软雅黑" pitchFamily="34" charset="-122"/>
                <a:ea typeface="微软雅黑" pitchFamily="34" charset="-122"/>
              </a:rPr>
              <a:t>节点上搜集每次服务请求的详细轨迹信息并进行之久化，后续就可以依托这些持久化信息进行多维度的服务统计分析 。</a:t>
            </a:r>
            <a:endParaRPr lang="zh-CN" altLang="en-US" sz="1600" b="1" dirty="0" smtClean="0">
              <a:latin typeface="微软雅黑" pitchFamily="34" charset="-122"/>
              <a:ea typeface="微软雅黑" pitchFamily="34" charset="-122"/>
            </a:endParaRPr>
          </a:p>
        </p:txBody>
      </p:sp>
      <p:sp>
        <p:nvSpPr>
          <p:cNvPr id="17" name="圆角矩形 16"/>
          <p:cNvSpPr/>
          <p:nvPr/>
        </p:nvSpPr>
        <p:spPr>
          <a:xfrm>
            <a:off x="4503658" y="3595336"/>
            <a:ext cx="2088000" cy="25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esb Server-1/</a:t>
            </a:r>
            <a:r>
              <a:rPr lang="en-US" altLang="zh-CN" sz="1200" dirty="0" err="1" smtClean="0">
                <a:latin typeface="微软雅黑" pitchFamily="34" charset="-122"/>
                <a:ea typeface="微软雅黑" pitchFamily="34" charset="-122"/>
              </a:rPr>
              <a:t>jvm</a:t>
            </a:r>
            <a:endParaRPr lang="zh-CN" altLang="en-US" sz="1200" dirty="0">
              <a:latin typeface="微软雅黑" pitchFamily="34" charset="-122"/>
              <a:ea typeface="微软雅黑" pitchFamily="34" charset="-122"/>
            </a:endParaRPr>
          </a:p>
        </p:txBody>
      </p:sp>
      <p:sp>
        <p:nvSpPr>
          <p:cNvPr id="21" name="圆角矩形 20"/>
          <p:cNvSpPr/>
          <p:nvPr/>
        </p:nvSpPr>
        <p:spPr>
          <a:xfrm>
            <a:off x="4503658" y="3886993"/>
            <a:ext cx="2088000" cy="25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esb Server-2/</a:t>
            </a:r>
            <a:r>
              <a:rPr lang="en-US" altLang="zh-CN" sz="1200" dirty="0" err="1" smtClean="0">
                <a:latin typeface="微软雅黑" pitchFamily="34" charset="-122"/>
                <a:ea typeface="微软雅黑" pitchFamily="34" charset="-122"/>
              </a:rPr>
              <a:t>jvm</a:t>
            </a:r>
            <a:endParaRPr lang="zh-CN" altLang="en-US" sz="1200" dirty="0">
              <a:latin typeface="微软雅黑" pitchFamily="34" charset="-122"/>
              <a:ea typeface="微软雅黑" pitchFamily="34" charset="-122"/>
            </a:endParaRPr>
          </a:p>
        </p:txBody>
      </p:sp>
      <p:sp>
        <p:nvSpPr>
          <p:cNvPr id="22" name="圆角矩形 21"/>
          <p:cNvSpPr/>
          <p:nvPr/>
        </p:nvSpPr>
        <p:spPr>
          <a:xfrm>
            <a:off x="4503658" y="4178650"/>
            <a:ext cx="2088000" cy="25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23" name="圆角矩形 22"/>
          <p:cNvSpPr/>
          <p:nvPr/>
        </p:nvSpPr>
        <p:spPr>
          <a:xfrm>
            <a:off x="4503658" y="4470308"/>
            <a:ext cx="2088000" cy="25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esb Server-n/</a:t>
            </a:r>
            <a:r>
              <a:rPr lang="en-US" altLang="zh-CN" sz="1200" dirty="0" err="1" smtClean="0">
                <a:latin typeface="微软雅黑" pitchFamily="34" charset="-122"/>
                <a:ea typeface="微软雅黑" pitchFamily="34" charset="-122"/>
              </a:rPr>
              <a:t>jvm</a:t>
            </a:r>
            <a:endParaRPr lang="zh-CN" altLang="en-US" sz="1200" dirty="0">
              <a:latin typeface="微软雅黑" pitchFamily="34" charset="-122"/>
              <a:ea typeface="微软雅黑" pitchFamily="34" charset="-122"/>
            </a:endParaRPr>
          </a:p>
        </p:txBody>
      </p:sp>
      <p:sp>
        <p:nvSpPr>
          <p:cNvPr id="24" name="圆角矩形 23"/>
          <p:cNvSpPr/>
          <p:nvPr/>
        </p:nvSpPr>
        <p:spPr>
          <a:xfrm>
            <a:off x="4717780" y="5057766"/>
            <a:ext cx="900000" cy="468000"/>
          </a:xfrm>
          <a:prstGeom prst="roundRect">
            <a:avLst>
              <a:gd name="adj" fmla="val 5069"/>
            </a:avLst>
          </a:prstGeom>
          <a:solidFill>
            <a:srgbClr val="FF99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000" b="1" dirty="0" smtClean="0">
                <a:solidFill>
                  <a:schemeClr val="tx1"/>
                </a:solidFill>
                <a:latin typeface="微软雅黑" pitchFamily="34" charset="-122"/>
                <a:ea typeface="微软雅黑" pitchFamily="34" charset="-122"/>
              </a:rPr>
              <a:t>ESB</a:t>
            </a:r>
          </a:p>
          <a:p>
            <a:pPr algn="ctr"/>
            <a:r>
              <a:rPr lang="en-US" altLang="zh-CN" sz="1000" b="1" dirty="0" smtClean="0">
                <a:solidFill>
                  <a:schemeClr val="tx1"/>
                </a:solidFill>
                <a:latin typeface="微软雅黑" pitchFamily="34" charset="-122"/>
                <a:ea typeface="微软雅黑" pitchFamily="34" charset="-122"/>
              </a:rPr>
              <a:t>SSM</a:t>
            </a:r>
          </a:p>
        </p:txBody>
      </p:sp>
      <p:sp>
        <p:nvSpPr>
          <p:cNvPr id="26" name="圆柱形 25"/>
          <p:cNvSpPr/>
          <p:nvPr/>
        </p:nvSpPr>
        <p:spPr>
          <a:xfrm>
            <a:off x="4694398" y="5767998"/>
            <a:ext cx="936104" cy="404202"/>
          </a:xfrm>
          <a:prstGeom prst="can">
            <a:avLst/>
          </a:prstGeom>
          <a:solidFill>
            <a:srgbClr val="FF9900"/>
          </a:solidFill>
          <a:ln>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b="1" dirty="0" smtClean="0">
                <a:solidFill>
                  <a:schemeClr val="tx1"/>
                </a:solidFill>
                <a:latin typeface="微软雅黑" pitchFamily="34" charset="-122"/>
                <a:ea typeface="微软雅黑" pitchFamily="34" charset="-122"/>
              </a:rPr>
              <a:t>DB</a:t>
            </a:r>
          </a:p>
        </p:txBody>
      </p:sp>
      <p:sp>
        <p:nvSpPr>
          <p:cNvPr id="30" name="流程图: 多文档 29"/>
          <p:cNvSpPr/>
          <p:nvPr/>
        </p:nvSpPr>
        <p:spPr>
          <a:xfrm>
            <a:off x="6184662" y="4916428"/>
            <a:ext cx="635546" cy="635546"/>
          </a:xfrm>
          <a:prstGeom prst="flowChartMultidocumen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200" b="1" dirty="0" smtClean="0">
                <a:latin typeface="微软雅黑" pitchFamily="34" charset="-122"/>
                <a:ea typeface="微软雅黑" pitchFamily="34" charset="-122"/>
              </a:rPr>
              <a:t>R/R</a:t>
            </a:r>
            <a:endParaRPr lang="zh-CN" altLang="en-US" sz="1200" b="1" dirty="0">
              <a:latin typeface="微软雅黑" pitchFamily="34" charset="-122"/>
              <a:ea typeface="微软雅黑" pitchFamily="34" charset="-122"/>
            </a:endParaRPr>
          </a:p>
        </p:txBody>
      </p:sp>
      <p:sp>
        <p:nvSpPr>
          <p:cNvPr id="31" name="圆角矩形 30"/>
          <p:cNvSpPr/>
          <p:nvPr/>
        </p:nvSpPr>
        <p:spPr>
          <a:xfrm>
            <a:off x="2762828" y="3797192"/>
            <a:ext cx="1080000" cy="3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b="1" dirty="0" smtClean="0">
                <a:latin typeface="微软雅黑" pitchFamily="34" charset="-122"/>
                <a:ea typeface="微软雅黑" pitchFamily="34" charset="-122"/>
              </a:rPr>
              <a:t>http</a:t>
            </a:r>
            <a:r>
              <a:rPr lang="zh-CN" altLang="en-US" sz="1000" b="1" dirty="0" smtClean="0">
                <a:latin typeface="微软雅黑" pitchFamily="34" charset="-122"/>
                <a:ea typeface="微软雅黑" pitchFamily="34" charset="-122"/>
              </a:rPr>
              <a:t>负载</a:t>
            </a:r>
            <a:endParaRPr lang="en-US" altLang="zh-CN" sz="1000" b="1" dirty="0" smtClean="0">
              <a:latin typeface="微软雅黑" pitchFamily="34" charset="-122"/>
              <a:ea typeface="微软雅黑" pitchFamily="34" charset="-122"/>
            </a:endParaRPr>
          </a:p>
          <a:p>
            <a:pPr algn="ctr"/>
            <a:r>
              <a:rPr lang="en-US" altLang="zh-CN" sz="1000" b="1" dirty="0" smtClean="0">
                <a:latin typeface="微软雅黑" pitchFamily="34" charset="-122"/>
                <a:ea typeface="微软雅黑" pitchFamily="34" charset="-122"/>
              </a:rPr>
              <a:t>[F5/Apache]</a:t>
            </a:r>
            <a:endParaRPr lang="zh-CN" altLang="en-US" sz="1000" b="1" dirty="0">
              <a:latin typeface="微软雅黑" pitchFamily="34" charset="-122"/>
              <a:ea typeface="微软雅黑" pitchFamily="34" charset="-122"/>
            </a:endParaRPr>
          </a:p>
        </p:txBody>
      </p:sp>
      <p:cxnSp>
        <p:nvCxnSpPr>
          <p:cNvPr id="32" name="直接箭头连接符 31"/>
          <p:cNvCxnSpPr>
            <a:stCxn id="31" idx="3"/>
            <a:endCxn id="17" idx="1"/>
          </p:cNvCxnSpPr>
          <p:nvPr/>
        </p:nvCxnSpPr>
        <p:spPr>
          <a:xfrm flipV="1">
            <a:off x="3842828" y="3721336"/>
            <a:ext cx="660830" cy="23785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3" name="直接箭头连接符 32"/>
          <p:cNvCxnSpPr>
            <a:stCxn id="31" idx="3"/>
            <a:endCxn id="21" idx="1"/>
          </p:cNvCxnSpPr>
          <p:nvPr/>
        </p:nvCxnSpPr>
        <p:spPr>
          <a:xfrm>
            <a:off x="3842828" y="3959192"/>
            <a:ext cx="660830" cy="5380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4" name="直接箭头连接符 33"/>
          <p:cNvCxnSpPr>
            <a:stCxn id="31" idx="3"/>
            <a:endCxn id="22" idx="1"/>
          </p:cNvCxnSpPr>
          <p:nvPr/>
        </p:nvCxnSpPr>
        <p:spPr>
          <a:xfrm>
            <a:off x="3842828" y="3959192"/>
            <a:ext cx="660830" cy="34545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5" name="直接箭头连接符 34"/>
          <p:cNvCxnSpPr>
            <a:stCxn id="31" idx="3"/>
            <a:endCxn id="23" idx="1"/>
          </p:cNvCxnSpPr>
          <p:nvPr/>
        </p:nvCxnSpPr>
        <p:spPr>
          <a:xfrm>
            <a:off x="3842828" y="3959192"/>
            <a:ext cx="660830" cy="637116"/>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6" name="矩形 35"/>
          <p:cNvSpPr/>
          <p:nvPr/>
        </p:nvSpPr>
        <p:spPr>
          <a:xfrm>
            <a:off x="2571736" y="2357430"/>
            <a:ext cx="4608512" cy="40335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b="1" dirty="0" smtClean="0">
                <a:solidFill>
                  <a:schemeClr val="tx1"/>
                </a:solidFill>
                <a:latin typeface="微软雅黑" pitchFamily="34" charset="-122"/>
                <a:ea typeface="微软雅黑" pitchFamily="34" charset="-122"/>
              </a:rPr>
              <a:t>Primeton ESB Cluster</a:t>
            </a:r>
            <a:endParaRPr lang="zh-CN" altLang="en-US" sz="1600" b="1" dirty="0">
              <a:solidFill>
                <a:schemeClr val="tx1"/>
              </a:solidFill>
              <a:latin typeface="微软雅黑" pitchFamily="34" charset="-122"/>
              <a:ea typeface="微软雅黑" pitchFamily="34" charset="-122"/>
            </a:endParaRPr>
          </a:p>
        </p:txBody>
      </p:sp>
      <p:cxnSp>
        <p:nvCxnSpPr>
          <p:cNvPr id="37" name="直接箭头连接符 36"/>
          <p:cNvCxnSpPr/>
          <p:nvPr/>
        </p:nvCxnSpPr>
        <p:spPr>
          <a:xfrm>
            <a:off x="2011346" y="3955272"/>
            <a:ext cx="7560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8" name="TextBox 37"/>
          <p:cNvSpPr txBox="1"/>
          <p:nvPr/>
        </p:nvSpPr>
        <p:spPr>
          <a:xfrm>
            <a:off x="2055218" y="3682914"/>
            <a:ext cx="576000" cy="276999"/>
          </a:xfrm>
          <a:prstGeom prst="rect">
            <a:avLst/>
          </a:prstGeom>
          <a:noFill/>
        </p:spPr>
        <p:txBody>
          <a:bodyPr wrap="square" rtlCol="0">
            <a:spAutoFit/>
          </a:bodyPr>
          <a:lstStyle/>
          <a:p>
            <a:r>
              <a:rPr lang="en-US" altLang="zh-CN" sz="1200" b="1" dirty="0" smtClean="0">
                <a:latin typeface="微软雅黑" pitchFamily="34" charset="-122"/>
                <a:ea typeface="微软雅黑" pitchFamily="34" charset="-122"/>
              </a:rPr>
              <a:t>http</a:t>
            </a:r>
            <a:endParaRPr lang="zh-CN" altLang="en-US" sz="1200" b="1" dirty="0">
              <a:latin typeface="微软雅黑" pitchFamily="34" charset="-122"/>
              <a:ea typeface="微软雅黑" pitchFamily="34" charset="-122"/>
            </a:endParaRPr>
          </a:p>
        </p:txBody>
      </p:sp>
      <p:cxnSp>
        <p:nvCxnSpPr>
          <p:cNvPr id="39" name="直接箭头连接符 38"/>
          <p:cNvCxnSpPr>
            <a:stCxn id="17" idx="3"/>
          </p:cNvCxnSpPr>
          <p:nvPr/>
        </p:nvCxnSpPr>
        <p:spPr>
          <a:xfrm>
            <a:off x="6591658" y="3721336"/>
            <a:ext cx="876622"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0" name="直接箭头连接符 54"/>
          <p:cNvCxnSpPr>
            <a:stCxn id="21" idx="3"/>
          </p:cNvCxnSpPr>
          <p:nvPr/>
        </p:nvCxnSpPr>
        <p:spPr>
          <a:xfrm>
            <a:off x="6591658" y="4012993"/>
            <a:ext cx="87840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1" name="直接箭头连接符 54"/>
          <p:cNvCxnSpPr>
            <a:stCxn id="23" idx="3"/>
          </p:cNvCxnSpPr>
          <p:nvPr/>
        </p:nvCxnSpPr>
        <p:spPr>
          <a:xfrm flipV="1">
            <a:off x="6591658" y="4590818"/>
            <a:ext cx="87840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2" name="剪去对角的矩形 41"/>
          <p:cNvSpPr/>
          <p:nvPr/>
        </p:nvSpPr>
        <p:spPr>
          <a:xfrm>
            <a:off x="4155912" y="3037924"/>
            <a:ext cx="2664296" cy="360040"/>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400" b="1" dirty="0" smtClean="0">
                <a:latin typeface="微软雅黑" pitchFamily="34" charset="-122"/>
                <a:ea typeface="微软雅黑" pitchFamily="34" charset="-122"/>
              </a:rPr>
              <a:t>esb Governor/j2ee</a:t>
            </a:r>
            <a:endParaRPr lang="zh-CN" altLang="en-US" sz="1400" b="1" dirty="0" smtClean="0">
              <a:latin typeface="微软雅黑" pitchFamily="34" charset="-122"/>
              <a:ea typeface="微软雅黑" pitchFamily="34" charset="-122"/>
            </a:endParaRPr>
          </a:p>
        </p:txBody>
      </p:sp>
      <p:cxnSp>
        <p:nvCxnSpPr>
          <p:cNvPr id="43" name="直接箭头连接符 54"/>
          <p:cNvCxnSpPr>
            <a:stCxn id="22" idx="3"/>
          </p:cNvCxnSpPr>
          <p:nvPr/>
        </p:nvCxnSpPr>
        <p:spPr>
          <a:xfrm flipV="1">
            <a:off x="6591658" y="4302786"/>
            <a:ext cx="87840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4" name="矩形 43"/>
          <p:cNvSpPr/>
          <p:nvPr/>
        </p:nvSpPr>
        <p:spPr>
          <a:xfrm>
            <a:off x="7455754" y="3529454"/>
            <a:ext cx="972000" cy="1260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1411" tIns="45706" rIns="91411" bIns="45706" anchor="ctr" anchorCtr="1"/>
          <a:lstStyle/>
          <a:p>
            <a:pPr algn="ctr">
              <a:lnSpc>
                <a:spcPct val="90000"/>
              </a:lnSpc>
              <a:defRPr/>
            </a:pPr>
            <a:r>
              <a:rPr lang="en-US" altLang="zh-CN" sz="1200" b="1" dirty="0" smtClean="0">
                <a:solidFill>
                  <a:schemeClr val="tx1"/>
                </a:solidFill>
                <a:latin typeface="微软雅黑" pitchFamily="34" charset="-122"/>
                <a:ea typeface="微软雅黑" pitchFamily="34" charset="-122"/>
              </a:rPr>
              <a:t>Producer</a:t>
            </a:r>
            <a:endParaRPr lang="zh-CN" altLang="en-US" sz="1200" b="1" dirty="0" smtClean="0">
              <a:solidFill>
                <a:schemeClr val="tx1"/>
              </a:solidFill>
              <a:latin typeface="微软雅黑" pitchFamily="34" charset="-122"/>
              <a:ea typeface="微软雅黑" pitchFamily="34" charset="-122"/>
            </a:endParaRPr>
          </a:p>
        </p:txBody>
      </p:sp>
      <p:sp>
        <p:nvSpPr>
          <p:cNvPr id="45" name="圆角矩形 44"/>
          <p:cNvSpPr/>
          <p:nvPr/>
        </p:nvSpPr>
        <p:spPr>
          <a:xfrm>
            <a:off x="2762828" y="4168148"/>
            <a:ext cx="1080000" cy="324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000" b="1" dirty="0" smtClean="0">
                <a:latin typeface="微软雅黑" pitchFamily="34" charset="-122"/>
                <a:ea typeface="微软雅黑" pitchFamily="34" charset="-122"/>
              </a:rPr>
              <a:t>JMS</a:t>
            </a:r>
            <a:r>
              <a:rPr lang="zh-CN" altLang="en-US" sz="1000" b="1" dirty="0" smtClean="0">
                <a:latin typeface="微软雅黑" pitchFamily="34" charset="-122"/>
                <a:ea typeface="微软雅黑" pitchFamily="34" charset="-122"/>
              </a:rPr>
              <a:t>负载</a:t>
            </a:r>
            <a:endParaRPr lang="en-US" altLang="zh-CN" sz="1000" b="1" dirty="0" smtClean="0">
              <a:latin typeface="微软雅黑" pitchFamily="34" charset="-122"/>
              <a:ea typeface="微软雅黑" pitchFamily="34" charset="-122"/>
            </a:endParaRPr>
          </a:p>
          <a:p>
            <a:pPr algn="ctr"/>
            <a:r>
              <a:rPr lang="en-US" altLang="zh-CN" sz="1000" b="1" dirty="0" smtClean="0">
                <a:latin typeface="微软雅黑" pitchFamily="34" charset="-122"/>
                <a:ea typeface="微软雅黑" pitchFamily="34" charset="-122"/>
              </a:rPr>
              <a:t>[esb Server]</a:t>
            </a:r>
            <a:endParaRPr lang="zh-CN" altLang="en-US" sz="1000" b="1" dirty="0">
              <a:latin typeface="微软雅黑" pitchFamily="34" charset="-122"/>
              <a:ea typeface="微软雅黑" pitchFamily="34" charset="-122"/>
            </a:endParaRPr>
          </a:p>
        </p:txBody>
      </p:sp>
      <p:cxnSp>
        <p:nvCxnSpPr>
          <p:cNvPr id="46" name="直接箭头连接符 45"/>
          <p:cNvCxnSpPr>
            <a:stCxn id="45" idx="3"/>
            <a:endCxn id="17" idx="1"/>
          </p:cNvCxnSpPr>
          <p:nvPr/>
        </p:nvCxnSpPr>
        <p:spPr>
          <a:xfrm flipV="1">
            <a:off x="3842828" y="3721336"/>
            <a:ext cx="660830" cy="60881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7" name="直接箭头连接符 46"/>
          <p:cNvCxnSpPr>
            <a:stCxn id="45" idx="3"/>
            <a:endCxn id="21" idx="1"/>
          </p:cNvCxnSpPr>
          <p:nvPr/>
        </p:nvCxnSpPr>
        <p:spPr>
          <a:xfrm flipV="1">
            <a:off x="3842828" y="4012993"/>
            <a:ext cx="660830" cy="317155"/>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8" name="直接箭头连接符 47"/>
          <p:cNvCxnSpPr>
            <a:stCxn id="45" idx="3"/>
            <a:endCxn id="22" idx="1"/>
          </p:cNvCxnSpPr>
          <p:nvPr/>
        </p:nvCxnSpPr>
        <p:spPr>
          <a:xfrm flipV="1">
            <a:off x="3842828" y="4304650"/>
            <a:ext cx="660830" cy="2549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9" name="直接箭头连接符 48"/>
          <p:cNvCxnSpPr>
            <a:stCxn id="45" idx="3"/>
            <a:endCxn id="23" idx="1"/>
          </p:cNvCxnSpPr>
          <p:nvPr/>
        </p:nvCxnSpPr>
        <p:spPr>
          <a:xfrm>
            <a:off x="3842828" y="4330148"/>
            <a:ext cx="660830" cy="26616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50" name="矩形 49"/>
          <p:cNvSpPr/>
          <p:nvPr/>
        </p:nvSpPr>
        <p:spPr>
          <a:xfrm>
            <a:off x="4206016" y="3532602"/>
            <a:ext cx="2614192" cy="12742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箭头连接符 50"/>
          <p:cNvCxnSpPr/>
          <p:nvPr/>
        </p:nvCxnSpPr>
        <p:spPr>
          <a:xfrm>
            <a:off x="2011346" y="4362268"/>
            <a:ext cx="756000" cy="15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52" name="矩形 51"/>
          <p:cNvSpPr/>
          <p:nvPr/>
        </p:nvSpPr>
        <p:spPr>
          <a:xfrm>
            <a:off x="1131576" y="3529454"/>
            <a:ext cx="972000" cy="12600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lIns="91411" tIns="45706" rIns="91411" bIns="45706" anchor="ctr" anchorCtr="1"/>
          <a:lstStyle/>
          <a:p>
            <a:pPr algn="ctr">
              <a:lnSpc>
                <a:spcPct val="90000"/>
              </a:lnSpc>
              <a:defRPr/>
            </a:pPr>
            <a:r>
              <a:rPr lang="en-US" altLang="zh-CN" sz="1200" b="1" dirty="0" smtClean="0">
                <a:solidFill>
                  <a:schemeClr val="tx1"/>
                </a:solidFill>
                <a:latin typeface="微软雅黑" pitchFamily="34" charset="-122"/>
                <a:ea typeface="微软雅黑" pitchFamily="34" charset="-122"/>
              </a:rPr>
              <a:t>Consumer</a:t>
            </a:r>
            <a:endParaRPr lang="zh-CN" altLang="en-US" sz="1200" b="1" dirty="0" smtClean="0">
              <a:solidFill>
                <a:schemeClr val="tx1"/>
              </a:solidFill>
              <a:latin typeface="微软雅黑" pitchFamily="34" charset="-122"/>
              <a:ea typeface="微软雅黑" pitchFamily="34" charset="-122"/>
            </a:endParaRPr>
          </a:p>
        </p:txBody>
      </p:sp>
      <p:sp>
        <p:nvSpPr>
          <p:cNvPr id="53" name="TextBox 52"/>
          <p:cNvSpPr txBox="1"/>
          <p:nvPr/>
        </p:nvSpPr>
        <p:spPr>
          <a:xfrm>
            <a:off x="2055218" y="4352890"/>
            <a:ext cx="576000" cy="276999"/>
          </a:xfrm>
          <a:prstGeom prst="rect">
            <a:avLst/>
          </a:prstGeom>
          <a:noFill/>
        </p:spPr>
        <p:txBody>
          <a:bodyPr wrap="square" rtlCol="0">
            <a:spAutoFit/>
          </a:bodyPr>
          <a:lstStyle/>
          <a:p>
            <a:r>
              <a:rPr lang="en-US" altLang="zh-CN" sz="1200" b="1" dirty="0" smtClean="0">
                <a:latin typeface="微软雅黑" pitchFamily="34" charset="-122"/>
                <a:ea typeface="微软雅黑" pitchFamily="34" charset="-122"/>
              </a:rPr>
              <a:t>jms</a:t>
            </a:r>
            <a:endParaRPr lang="zh-CN" altLang="en-US" sz="1200" b="1" dirty="0">
              <a:latin typeface="微软雅黑" pitchFamily="34" charset="-122"/>
              <a:ea typeface="微软雅黑" pitchFamily="34" charset="-122"/>
            </a:endParaRPr>
          </a:p>
        </p:txBody>
      </p:sp>
      <p:sp>
        <p:nvSpPr>
          <p:cNvPr id="54" name="TextBox 53"/>
          <p:cNvSpPr txBox="1"/>
          <p:nvPr/>
        </p:nvSpPr>
        <p:spPr>
          <a:xfrm>
            <a:off x="6557228" y="4002228"/>
            <a:ext cx="1008112" cy="276999"/>
          </a:xfrm>
          <a:prstGeom prst="rect">
            <a:avLst/>
          </a:prstGeom>
          <a:noFill/>
        </p:spPr>
        <p:txBody>
          <a:bodyPr wrap="square" rtlCol="0">
            <a:spAutoFit/>
          </a:bodyPr>
          <a:lstStyle/>
          <a:p>
            <a:r>
              <a:rPr lang="en-US" altLang="zh-CN" sz="1200" b="1" dirty="0" smtClean="0">
                <a:latin typeface="微软雅黑" pitchFamily="34" charset="-122"/>
                <a:ea typeface="微软雅黑" pitchFamily="34" charset="-122"/>
              </a:rPr>
              <a:t>Jms/http</a:t>
            </a:r>
            <a:endParaRPr lang="zh-CN" altLang="en-US" sz="1200" b="1" dirty="0">
              <a:latin typeface="微软雅黑" pitchFamily="34" charset="-122"/>
              <a:ea typeface="微软雅黑" pitchFamily="34" charset="-122"/>
            </a:endParaRPr>
          </a:p>
        </p:txBody>
      </p:sp>
      <p:cxnSp>
        <p:nvCxnSpPr>
          <p:cNvPr id="56" name="直接箭头连接符 55"/>
          <p:cNvCxnSpPr>
            <a:stCxn id="24" idx="2"/>
            <a:endCxn id="26" idx="1"/>
          </p:cNvCxnSpPr>
          <p:nvPr/>
        </p:nvCxnSpPr>
        <p:spPr bwMode="auto">
          <a:xfrm flipH="1">
            <a:off x="5162450" y="5525766"/>
            <a:ext cx="5330" cy="2422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7" name="直接箭头连接符 56"/>
          <p:cNvCxnSpPr/>
          <p:nvPr/>
        </p:nvCxnSpPr>
        <p:spPr bwMode="auto">
          <a:xfrm flipH="1">
            <a:off x="5160580" y="4811110"/>
            <a:ext cx="5330" cy="2422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88085347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smtClean="0"/>
              <a:t>交流提纲</a:t>
            </a:r>
            <a:endParaRPr lang="zh-CN" altLang="en-US" sz="2800" dirty="0"/>
          </a:p>
        </p:txBody>
      </p:sp>
      <p:grpSp>
        <p:nvGrpSpPr>
          <p:cNvPr id="2" name="组合 4"/>
          <p:cNvGrpSpPr/>
          <p:nvPr/>
        </p:nvGrpSpPr>
        <p:grpSpPr>
          <a:xfrm>
            <a:off x="1115616" y="1143009"/>
            <a:ext cx="6840760"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kern="0" dirty="0" smtClean="0">
                  <a:latin typeface="微软雅黑" pitchFamily="34" charset="-122"/>
                  <a:ea typeface="微软雅黑" pitchFamily="34" charset="-122"/>
                  <a:cs typeface="微软雅黑"/>
                </a:rPr>
                <a:t>普元公司</a:t>
              </a:r>
              <a:endParaRPr kumimoji="1" lang="zh-CN" altLang="de-DE" sz="2000" kern="0" dirty="0">
                <a:latin typeface="微软雅黑" pitchFamily="34" charset="-122"/>
                <a:ea typeface="微软雅黑" pitchFamily="34" charset="-122"/>
                <a:cs typeface="微软雅黑"/>
              </a:endParaRPr>
            </a:p>
          </p:txBody>
        </p:sp>
      </p:grpSp>
      <p:grpSp>
        <p:nvGrpSpPr>
          <p:cNvPr id="3" name="组合 8"/>
          <p:cNvGrpSpPr/>
          <p:nvPr/>
        </p:nvGrpSpPr>
        <p:grpSpPr>
          <a:xfrm>
            <a:off x="1115616" y="1905009"/>
            <a:ext cx="6840760"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产品概述</a:t>
              </a:r>
              <a:endParaRPr kumimoji="1" lang="zh-CN" altLang="de-DE" sz="1800" kern="0" dirty="0">
                <a:solidFill>
                  <a:srgbClr val="000000"/>
                </a:solidFill>
                <a:latin typeface="微软雅黑"/>
                <a:ea typeface="微软雅黑"/>
                <a:cs typeface="微软雅黑"/>
              </a:endParaRPr>
            </a:p>
          </p:txBody>
        </p:sp>
      </p:grpSp>
      <p:grpSp>
        <p:nvGrpSpPr>
          <p:cNvPr id="5" name="组合 20"/>
          <p:cNvGrpSpPr/>
          <p:nvPr/>
        </p:nvGrpSpPr>
        <p:grpSpPr>
          <a:xfrm>
            <a:off x="1115616" y="3429000"/>
            <a:ext cx="6840760" cy="600075"/>
            <a:chOff x="1043930" y="4797152"/>
            <a:chExt cx="6840760" cy="600075"/>
          </a:xfrm>
        </p:grpSpPr>
        <p:sp>
          <p:nvSpPr>
            <p:cNvPr id="22"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4"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SOA</a:t>
              </a:r>
              <a:r>
                <a:rPr kumimoji="1" lang="zh-CN" altLang="en-US" kern="0" dirty="0" smtClean="0">
                  <a:solidFill>
                    <a:srgbClr val="000000"/>
                  </a:solidFill>
                  <a:latin typeface="微软雅黑"/>
                  <a:ea typeface="微软雅黑"/>
                  <a:cs typeface="微软雅黑"/>
                </a:rPr>
                <a:t>服务治理方案</a:t>
              </a:r>
              <a:endParaRPr kumimoji="1" lang="zh-CN" altLang="de-DE" sz="1800" kern="0" dirty="0">
                <a:solidFill>
                  <a:srgbClr val="000000"/>
                </a:solidFill>
                <a:latin typeface="微软雅黑"/>
                <a:ea typeface="微软雅黑"/>
                <a:cs typeface="微软雅黑"/>
              </a:endParaRPr>
            </a:p>
          </p:txBody>
        </p:sp>
      </p:grpSp>
      <p:grpSp>
        <p:nvGrpSpPr>
          <p:cNvPr id="13" name="组合 28"/>
          <p:cNvGrpSpPr/>
          <p:nvPr/>
        </p:nvGrpSpPr>
        <p:grpSpPr>
          <a:xfrm>
            <a:off x="1115616" y="2667009"/>
            <a:ext cx="6840760"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chemeClr val="bg1"/>
                  </a:solidFill>
                  <a:latin typeface="微软雅黑"/>
                  <a:ea typeface="微软雅黑"/>
                  <a:cs typeface="微软雅黑"/>
                </a:rPr>
                <a:t>ESB</a:t>
              </a:r>
              <a:r>
                <a:rPr kumimoji="1" lang="zh-CN" altLang="en-US" kern="0" dirty="0" smtClean="0">
                  <a:solidFill>
                    <a:schemeClr val="bg1"/>
                  </a:solidFill>
                  <a:latin typeface="微软雅黑"/>
                  <a:ea typeface="微软雅黑"/>
                  <a:cs typeface="微软雅黑"/>
                </a:rPr>
                <a:t>产品特性</a:t>
              </a:r>
              <a:endParaRPr kumimoji="1" lang="zh-CN" altLang="de-DE" kern="0" dirty="0">
                <a:solidFill>
                  <a:schemeClr val="bg1"/>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4927" y="6397634"/>
            <a:ext cx="497963" cy="307975"/>
          </a:xfrm>
        </p:spPr>
        <p:txBody>
          <a:bodyPr/>
          <a:lstStyle/>
          <a:p>
            <a:fld id="{BD61978C-FD3D-4268-8D6C-034E9AD544A3}" type="slidenum">
              <a:rPr lang="en-US" altLang="zh-CN" smtClean="0"/>
              <a:pPr/>
              <a:t>22</a:t>
            </a:fld>
            <a:endParaRPr lang="en-US" altLang="zh-CN" dirty="0"/>
          </a:p>
        </p:txBody>
      </p:sp>
      <p:grpSp>
        <p:nvGrpSpPr>
          <p:cNvPr id="20" name="组合 20"/>
          <p:cNvGrpSpPr/>
          <p:nvPr/>
        </p:nvGrpSpPr>
        <p:grpSpPr>
          <a:xfrm>
            <a:off x="1143000" y="4200525"/>
            <a:ext cx="6840760"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b="1" kern="0" dirty="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6"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7"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实施案例</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1798967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357222" y="357166"/>
          <a:ext cx="4214842" cy="5214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组合 27"/>
          <p:cNvGrpSpPr/>
          <p:nvPr/>
        </p:nvGrpSpPr>
        <p:grpSpPr>
          <a:xfrm>
            <a:off x="3882672" y="939608"/>
            <a:ext cx="5190052" cy="4055939"/>
            <a:chOff x="3882672" y="939608"/>
            <a:chExt cx="5190052" cy="4055939"/>
          </a:xfrm>
        </p:grpSpPr>
        <p:sp>
          <p:nvSpPr>
            <p:cNvPr id="9" name="矩形 8"/>
            <p:cNvSpPr/>
            <p:nvPr/>
          </p:nvSpPr>
          <p:spPr>
            <a:xfrm>
              <a:off x="4286248" y="939608"/>
              <a:ext cx="184731" cy="523220"/>
            </a:xfrm>
            <a:prstGeom prst="rect">
              <a:avLst/>
            </a:prstGeom>
          </p:spPr>
          <p:txBody>
            <a:bodyPr wrap="none">
              <a:spAutoFit/>
            </a:bodyPr>
            <a:lstStyle/>
            <a:p>
              <a:endParaRPr lang="zh-CN" altLang="en-US" sz="2800" b="1" dirty="0" smtClean="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156162" y="4191896"/>
              <a:ext cx="2880000" cy="338554"/>
            </a:xfrm>
            <a:prstGeom prst="rect">
              <a:avLst/>
            </a:prstGeom>
          </p:spPr>
          <p:txBody>
            <a:bodyPr wrap="square">
              <a:spAutoFit/>
            </a:bodyPr>
            <a:lstStyle/>
            <a:p>
              <a:r>
                <a:rPr lang="zh-CN" altLang="en-US" sz="1600" dirty="0" smtClean="0">
                  <a:latin typeface="微软雅黑" pitchFamily="34" charset="-122"/>
                  <a:ea typeface="微软雅黑" pitchFamily="34" charset="-122"/>
                </a:rPr>
                <a:t>高性能、高可靠只解决了用户的放心问题；</a:t>
              </a:r>
              <a:endParaRPr lang="zh-CN" altLang="en-US" sz="1600" dirty="0"/>
            </a:p>
          </p:txBody>
        </p:sp>
        <p:cxnSp>
          <p:nvCxnSpPr>
            <p:cNvPr id="11" name="直接连接符 10"/>
            <p:cNvCxnSpPr/>
            <p:nvPr/>
          </p:nvCxnSpPr>
          <p:spPr>
            <a:xfrm>
              <a:off x="6084724" y="4784734"/>
              <a:ext cx="2988000" cy="1588"/>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168688" y="2355842"/>
              <a:ext cx="2880000" cy="584775"/>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业务需求：</a:t>
              </a:r>
              <a:endParaRPr lang="en-US" altLang="zh-CN" sz="1600" b="1"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对跨部门业务流程的感知度；</a:t>
              </a:r>
              <a:endParaRPr lang="zh-CN" altLang="en-US" sz="1600" dirty="0">
                <a:latin typeface="微软雅黑" pitchFamily="34" charset="-122"/>
                <a:ea typeface="微软雅黑" pitchFamily="34" charset="-122"/>
              </a:endParaRPr>
            </a:p>
          </p:txBody>
        </p:sp>
        <p:sp>
          <p:nvSpPr>
            <p:cNvPr id="13" name="TextBox 12"/>
            <p:cNvSpPr txBox="1"/>
            <p:nvPr/>
          </p:nvSpPr>
          <p:spPr>
            <a:xfrm>
              <a:off x="6168688" y="3284536"/>
              <a:ext cx="2880000" cy="584775"/>
            </a:xfrm>
            <a:prstGeom prst="rect">
              <a:avLst/>
            </a:prstGeom>
            <a:noFill/>
          </p:spPr>
          <p:txBody>
            <a:bodyPr wrap="square" rtlCol="0">
              <a:spAutoFit/>
            </a:bodyPr>
            <a:lstStyle/>
            <a:p>
              <a:pPr marL="0" lvl="2"/>
              <a:r>
                <a:rPr lang="zh-CN" altLang="en-US" sz="1600" b="1" dirty="0" smtClean="0">
                  <a:latin typeface="微软雅黑" pitchFamily="34" charset="-122"/>
                  <a:ea typeface="微软雅黑" pitchFamily="34" charset="-122"/>
                </a:rPr>
                <a:t>业务需求：</a:t>
              </a:r>
              <a:endParaRPr lang="en-US" altLang="zh-CN" sz="1600" b="1" dirty="0" smtClean="0">
                <a:latin typeface="微软雅黑" pitchFamily="34" charset="-122"/>
                <a:ea typeface="微软雅黑" pitchFamily="34" charset="-122"/>
              </a:endParaRPr>
            </a:p>
            <a:p>
              <a:pPr marL="0" lvl="2"/>
              <a:r>
                <a:rPr lang="zh-CN" altLang="en-US" sz="1600" dirty="0" smtClean="0">
                  <a:latin typeface="微软雅黑" pitchFamily="34" charset="-122"/>
                  <a:ea typeface="微软雅黑" pitchFamily="34" charset="-122"/>
                </a:rPr>
                <a:t>对服务运行情况的感知度；</a:t>
              </a:r>
              <a:endParaRPr lang="zh-CN" altLang="en-US" sz="1600" dirty="0"/>
            </a:p>
          </p:txBody>
        </p:sp>
        <p:sp>
          <p:nvSpPr>
            <p:cNvPr id="14" name="TextBox 13"/>
            <p:cNvSpPr txBox="1"/>
            <p:nvPr/>
          </p:nvSpPr>
          <p:spPr>
            <a:xfrm>
              <a:off x="4462984" y="1444764"/>
              <a:ext cx="4500000" cy="369332"/>
            </a:xfrm>
            <a:prstGeom prst="rect">
              <a:avLst/>
            </a:prstGeom>
            <a:solidFill>
              <a:srgbClr val="FFC000"/>
            </a:solidFill>
          </p:spPr>
          <p:txBody>
            <a:bodyPr wrap="square" rtlCol="0">
              <a:spAutoFit/>
            </a:bodyPr>
            <a:lstStyle/>
            <a:p>
              <a:pPr marL="0" lvl="1" algn="ctr"/>
              <a:r>
                <a:rPr lang="zh-CN" altLang="en-US" sz="1800" b="1" dirty="0" smtClean="0">
                  <a:latin typeface="微软雅黑" pitchFamily="34" charset="-122"/>
                  <a:ea typeface="微软雅黑" pitchFamily="34" charset="-122"/>
                </a:rPr>
                <a:t>用户部署</a:t>
              </a:r>
              <a:r>
                <a:rPr lang="en-US" altLang="zh-CN" sz="1800" b="1" dirty="0" smtClean="0">
                  <a:latin typeface="微软雅黑" pitchFamily="34" charset="-122"/>
                  <a:ea typeface="微软雅黑" pitchFamily="34" charset="-122"/>
                </a:rPr>
                <a:t>ESB</a:t>
              </a:r>
              <a:r>
                <a:rPr lang="zh-CN" altLang="en-US" sz="1800" b="1" dirty="0" smtClean="0">
                  <a:latin typeface="微软雅黑" pitchFamily="34" charset="-122"/>
                  <a:ea typeface="微软雅黑" pitchFamily="34" charset="-122"/>
                </a:rPr>
                <a:t>是为了解决业务问题</a:t>
              </a:r>
              <a:endParaRPr lang="zh-CN" altLang="en-US" sz="1800" b="1" dirty="0"/>
            </a:p>
          </p:txBody>
        </p:sp>
        <p:cxnSp>
          <p:nvCxnSpPr>
            <p:cNvPr id="15" name="直接连接符 14"/>
            <p:cNvCxnSpPr/>
            <p:nvPr/>
          </p:nvCxnSpPr>
          <p:spPr>
            <a:xfrm>
              <a:off x="6084724" y="3882680"/>
              <a:ext cx="2988000" cy="1588"/>
            </a:xfrm>
            <a:prstGeom prst="line">
              <a:avLst/>
            </a:prstGeom>
            <a:ln w="28575">
              <a:prstDash val="solid"/>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6084724" y="2998784"/>
              <a:ext cx="2988000" cy="1588"/>
            </a:xfrm>
            <a:prstGeom prst="line">
              <a:avLst/>
            </a:prstGeom>
            <a:ln w="28575">
              <a:prstDash val="solid"/>
            </a:ln>
          </p:spPr>
          <p:style>
            <a:lnRef idx="1">
              <a:schemeClr val="dk1"/>
            </a:lnRef>
            <a:fillRef idx="0">
              <a:schemeClr val="dk1"/>
            </a:fillRef>
            <a:effectRef idx="0">
              <a:schemeClr val="dk1"/>
            </a:effectRef>
            <a:fontRef idx="minor">
              <a:schemeClr val="tx1"/>
            </a:fontRef>
          </p:style>
        </p:cxnSp>
        <p:sp>
          <p:nvSpPr>
            <p:cNvPr id="17" name="燕尾形 16"/>
            <p:cNvSpPr/>
            <p:nvPr/>
          </p:nvSpPr>
          <p:spPr>
            <a:xfrm rot="16200000">
              <a:off x="4786316" y="3498851"/>
              <a:ext cx="1071570" cy="1500198"/>
            </a:xfrm>
            <a:prstGeom prst="chevron">
              <a:avLst>
                <a:gd name="adj" fmla="val 25605"/>
              </a:avLst>
            </a:prstGeom>
            <a:solidFill>
              <a:srgbClr val="FFC000"/>
            </a:solidFill>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vert="eaVert" rtlCol="0" anchor="ctr"/>
            <a:lstStyle/>
            <a:p>
              <a:pPr algn="ct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用的放心</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8" name="燕尾形 17"/>
            <p:cNvSpPr/>
            <p:nvPr/>
          </p:nvSpPr>
          <p:spPr>
            <a:xfrm rot="16200000">
              <a:off x="4786316" y="2604017"/>
              <a:ext cx="1071570" cy="1500198"/>
            </a:xfrm>
            <a:prstGeom prst="chevron">
              <a:avLst>
                <a:gd name="adj" fmla="val 25605"/>
              </a:avLst>
            </a:prstGeom>
            <a:solidFill>
              <a:srgbClr val="FFC000"/>
            </a:solidFill>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vert="eaVert" rtlCol="0" anchor="ctr"/>
            <a:lstStyle/>
            <a:p>
              <a:pPr algn="ct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用的省心</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9" name="燕尾形 18"/>
            <p:cNvSpPr/>
            <p:nvPr/>
          </p:nvSpPr>
          <p:spPr>
            <a:xfrm rot="16200000">
              <a:off x="4786315" y="1712899"/>
              <a:ext cx="1071570" cy="1500201"/>
            </a:xfrm>
            <a:prstGeom prst="chevron">
              <a:avLst>
                <a:gd name="adj" fmla="val 25605"/>
              </a:avLst>
            </a:prstGeom>
            <a:solidFill>
              <a:srgbClr val="FFC000"/>
            </a:solidFill>
            <a:effectLst>
              <a:outerShdw blurRad="50800" dist="381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vert="eaVert" rtlCol="0" anchor="ctr"/>
            <a:lstStyle/>
            <a:p>
              <a:pPr algn="ct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用的舒心</a:t>
              </a:r>
              <a:endParaRPr lang="zh-CN" alt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cxnSp>
          <p:nvCxnSpPr>
            <p:cNvPr id="21" name="直接连接符 20"/>
            <p:cNvCxnSpPr/>
            <p:nvPr/>
          </p:nvCxnSpPr>
          <p:spPr>
            <a:xfrm rot="16200000" flipH="1">
              <a:off x="2038495" y="3033547"/>
              <a:ext cx="3924000" cy="0"/>
            </a:xfrm>
            <a:prstGeom prst="line">
              <a:avLst/>
            </a:prstGeom>
          </p:spPr>
          <p:style>
            <a:lnRef idx="3">
              <a:schemeClr val="dk1"/>
            </a:lnRef>
            <a:fillRef idx="0">
              <a:schemeClr val="dk1"/>
            </a:fillRef>
            <a:effectRef idx="2">
              <a:schemeClr val="dk1"/>
            </a:effectRef>
            <a:fontRef idx="minor">
              <a:schemeClr val="tx1"/>
            </a:fontRef>
          </p:style>
        </p:cxnSp>
        <p:sp>
          <p:nvSpPr>
            <p:cNvPr id="7" name="矩形 6"/>
            <p:cNvSpPr/>
            <p:nvPr/>
          </p:nvSpPr>
          <p:spPr>
            <a:xfrm>
              <a:off x="4429124" y="1427148"/>
              <a:ext cx="4572032" cy="2571768"/>
            </a:xfrm>
            <a:prstGeom prst="rect">
              <a:avLst/>
            </a:prstGeom>
            <a:solidFill>
              <a:schemeClr val="lt1">
                <a:alpha val="0"/>
              </a:schemeClr>
            </a:solidFill>
            <a:ln w="38100">
              <a:solidFill>
                <a:schemeClr val="bg1">
                  <a:lumMod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右箭头 23"/>
            <p:cNvSpPr/>
            <p:nvPr/>
          </p:nvSpPr>
          <p:spPr>
            <a:xfrm>
              <a:off x="3882672" y="2143116"/>
              <a:ext cx="373434" cy="1571636"/>
            </a:xfrm>
            <a:prstGeom prst="rightArrow">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grpSp>
        <p:nvGrpSpPr>
          <p:cNvPr id="3" name="组合 26"/>
          <p:cNvGrpSpPr/>
          <p:nvPr/>
        </p:nvGrpSpPr>
        <p:grpSpPr>
          <a:xfrm>
            <a:off x="285720" y="4966776"/>
            <a:ext cx="8495438" cy="1252189"/>
            <a:chOff x="285720" y="4966776"/>
            <a:chExt cx="8495438" cy="1252189"/>
          </a:xfrm>
        </p:grpSpPr>
        <p:cxnSp>
          <p:nvCxnSpPr>
            <p:cNvPr id="20" name="直接连接符 19"/>
            <p:cNvCxnSpPr/>
            <p:nvPr/>
          </p:nvCxnSpPr>
          <p:spPr>
            <a:xfrm>
              <a:off x="357158" y="5070486"/>
              <a:ext cx="8424000" cy="1588"/>
            </a:xfrm>
            <a:prstGeom prst="line">
              <a:avLst/>
            </a:prstGeom>
          </p:spPr>
          <p:style>
            <a:lnRef idx="3">
              <a:schemeClr val="dk1"/>
            </a:lnRef>
            <a:fillRef idx="0">
              <a:schemeClr val="dk1"/>
            </a:fillRef>
            <a:effectRef idx="2">
              <a:schemeClr val="dk1"/>
            </a:effectRef>
            <a:fontRef idx="minor">
              <a:schemeClr val="tx1"/>
            </a:fontRef>
          </p:style>
        </p:cxnSp>
        <p:sp>
          <p:nvSpPr>
            <p:cNvPr id="25" name="右箭头 24"/>
            <p:cNvSpPr/>
            <p:nvPr/>
          </p:nvSpPr>
          <p:spPr>
            <a:xfrm rot="5400000">
              <a:off x="1599201" y="4367675"/>
              <a:ext cx="373434" cy="1571636"/>
            </a:xfrm>
            <a:prstGeom prst="rightArrow">
              <a:avLst/>
            </a:prstGeom>
            <a:solidFill>
              <a:srgbClr val="00FFFF"/>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6" name="TextBox 25"/>
            <p:cNvSpPr txBox="1"/>
            <p:nvPr/>
          </p:nvSpPr>
          <p:spPr>
            <a:xfrm>
              <a:off x="285720" y="5387968"/>
              <a:ext cx="4714908" cy="830997"/>
            </a:xfrm>
            <a:prstGeom prst="rect">
              <a:avLst/>
            </a:prstGeom>
            <a:noFill/>
          </p:spPr>
          <p:txBody>
            <a:bodyPr wrap="square" rtlCol="0">
              <a:spAutoFit/>
            </a:bodyPr>
            <a:lstStyle/>
            <a:p>
              <a:r>
                <a:rPr lang="zh-CN" altLang="en-US" sz="1600" b="1" dirty="0" smtClean="0">
                  <a:latin typeface="微软雅黑" pitchFamily="34" charset="-122"/>
                  <a:ea typeface="微软雅黑" pitchFamily="34" charset="-122"/>
                </a:rPr>
                <a:t>客户对</a:t>
              </a:r>
              <a:r>
                <a:rPr lang="en-US" altLang="zh-CN" sz="1600" b="1" dirty="0" smtClean="0">
                  <a:latin typeface="微软雅黑" pitchFamily="34" charset="-122"/>
                  <a:ea typeface="微软雅黑" pitchFamily="34" charset="-122"/>
                </a:rPr>
                <a:t>ESB</a:t>
              </a:r>
              <a:r>
                <a:rPr lang="zh-CN" altLang="en-US" sz="1600" b="1" dirty="0" smtClean="0">
                  <a:latin typeface="微软雅黑" pitchFamily="34" charset="-122"/>
                  <a:ea typeface="微软雅黑" pitchFamily="34" charset="-122"/>
                </a:rPr>
                <a:t>产品的个性化要求促使：</a:t>
              </a:r>
              <a:endParaRPr lang="en-US" altLang="zh-CN" sz="1600" b="1"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、开源</a:t>
              </a:r>
              <a:r>
                <a:rPr lang="en-US" altLang="zh-CN" sz="1600" dirty="0" smtClean="0">
                  <a:latin typeface="微软雅黑" pitchFamily="34" charset="-122"/>
                  <a:ea typeface="微软雅黑" pitchFamily="34" charset="-122"/>
                </a:rPr>
                <a:t>Primeton ESB</a:t>
              </a:r>
              <a:r>
                <a:rPr lang="zh-CN" altLang="en-US" sz="1600" dirty="0" smtClean="0">
                  <a:latin typeface="微软雅黑" pitchFamily="34" charset="-122"/>
                  <a:ea typeface="微软雅黑" pitchFamily="34" charset="-122"/>
                </a:rPr>
                <a:t>产品的外围模块；</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、客户根据自身需要根据</a:t>
              </a:r>
              <a:r>
                <a:rPr lang="en-US" altLang="zh-CN" sz="1600" dirty="0" smtClean="0">
                  <a:latin typeface="微软雅黑" pitchFamily="34" charset="-122"/>
                  <a:ea typeface="微软雅黑" pitchFamily="34" charset="-122"/>
                </a:rPr>
                <a:t>API</a:t>
              </a:r>
              <a:r>
                <a:rPr lang="zh-CN" altLang="en-US" sz="1600" dirty="0" smtClean="0">
                  <a:latin typeface="微软雅黑" pitchFamily="34" charset="-122"/>
                  <a:ea typeface="微软雅黑" pitchFamily="34" charset="-122"/>
                </a:rPr>
                <a:t>扩展开发；</a:t>
              </a:r>
              <a:endParaRPr lang="zh-CN" altLang="en-US" sz="1600" dirty="0">
                <a:latin typeface="微软雅黑" pitchFamily="34" charset="-122"/>
                <a:ea typeface="微软雅黑" pitchFamily="34" charset="-122"/>
              </a:endParaRPr>
            </a:p>
          </p:txBody>
        </p:sp>
      </p:grpSp>
      <p:sp>
        <p:nvSpPr>
          <p:cNvPr id="27"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关键特性</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437879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381000" y="1412776"/>
            <a:ext cx="3326904" cy="4802306"/>
          </a:xfrm>
          <a:prstGeom prst="rect">
            <a:avLst/>
          </a:prstGeom>
          <a:noFill/>
          <a:ln w="9525">
            <a:noFill/>
            <a:miter lim="800000"/>
            <a:headEnd/>
            <a:tailEnd/>
          </a:ln>
        </p:spPr>
        <p:txBody>
          <a:bodyPr/>
          <a:lstStyle/>
          <a:p>
            <a:pPr marL="228600" indent="-228600">
              <a:buClr>
                <a:srgbClr val="3641AD"/>
              </a:buClr>
              <a:buFont typeface="Wingdings" pitchFamily="2" charset="2"/>
              <a:buChar char="Ø"/>
              <a:tabLst>
                <a:tab pos="1314450" algn="l"/>
              </a:tabLst>
            </a:pPr>
            <a:r>
              <a:rPr lang="zh-CN" altLang="en-US" sz="1800" dirty="0" smtClean="0">
                <a:solidFill>
                  <a:srgbClr val="000000"/>
                </a:solidFill>
                <a:latin typeface="微软雅黑" pitchFamily="34" charset="-122"/>
                <a:ea typeface="微软雅黑" pitchFamily="34" charset="-122"/>
              </a:rPr>
              <a:t>基于单台</a:t>
            </a:r>
            <a:r>
              <a:rPr lang="en-US" altLang="zh-CN" sz="1800" dirty="0" smtClean="0">
                <a:solidFill>
                  <a:srgbClr val="000000"/>
                </a:solidFill>
                <a:latin typeface="微软雅黑" pitchFamily="34" charset="-122"/>
                <a:ea typeface="微软雅黑" pitchFamily="34" charset="-122"/>
              </a:rPr>
              <a:t>PC Server</a:t>
            </a:r>
            <a:r>
              <a:rPr lang="zh-CN" altLang="en-US" sz="1800" dirty="0" smtClean="0">
                <a:solidFill>
                  <a:srgbClr val="000000"/>
                </a:solidFill>
                <a:latin typeface="微软雅黑" pitchFamily="34" charset="-122"/>
                <a:ea typeface="微软雅黑" pitchFamily="34" charset="-122"/>
              </a:rPr>
              <a:t>（</a:t>
            </a:r>
            <a:r>
              <a:rPr lang="en-US" altLang="zh-CN" sz="1800" dirty="0" smtClean="0">
                <a:solidFill>
                  <a:srgbClr val="000000"/>
                </a:solidFill>
                <a:latin typeface="微软雅黑" pitchFamily="34" charset="-122"/>
                <a:ea typeface="微软雅黑" pitchFamily="34" charset="-122"/>
              </a:rPr>
              <a:t>Intel </a:t>
            </a:r>
            <a:r>
              <a:rPr lang="zh-CN" altLang="en-US" sz="1800" dirty="0" smtClean="0">
                <a:solidFill>
                  <a:srgbClr val="000000"/>
                </a:solidFill>
                <a:latin typeface="微软雅黑" pitchFamily="34" charset="-122"/>
                <a:ea typeface="微软雅黑" pitchFamily="34" charset="-122"/>
              </a:rPr>
              <a:t>酷睿</a:t>
            </a:r>
            <a:r>
              <a:rPr lang="en-US" altLang="zh-CN" sz="1800" dirty="0" smtClean="0">
                <a:solidFill>
                  <a:srgbClr val="000000"/>
                </a:solidFill>
                <a:latin typeface="微软雅黑" pitchFamily="34" charset="-122"/>
                <a:ea typeface="微软雅黑" pitchFamily="34" charset="-122"/>
              </a:rPr>
              <a:t>2 Q8300</a:t>
            </a:r>
            <a:r>
              <a:rPr lang="zh-CN" altLang="en-US" sz="1800" dirty="0" smtClean="0">
                <a:solidFill>
                  <a:srgbClr val="000000"/>
                </a:solidFill>
                <a:latin typeface="微软雅黑" pitchFamily="34" charset="-122"/>
                <a:ea typeface="微软雅黑" pitchFamily="34" charset="-122"/>
              </a:rPr>
              <a:t>）</a:t>
            </a:r>
            <a:r>
              <a:rPr lang="en-US" altLang="zh-CN" sz="1800" dirty="0" smtClean="0">
                <a:solidFill>
                  <a:srgbClr val="000000"/>
                </a:solidFill>
                <a:latin typeface="微软雅黑" pitchFamily="34" charset="-122"/>
                <a:ea typeface="微软雅黑" pitchFamily="34" charset="-122"/>
              </a:rPr>
              <a:t> Primeton ESB</a:t>
            </a:r>
            <a:r>
              <a:rPr lang="zh-CN" altLang="en-US" sz="1800" dirty="0" smtClean="0">
                <a:solidFill>
                  <a:srgbClr val="000000"/>
                </a:solidFill>
                <a:latin typeface="微软雅黑" pitchFamily="34" charset="-122"/>
                <a:ea typeface="微软雅黑" pitchFamily="34" charset="-122"/>
              </a:rPr>
              <a:t>每秒处理</a:t>
            </a:r>
            <a:r>
              <a:rPr lang="en-US" altLang="zh-CN" sz="1800" dirty="0" smtClean="0">
                <a:solidFill>
                  <a:srgbClr val="000000"/>
                </a:solidFill>
                <a:latin typeface="微软雅黑" pitchFamily="34" charset="-122"/>
                <a:ea typeface="微软雅黑" pitchFamily="34" charset="-122"/>
              </a:rPr>
              <a:t>5K</a:t>
            </a:r>
            <a:r>
              <a:rPr lang="zh-CN" altLang="en-US" sz="1800" dirty="0" smtClean="0">
                <a:solidFill>
                  <a:srgbClr val="000000"/>
                </a:solidFill>
                <a:latin typeface="微软雅黑" pitchFamily="34" charset="-122"/>
                <a:ea typeface="微软雅黑" pitchFamily="34" charset="-122"/>
              </a:rPr>
              <a:t>消息</a:t>
            </a:r>
            <a:r>
              <a:rPr lang="en-US" altLang="zh-CN" sz="1800" dirty="0" smtClean="0">
                <a:solidFill>
                  <a:srgbClr val="000000"/>
                </a:solidFill>
                <a:latin typeface="微软雅黑" pitchFamily="34" charset="-122"/>
                <a:ea typeface="微软雅黑" pitchFamily="34" charset="-122"/>
              </a:rPr>
              <a:t>3600</a:t>
            </a:r>
            <a:r>
              <a:rPr lang="zh-CN" altLang="en-US" sz="1800" dirty="0" smtClean="0">
                <a:solidFill>
                  <a:srgbClr val="000000"/>
                </a:solidFill>
                <a:latin typeface="微软雅黑" pitchFamily="34" charset="-122"/>
                <a:ea typeface="微软雅黑" pitchFamily="34" charset="-122"/>
              </a:rPr>
              <a:t>笔，每小时处理约</a:t>
            </a:r>
            <a:r>
              <a:rPr lang="en-US" altLang="zh-CN" sz="1800" dirty="0" smtClean="0">
                <a:solidFill>
                  <a:srgbClr val="000000"/>
                </a:solidFill>
                <a:latin typeface="微软雅黑" pitchFamily="34" charset="-122"/>
                <a:ea typeface="微软雅黑" pitchFamily="34" charset="-122"/>
              </a:rPr>
              <a:t>1200</a:t>
            </a:r>
            <a:r>
              <a:rPr lang="zh-CN" altLang="en-US" sz="1800" dirty="0" smtClean="0">
                <a:solidFill>
                  <a:srgbClr val="000000"/>
                </a:solidFill>
                <a:latin typeface="微软雅黑" pitchFamily="34" charset="-122"/>
                <a:ea typeface="微软雅黑" pitchFamily="34" charset="-122"/>
              </a:rPr>
              <a:t>万笔，</a:t>
            </a:r>
            <a:r>
              <a:rPr lang="en-US" altLang="zh-CN" sz="1800" dirty="0" smtClean="0">
                <a:solidFill>
                  <a:srgbClr val="000000"/>
                </a:solidFill>
                <a:latin typeface="微软雅黑" pitchFamily="34" charset="-122"/>
                <a:ea typeface="微软雅黑" pitchFamily="34" charset="-122"/>
              </a:rPr>
              <a:t>CPU</a:t>
            </a:r>
            <a:r>
              <a:rPr lang="zh-CN" altLang="en-US" sz="1800" dirty="0" smtClean="0">
                <a:solidFill>
                  <a:srgbClr val="000000"/>
                </a:solidFill>
                <a:latin typeface="微软雅黑" pitchFamily="34" charset="-122"/>
                <a:ea typeface="微软雅黑" pitchFamily="34" charset="-122"/>
              </a:rPr>
              <a:t>利用率为</a:t>
            </a:r>
            <a:r>
              <a:rPr lang="en-US" altLang="zh-CN" sz="1800" dirty="0" smtClean="0">
                <a:solidFill>
                  <a:srgbClr val="000000"/>
                </a:solidFill>
                <a:latin typeface="微软雅黑" pitchFamily="34" charset="-122"/>
                <a:ea typeface="微软雅黑" pitchFamily="34" charset="-122"/>
              </a:rPr>
              <a:t>41%</a:t>
            </a:r>
          </a:p>
          <a:p>
            <a:pPr marL="228600" indent="-228600">
              <a:buClr>
                <a:srgbClr val="3641AD"/>
              </a:buClr>
              <a:buFont typeface="Wingdings" pitchFamily="2" charset="2"/>
              <a:buChar char="Ø"/>
              <a:tabLst>
                <a:tab pos="1314450" algn="l"/>
              </a:tabLst>
            </a:pPr>
            <a:endParaRPr lang="en-US" altLang="zh-CN" sz="1800" dirty="0" smtClean="0">
              <a:solidFill>
                <a:srgbClr val="000000"/>
              </a:solidFill>
              <a:latin typeface="微软雅黑" pitchFamily="34" charset="-122"/>
              <a:ea typeface="微软雅黑" pitchFamily="34" charset="-122"/>
            </a:endParaRPr>
          </a:p>
          <a:p>
            <a:pPr marL="228600" indent="-228600" algn="l">
              <a:buClr>
                <a:srgbClr val="3641AD"/>
              </a:buClr>
              <a:buFont typeface="Wingdings" pitchFamily="2" charset="2"/>
              <a:buChar char="Ø"/>
              <a:tabLst>
                <a:tab pos="1314450" algn="l"/>
              </a:tabLst>
            </a:pPr>
            <a:r>
              <a:rPr lang="zh-CN" altLang="en-US" sz="1800" dirty="0" smtClean="0">
                <a:solidFill>
                  <a:srgbClr val="000000"/>
                </a:solidFill>
                <a:latin typeface="微软雅黑" pitchFamily="34" charset="-122"/>
                <a:ea typeface="微软雅黑" pitchFamily="34" charset="-122"/>
              </a:rPr>
              <a:t>不通过</a:t>
            </a:r>
            <a:r>
              <a:rPr lang="en-US" altLang="zh-CN" sz="1800" dirty="0" smtClean="0">
                <a:solidFill>
                  <a:srgbClr val="000000"/>
                </a:solidFill>
                <a:latin typeface="微软雅黑" pitchFamily="34" charset="-122"/>
                <a:ea typeface="微软雅黑" pitchFamily="34" charset="-122"/>
              </a:rPr>
              <a:t>Primeton ESB</a:t>
            </a:r>
            <a:r>
              <a:rPr lang="zh-CN" altLang="en-US" sz="1800" dirty="0" smtClean="0">
                <a:solidFill>
                  <a:srgbClr val="000000"/>
                </a:solidFill>
                <a:latin typeface="微软雅黑" pitchFamily="34" charset="-122"/>
                <a:ea typeface="微软雅黑" pitchFamily="34" charset="-122"/>
              </a:rPr>
              <a:t>，直接调用后台</a:t>
            </a:r>
            <a:r>
              <a:rPr lang="en-US" altLang="zh-CN" sz="1800" dirty="0" smtClean="0">
                <a:solidFill>
                  <a:srgbClr val="000000"/>
                </a:solidFill>
                <a:latin typeface="微软雅黑" pitchFamily="34" charset="-122"/>
                <a:ea typeface="微软雅黑" pitchFamily="34" charset="-122"/>
              </a:rPr>
              <a:t>WebService</a:t>
            </a:r>
            <a:r>
              <a:rPr lang="zh-CN" altLang="en-US" sz="1800" dirty="0" smtClean="0">
                <a:solidFill>
                  <a:srgbClr val="000000"/>
                </a:solidFill>
                <a:latin typeface="微软雅黑" pitchFamily="34" charset="-122"/>
                <a:ea typeface="微软雅黑" pitchFamily="34" charset="-122"/>
              </a:rPr>
              <a:t>，处理效率为每秒</a:t>
            </a:r>
            <a:r>
              <a:rPr lang="en-US" altLang="zh-CN" sz="1800" dirty="0" smtClean="0">
                <a:solidFill>
                  <a:srgbClr val="000000"/>
                </a:solidFill>
                <a:latin typeface="微软雅黑" pitchFamily="34" charset="-122"/>
                <a:ea typeface="微软雅黑" pitchFamily="34" charset="-122"/>
              </a:rPr>
              <a:t>3700</a:t>
            </a:r>
            <a:r>
              <a:rPr lang="zh-CN" altLang="en-US" sz="1800" dirty="0" smtClean="0">
                <a:solidFill>
                  <a:srgbClr val="000000"/>
                </a:solidFill>
                <a:latin typeface="微软雅黑" pitchFamily="34" charset="-122"/>
                <a:ea typeface="微软雅黑" pitchFamily="34" charset="-122"/>
              </a:rPr>
              <a:t>笔，每小时处理约</a:t>
            </a:r>
            <a:r>
              <a:rPr lang="en-US" altLang="zh-CN" sz="1800" dirty="0" smtClean="0">
                <a:solidFill>
                  <a:srgbClr val="000000"/>
                </a:solidFill>
                <a:latin typeface="微软雅黑" pitchFamily="34" charset="-122"/>
                <a:ea typeface="微软雅黑" pitchFamily="34" charset="-122"/>
              </a:rPr>
              <a:t>1300</a:t>
            </a:r>
            <a:r>
              <a:rPr lang="zh-CN" altLang="en-US" sz="1800" dirty="0" smtClean="0">
                <a:solidFill>
                  <a:srgbClr val="000000"/>
                </a:solidFill>
                <a:latin typeface="微软雅黑" pitchFamily="34" charset="-122"/>
                <a:ea typeface="微软雅黑" pitchFamily="34" charset="-122"/>
              </a:rPr>
              <a:t>万笔</a:t>
            </a:r>
            <a:endParaRPr lang="en-US" altLang="zh-CN" sz="1800" dirty="0" smtClean="0">
              <a:solidFill>
                <a:srgbClr val="000000"/>
              </a:solidFill>
              <a:latin typeface="微软雅黑" pitchFamily="34" charset="-122"/>
              <a:ea typeface="微软雅黑" pitchFamily="34" charset="-122"/>
            </a:endParaRPr>
          </a:p>
          <a:p>
            <a:pPr marL="228600" indent="-228600" algn="l">
              <a:buClr>
                <a:srgbClr val="3641AD"/>
              </a:buClr>
              <a:buFont typeface="Wingdings" pitchFamily="2" charset="2"/>
              <a:buChar char="Ø"/>
              <a:tabLst>
                <a:tab pos="1314450" algn="l"/>
              </a:tabLst>
            </a:pPr>
            <a:endParaRPr lang="en-US" altLang="zh-CN" sz="1800" dirty="0" smtClean="0">
              <a:solidFill>
                <a:srgbClr val="000000"/>
              </a:solidFill>
              <a:latin typeface="微软雅黑" pitchFamily="34" charset="-122"/>
              <a:ea typeface="微软雅黑" pitchFamily="34" charset="-122"/>
            </a:endParaRPr>
          </a:p>
          <a:p>
            <a:pPr marL="228600" indent="-228600" algn="l">
              <a:buClr>
                <a:srgbClr val="3641AD"/>
              </a:buClr>
              <a:buFont typeface="Wingdings" pitchFamily="2" charset="2"/>
              <a:buChar char="Ø"/>
              <a:tabLst>
                <a:tab pos="1314450" algn="l"/>
              </a:tabLst>
            </a:pPr>
            <a:r>
              <a:rPr lang="en-US" altLang="zh-CN" sz="1800" dirty="0" smtClean="0">
                <a:solidFill>
                  <a:srgbClr val="000000"/>
                </a:solidFill>
                <a:latin typeface="微软雅黑" pitchFamily="34" charset="-122"/>
                <a:ea typeface="微软雅黑" pitchFamily="34" charset="-122"/>
              </a:rPr>
              <a:t>Primeton ESB</a:t>
            </a:r>
            <a:r>
              <a:rPr lang="zh-CN" altLang="en-US" sz="1800" dirty="0" smtClean="0">
                <a:solidFill>
                  <a:srgbClr val="000000"/>
                </a:solidFill>
                <a:latin typeface="微软雅黑" pitchFamily="34" charset="-122"/>
                <a:ea typeface="微软雅黑" pitchFamily="34" charset="-122"/>
              </a:rPr>
              <a:t>的性能损耗约为</a:t>
            </a:r>
            <a:r>
              <a:rPr lang="en-US" altLang="zh-CN" sz="1800" dirty="0" smtClean="0">
                <a:solidFill>
                  <a:srgbClr val="000000"/>
                </a:solidFill>
                <a:latin typeface="微软雅黑" pitchFamily="34" charset="-122"/>
                <a:ea typeface="微软雅黑" pitchFamily="34" charset="-122"/>
              </a:rPr>
              <a:t>3%</a:t>
            </a:r>
            <a:r>
              <a:rPr lang="zh-CN" altLang="en-US" sz="1800" dirty="0" smtClean="0">
                <a:solidFill>
                  <a:srgbClr val="000000"/>
                </a:solidFill>
                <a:latin typeface="微软雅黑" pitchFamily="34" charset="-122"/>
                <a:ea typeface="微软雅黑" pitchFamily="34" charset="-122"/>
              </a:rPr>
              <a:t>左右</a:t>
            </a:r>
            <a:endParaRPr lang="en-US" altLang="zh-CN" sz="1800" dirty="0" smtClean="0">
              <a:solidFill>
                <a:srgbClr val="000000"/>
              </a:solidFill>
              <a:latin typeface="微软雅黑" pitchFamily="34" charset="-122"/>
              <a:ea typeface="微软雅黑" pitchFamily="34" charset="-122"/>
            </a:endParaRPr>
          </a:p>
        </p:txBody>
      </p:sp>
      <p:graphicFrame>
        <p:nvGraphicFramePr>
          <p:cNvPr id="12" name="Chart 1"/>
          <p:cNvGraphicFramePr>
            <a:graphicFrameLocks/>
          </p:cNvGraphicFramePr>
          <p:nvPr/>
        </p:nvGraphicFramePr>
        <p:xfrm>
          <a:off x="3707904" y="1484784"/>
          <a:ext cx="5066982" cy="3926343"/>
        </p:xfrm>
        <a:graphic>
          <a:graphicData uri="http://schemas.openxmlformats.org/drawingml/2006/chart">
            <c:chart xmlns:c="http://schemas.openxmlformats.org/drawingml/2006/chart" xmlns:r="http://schemas.openxmlformats.org/officeDocument/2006/relationships" r:id="rId3"/>
          </a:graphicData>
        </a:graphic>
      </p:graphicFrame>
      <p:sp>
        <p:nvSpPr>
          <p:cNvPr id="7"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高性能：高效的请求处理</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87432885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2910" y="3714752"/>
            <a:ext cx="7632848" cy="1631216"/>
          </a:xfrm>
          <a:prstGeom prst="rect">
            <a:avLst/>
          </a:prstGeom>
          <a:noFill/>
        </p:spPr>
        <p:txBody>
          <a:bodyPr wrap="square" rtlCol="0">
            <a:spAutoFit/>
          </a:bodyPr>
          <a:lstStyle/>
          <a:p>
            <a:pPr marL="457200" indent="-457200">
              <a:buFont typeface="+mj-ea"/>
              <a:buAutoNum type="circleNumDbPlain"/>
            </a:pPr>
            <a:r>
              <a:rPr lang="zh-CN" altLang="en-US" sz="2000" dirty="0" smtClean="0">
                <a:latin typeface="微软雅黑" pitchFamily="34" charset="-122"/>
                <a:ea typeface="微软雅黑" pitchFamily="34" charset="-122"/>
              </a:rPr>
              <a:t>直接构建在</a:t>
            </a:r>
            <a:r>
              <a:rPr lang="en-US" altLang="zh-CN" sz="2000" dirty="0" smtClean="0">
                <a:latin typeface="微软雅黑" pitchFamily="34" charset="-122"/>
                <a:ea typeface="微软雅黑" pitchFamily="34" charset="-122"/>
              </a:rPr>
              <a:t>JVM</a:t>
            </a:r>
            <a:r>
              <a:rPr lang="zh-CN" altLang="en-US" sz="2000" dirty="0" smtClean="0">
                <a:latin typeface="微软雅黑" pitchFamily="34" charset="-122"/>
                <a:ea typeface="微软雅黑" pitchFamily="34" charset="-122"/>
              </a:rPr>
              <a:t>上，为性能提升和架构发展提供了空间；</a:t>
            </a:r>
            <a:endParaRPr lang="en-US" altLang="zh-CN" sz="2000" dirty="0" smtClean="0">
              <a:latin typeface="微软雅黑" pitchFamily="34" charset="-122"/>
              <a:ea typeface="微软雅黑" pitchFamily="34" charset="-122"/>
            </a:endParaRPr>
          </a:p>
          <a:p>
            <a:pPr marL="457200" indent="-457200">
              <a:buFont typeface="+mj-ea"/>
              <a:buAutoNum type="circleNumDbPlain"/>
            </a:pPr>
            <a:r>
              <a:rPr lang="zh-CN" altLang="en-US" sz="2000" dirty="0" smtClean="0">
                <a:latin typeface="微软雅黑" pitchFamily="34" charset="-122"/>
                <a:ea typeface="微软雅黑" pitchFamily="34" charset="-122"/>
              </a:rPr>
              <a:t>不依赖于</a:t>
            </a:r>
            <a:r>
              <a:rPr lang="en-US" altLang="zh-CN" dirty="0" smtClean="0">
                <a:latin typeface="微软雅黑" pitchFamily="34" charset="-122"/>
                <a:ea typeface="微软雅黑" pitchFamily="34" charset="-122"/>
              </a:rPr>
              <a:t>WebLogic</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WebSphere</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Jboss</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Tomcat</a:t>
            </a:r>
            <a:r>
              <a:rPr lang="zh-CN" altLang="en-US" dirty="0" smtClean="0">
                <a:latin typeface="微软雅黑" pitchFamily="34" charset="-122"/>
                <a:ea typeface="微软雅黑" pitchFamily="34" charset="-122"/>
              </a:rPr>
              <a:t>等</a:t>
            </a:r>
            <a:r>
              <a:rPr lang="en-US" altLang="zh-CN" sz="2000" dirty="0" smtClean="0">
                <a:latin typeface="微软雅黑" pitchFamily="34" charset="-122"/>
                <a:ea typeface="微软雅黑" pitchFamily="34" charset="-122"/>
              </a:rPr>
              <a:t>J2ee</a:t>
            </a:r>
            <a:r>
              <a:rPr lang="zh-CN" altLang="en-US" sz="2000" dirty="0" smtClean="0">
                <a:latin typeface="微软雅黑" pitchFamily="34" charset="-122"/>
                <a:ea typeface="微软雅黑" pitchFamily="34" charset="-122"/>
              </a:rPr>
              <a:t>容器，降低客户部署的复杂性和购买成本；</a:t>
            </a:r>
            <a:endParaRPr lang="en-US" altLang="zh-CN" sz="2000" dirty="0" smtClean="0">
              <a:latin typeface="微软雅黑" pitchFamily="34" charset="-122"/>
              <a:ea typeface="微软雅黑" pitchFamily="34" charset="-122"/>
            </a:endParaRPr>
          </a:p>
          <a:p>
            <a:pPr marL="457200" lvl="0" indent="-457200">
              <a:buFont typeface="+mj-ea"/>
              <a:buAutoNum type="circleNumDbPlain"/>
            </a:pPr>
            <a:r>
              <a:rPr lang="zh-CN" altLang="en-US" dirty="0" smtClean="0">
                <a:latin typeface="微软雅黑" pitchFamily="34" charset="-122"/>
                <a:ea typeface="微软雅黑" pitchFamily="34" charset="-122"/>
              </a:rPr>
              <a:t>摆脱</a:t>
            </a:r>
            <a:r>
              <a:rPr lang="en-US" altLang="zh-CN" dirty="0" smtClean="0">
                <a:latin typeface="微软雅黑" pitchFamily="34" charset="-122"/>
                <a:ea typeface="微软雅黑" pitchFamily="34" charset="-122"/>
              </a:rPr>
              <a:t>J2ee</a:t>
            </a:r>
            <a:r>
              <a:rPr lang="zh-CN" altLang="en-US" dirty="0" smtClean="0">
                <a:latin typeface="微软雅黑" pitchFamily="34" charset="-122"/>
                <a:ea typeface="微软雅黑" pitchFamily="34" charset="-122"/>
              </a:rPr>
              <a:t>环境不必要的冗余功能，使</a:t>
            </a:r>
            <a:r>
              <a:rPr lang="en-US" altLang="zh-CN" dirty="0" smtClean="0">
                <a:latin typeface="微软雅黑" pitchFamily="34" charset="-122"/>
                <a:ea typeface="微软雅黑" pitchFamily="34" charset="-122"/>
              </a:rPr>
              <a:t>ESB</a:t>
            </a:r>
            <a:r>
              <a:rPr lang="zh-CN" altLang="en-US" dirty="0" smtClean="0">
                <a:latin typeface="微软雅黑" pitchFamily="34" charset="-122"/>
                <a:ea typeface="微软雅黑" pitchFamily="34" charset="-122"/>
              </a:rPr>
              <a:t>系统更加</a:t>
            </a:r>
            <a:r>
              <a:rPr lang="zh-CN" altLang="en-US" b="1" u="sng" dirty="0" smtClean="0">
                <a:solidFill>
                  <a:srgbClr val="FF0000"/>
                </a:solidFill>
                <a:latin typeface="微软雅黑" pitchFamily="34" charset="-122"/>
                <a:ea typeface="微软雅黑" pitchFamily="34" charset="-122"/>
              </a:rPr>
              <a:t>轻量级</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457200" indent="-457200">
              <a:buFont typeface="+mj-ea"/>
              <a:buAutoNum type="circleNumDbPlain"/>
            </a:pPr>
            <a:endParaRPr lang="zh-CN" altLang="en-US" sz="2000" dirty="0">
              <a:latin typeface="微软雅黑" pitchFamily="34" charset="-122"/>
              <a:ea typeface="微软雅黑" pitchFamily="34" charset="-122"/>
            </a:endParaRPr>
          </a:p>
        </p:txBody>
      </p:sp>
      <p:sp>
        <p:nvSpPr>
          <p:cNvPr id="7" name="矩形 6"/>
          <p:cNvSpPr/>
          <p:nvPr/>
        </p:nvSpPr>
        <p:spPr>
          <a:xfrm>
            <a:off x="755576" y="1675756"/>
            <a:ext cx="3312368" cy="143999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smtClean="0">
                <a:solidFill>
                  <a:schemeClr val="tx1"/>
                </a:solidFill>
                <a:latin typeface="微软雅黑" pitchFamily="34" charset="-122"/>
                <a:ea typeface="微软雅黑" pitchFamily="34" charset="-122"/>
              </a:rPr>
              <a:t>Primeton ESB Server</a:t>
            </a:r>
          </a:p>
        </p:txBody>
      </p:sp>
      <p:sp>
        <p:nvSpPr>
          <p:cNvPr id="8" name="矩形 7"/>
          <p:cNvSpPr/>
          <p:nvPr/>
        </p:nvSpPr>
        <p:spPr>
          <a:xfrm>
            <a:off x="755576" y="3140968"/>
            <a:ext cx="3312368" cy="432047"/>
          </a:xfrm>
          <a:prstGeom prst="rect">
            <a:avLst/>
          </a:prstGeom>
          <a:solidFill>
            <a:srgbClr val="FF99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b="1" dirty="0" smtClean="0">
                <a:solidFill>
                  <a:schemeClr val="tx1"/>
                </a:solidFill>
                <a:latin typeface="微软雅黑" pitchFamily="34" charset="-122"/>
                <a:ea typeface="微软雅黑" pitchFamily="34" charset="-122"/>
              </a:rPr>
              <a:t>Java(JVM)</a:t>
            </a:r>
            <a:endParaRPr lang="zh-CN" altLang="en-US" b="1" dirty="0">
              <a:solidFill>
                <a:schemeClr val="tx1"/>
              </a:solidFill>
              <a:latin typeface="微软雅黑" pitchFamily="34" charset="-122"/>
              <a:ea typeface="微软雅黑" pitchFamily="34" charset="-122"/>
            </a:endParaRPr>
          </a:p>
        </p:txBody>
      </p:sp>
      <p:sp>
        <p:nvSpPr>
          <p:cNvPr id="10"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高性能：直接构建在</a:t>
            </a:r>
            <a:r>
              <a:rPr lang="en-US" altLang="zh-CN" sz="3200" b="1" dirty="0" smtClean="0">
                <a:solidFill>
                  <a:srgbClr val="FF9933"/>
                </a:solidFill>
                <a:latin typeface="微软雅黑" pitchFamily="34" charset="-122"/>
                <a:ea typeface="微软雅黑" pitchFamily="34" charset="-122"/>
                <a:cs typeface="+mj-cs"/>
              </a:rPr>
              <a:t>JVM</a:t>
            </a:r>
            <a:r>
              <a:rPr lang="zh-CN" altLang="en-US" sz="3200" b="1" dirty="0" smtClean="0">
                <a:solidFill>
                  <a:srgbClr val="FF9933"/>
                </a:solidFill>
                <a:latin typeface="微软雅黑" pitchFamily="34" charset="-122"/>
                <a:ea typeface="微软雅黑" pitchFamily="34" charset="-122"/>
                <a:cs typeface="+mj-cs"/>
              </a:rPr>
              <a:t>之上</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128545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521368" y="1996522"/>
            <a:ext cx="4071966" cy="278608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664772" y="1853646"/>
            <a:ext cx="4090990" cy="2928958"/>
          </a:xfrm>
          <a:prstGeom prst="rect">
            <a:avLst/>
          </a:prstGeom>
          <a:noFill/>
          <a:ln w="9525">
            <a:noFill/>
            <a:miter lim="800000"/>
            <a:headEnd/>
            <a:tailEnd/>
          </a:ln>
        </p:spPr>
      </p:pic>
      <p:sp>
        <p:nvSpPr>
          <p:cNvPr id="5" name="内容占位符 4"/>
          <p:cNvSpPr>
            <a:spLocks noGrp="1"/>
          </p:cNvSpPr>
          <p:nvPr>
            <p:ph idx="1"/>
          </p:nvPr>
        </p:nvSpPr>
        <p:spPr>
          <a:xfrm>
            <a:off x="457200" y="1214423"/>
            <a:ext cx="8229600" cy="1143008"/>
          </a:xfrm>
        </p:spPr>
        <p:txBody>
          <a:bodyPr/>
          <a:lstStyle/>
          <a:p>
            <a:r>
              <a:rPr lang="en-US" altLang="zh-CN" sz="2400" b="1" dirty="0" smtClean="0">
                <a:latin typeface="微软雅黑" pitchFamily="34" charset="-122"/>
                <a:ea typeface="微软雅黑" pitchFamily="34" charset="-122"/>
              </a:rPr>
              <a:t>Java</a:t>
            </a:r>
            <a:r>
              <a:rPr lang="zh-CN" altLang="en-US" sz="2400" b="1" dirty="0" smtClean="0">
                <a:latin typeface="微软雅黑" pitchFamily="34" charset="-122"/>
                <a:ea typeface="微软雅黑" pitchFamily="34" charset="-122"/>
              </a:rPr>
              <a:t>传统处理模型：</a:t>
            </a:r>
            <a:r>
              <a:rPr lang="en-US" altLang="zh-CN" sz="2400" b="1" u="sng"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thread-per-request</a:t>
            </a:r>
            <a:endParaRPr lang="zh-CN" altLang="en-US" sz="2400" b="1" u="sng"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AutoShape 3"/>
          <p:cNvSpPr>
            <a:spLocks noChangeArrowheads="1"/>
          </p:cNvSpPr>
          <p:nvPr/>
        </p:nvSpPr>
        <p:spPr bwMode="gray">
          <a:xfrm rot="10800000">
            <a:off x="3062970" y="4315252"/>
            <a:ext cx="2672788" cy="1272044"/>
          </a:xfrm>
          <a:prstGeom prst="upArrow">
            <a:avLst>
              <a:gd name="adj1" fmla="val 57824"/>
              <a:gd name="adj2" fmla="val 54398"/>
            </a:avLst>
          </a:prstGeom>
          <a:gradFill rotWithShape="1">
            <a:gsLst>
              <a:gs pos="0">
                <a:schemeClr val="accent3">
                  <a:lumMod val="50000"/>
                </a:schemeClr>
              </a:gs>
              <a:gs pos="100000">
                <a:schemeClr val="bg2">
                  <a:gamma/>
                  <a:tint val="0"/>
                  <a:invGamma/>
                </a:schemeClr>
              </a:gs>
            </a:gsLst>
            <a:lin ang="5400000" scaled="1"/>
          </a:gradFill>
          <a:ln w="9525" algn="ctr">
            <a:noFill/>
            <a:miter lim="800000"/>
            <a:headEnd/>
            <a:tailEnd/>
          </a:ln>
          <a:effectLst/>
        </p:spPr>
        <p:txBody>
          <a:bodyPr wrap="none" anchor="ctr"/>
          <a:lstStyle/>
          <a:p>
            <a:endParaRPr lang="zh-CN" altLang="en-US" sz="1100">
              <a:latin typeface="+mn-ea"/>
              <a:ea typeface="+mn-ea"/>
            </a:endParaRPr>
          </a:p>
        </p:txBody>
      </p:sp>
      <p:sp>
        <p:nvSpPr>
          <p:cNvPr id="13" name="Text Box 5"/>
          <p:cNvSpPr txBox="1">
            <a:spLocks noChangeArrowheads="1"/>
          </p:cNvSpPr>
          <p:nvPr/>
        </p:nvSpPr>
        <p:spPr bwMode="gray">
          <a:xfrm>
            <a:off x="4059776" y="4951204"/>
            <a:ext cx="697627" cy="400110"/>
          </a:xfrm>
          <a:prstGeom prst="rect">
            <a:avLst/>
          </a:prstGeom>
          <a:noFill/>
          <a:ln w="9525" algn="ctr">
            <a:noFill/>
            <a:miter lim="800000"/>
            <a:headEnd/>
            <a:tailEnd/>
          </a:ln>
          <a:effectLst/>
        </p:spPr>
        <p:txBody>
          <a:bodyPr wrap="none">
            <a:spAutoFit/>
          </a:bodyPr>
          <a:lstStyle/>
          <a:p>
            <a:pPr algn="ctr" eaLnBrk="0" hangingPunct="0"/>
            <a:r>
              <a:rPr lang="zh-CN" altLang="en-US" b="1" dirty="0" smtClean="0">
                <a:latin typeface="微软雅黑" pitchFamily="34" charset="-122"/>
                <a:ea typeface="微软雅黑" pitchFamily="34" charset="-122"/>
              </a:rPr>
              <a:t>意味</a:t>
            </a:r>
            <a:endParaRPr lang="en-US" altLang="zh-CN" b="1" dirty="0">
              <a:latin typeface="微软雅黑" pitchFamily="34" charset="-122"/>
              <a:ea typeface="微软雅黑" pitchFamily="34" charset="-122"/>
            </a:endParaRPr>
          </a:p>
        </p:txBody>
      </p:sp>
      <p:grpSp>
        <p:nvGrpSpPr>
          <p:cNvPr id="2" name="Group 6"/>
          <p:cNvGrpSpPr>
            <a:grpSpLocks/>
          </p:cNvGrpSpPr>
          <p:nvPr/>
        </p:nvGrpSpPr>
        <p:grpSpPr bwMode="auto">
          <a:xfrm>
            <a:off x="2584262" y="5612324"/>
            <a:ext cx="724197" cy="922379"/>
            <a:chOff x="768" y="2736"/>
            <a:chExt cx="944" cy="1253"/>
          </a:xfrm>
        </p:grpSpPr>
        <p:grpSp>
          <p:nvGrpSpPr>
            <p:cNvPr id="3" name="Group 7"/>
            <p:cNvGrpSpPr>
              <a:grpSpLocks/>
            </p:cNvGrpSpPr>
            <p:nvPr/>
          </p:nvGrpSpPr>
          <p:grpSpPr bwMode="auto">
            <a:xfrm>
              <a:off x="768" y="2736"/>
              <a:ext cx="944" cy="986"/>
              <a:chOff x="624" y="1584"/>
              <a:chExt cx="1259" cy="1340"/>
            </a:xfrm>
          </p:grpSpPr>
          <p:grpSp>
            <p:nvGrpSpPr>
              <p:cNvPr id="4" name="Group 8"/>
              <p:cNvGrpSpPr>
                <a:grpSpLocks/>
              </p:cNvGrpSpPr>
              <p:nvPr/>
            </p:nvGrpSpPr>
            <p:grpSpPr bwMode="auto">
              <a:xfrm>
                <a:off x="624" y="1584"/>
                <a:ext cx="1248" cy="1296"/>
                <a:chOff x="2016" y="1920"/>
                <a:chExt cx="1680" cy="1680"/>
              </a:xfrm>
            </p:grpSpPr>
            <p:sp>
              <p:nvSpPr>
                <p:cNvPr id="38" name="Oval 9"/>
                <p:cNvSpPr>
                  <a:spLocks noChangeArrowheads="1"/>
                </p:cNvSpPr>
                <p:nvPr/>
              </p:nvSpPr>
              <p:spPr bwMode="gray">
                <a:xfrm>
                  <a:off x="2016" y="1920"/>
                  <a:ext cx="1680" cy="1680"/>
                </a:xfrm>
                <a:prstGeom prst="ellipse">
                  <a:avLst/>
                </a:prstGeom>
                <a:gradFill rotWithShape="1">
                  <a:gsLst>
                    <a:gs pos="0">
                      <a:schemeClr val="accent2"/>
                    </a:gs>
                    <a:gs pos="100000">
                      <a:schemeClr val="accent2">
                        <a:gamma/>
                        <a:shade val="63529"/>
                        <a:invGamma/>
                      </a:schemeClr>
                    </a:gs>
                  </a:gsLst>
                  <a:lin ang="5400000" scaled="1"/>
                </a:gradFill>
                <a:ln w="9525">
                  <a:noFill/>
                  <a:round/>
                  <a:headEnd/>
                  <a:tailEnd/>
                </a:ln>
                <a:effectLst/>
              </p:spPr>
              <p:txBody>
                <a:bodyPr wrap="none" anchor="ctr"/>
                <a:lstStyle/>
                <a:p>
                  <a:pPr algn="ctr"/>
                  <a:endParaRPr lang="zh-CN" altLang="en-US" sz="1400">
                    <a:latin typeface="+mn-ea"/>
                    <a:ea typeface="+mn-ea"/>
                  </a:endParaRPr>
                </a:p>
              </p:txBody>
            </p:sp>
            <p:sp>
              <p:nvSpPr>
                <p:cNvPr id="39" name="Freeform 10"/>
                <p:cNvSpPr>
                  <a:spLocks/>
                </p:cNvSpPr>
                <p:nvPr/>
              </p:nvSpPr>
              <p:spPr bwMode="gray">
                <a:xfrm>
                  <a:off x="2209"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accent2"/>
                    </a:gs>
                  </a:gsLst>
                  <a:lin ang="5400000" scaled="1"/>
                </a:gradFill>
                <a:ln w="0">
                  <a:noFill/>
                  <a:prstDash val="solid"/>
                  <a:round/>
                  <a:headEnd/>
                  <a:tailEnd/>
                </a:ln>
              </p:spPr>
              <p:txBody>
                <a:bodyPr/>
                <a:lstStyle/>
                <a:p>
                  <a:pPr algn="ctr"/>
                  <a:endParaRPr lang="zh-CN" altLang="en-US" sz="1400">
                    <a:latin typeface="+mn-ea"/>
                    <a:ea typeface="+mn-ea"/>
                  </a:endParaRPr>
                </a:p>
              </p:txBody>
            </p:sp>
          </p:grpSp>
          <p:sp>
            <p:nvSpPr>
              <p:cNvPr id="37" name="Text Box 11"/>
              <p:cNvSpPr txBox="1">
                <a:spLocks noChangeArrowheads="1"/>
              </p:cNvSpPr>
              <p:nvPr/>
            </p:nvSpPr>
            <p:spPr bwMode="gray">
              <a:xfrm>
                <a:off x="625" y="1958"/>
                <a:ext cx="1258" cy="966"/>
              </a:xfrm>
              <a:prstGeom prst="rect">
                <a:avLst/>
              </a:prstGeom>
              <a:noFill/>
              <a:ln w="9525">
                <a:noFill/>
                <a:miter lim="800000"/>
                <a:headEnd/>
                <a:tailEnd/>
              </a:ln>
              <a:effectLst/>
            </p:spPr>
            <p:txBody>
              <a:bodyPr wrap="none">
                <a:spAutoFit/>
              </a:bodyPr>
              <a:lstStyle/>
              <a:p>
                <a:pPr algn="ctr" eaLnBrk="0" hangingPunct="0"/>
                <a:r>
                  <a:rPr lang="zh-CN" altLang="en-US" sz="1400" b="1" dirty="0" smtClean="0">
                    <a:solidFill>
                      <a:srgbClr val="FFFFFF"/>
                    </a:solidFill>
                    <a:effectLst>
                      <a:outerShdw blurRad="38100" dist="38100" dir="2700000" algn="tl">
                        <a:srgbClr val="C0C0C0"/>
                      </a:outerShdw>
                    </a:effectLst>
                    <a:latin typeface="+mn-ea"/>
                    <a:ea typeface="+mn-ea"/>
                  </a:rPr>
                  <a:t>上下文</a:t>
                </a:r>
                <a:endParaRPr lang="en-US" altLang="zh-CN" sz="1400" b="1" dirty="0" smtClean="0">
                  <a:solidFill>
                    <a:srgbClr val="FFFFFF"/>
                  </a:solidFill>
                  <a:effectLst>
                    <a:outerShdw blurRad="38100" dist="38100" dir="2700000" algn="tl">
                      <a:srgbClr val="C0C0C0"/>
                    </a:outerShdw>
                  </a:effectLst>
                  <a:latin typeface="+mn-ea"/>
                  <a:ea typeface="+mn-ea"/>
                </a:endParaRPr>
              </a:p>
              <a:p>
                <a:pPr algn="ctr" eaLnBrk="0" hangingPunct="0"/>
                <a:r>
                  <a:rPr lang="zh-CN" altLang="en-US" sz="1400" b="1" dirty="0" smtClean="0">
                    <a:solidFill>
                      <a:srgbClr val="FFFFFF"/>
                    </a:solidFill>
                    <a:effectLst>
                      <a:outerShdw blurRad="38100" dist="38100" dir="2700000" algn="tl">
                        <a:srgbClr val="C0C0C0"/>
                      </a:outerShdw>
                    </a:effectLst>
                    <a:latin typeface="+mn-ea"/>
                    <a:ea typeface="+mn-ea"/>
                  </a:rPr>
                  <a:t>切换</a:t>
                </a:r>
                <a:endParaRPr lang="en-US" altLang="zh-CN" sz="1400" b="1" dirty="0">
                  <a:solidFill>
                    <a:srgbClr val="FFFFFF"/>
                  </a:solidFill>
                  <a:effectLst>
                    <a:outerShdw blurRad="38100" dist="38100" dir="2700000" algn="tl">
                      <a:srgbClr val="C0C0C0"/>
                    </a:outerShdw>
                  </a:effectLst>
                  <a:latin typeface="+mn-ea"/>
                  <a:ea typeface="+mn-ea"/>
                </a:endParaRPr>
              </a:p>
            </p:txBody>
          </p:sp>
        </p:grpSp>
        <p:sp>
          <p:nvSpPr>
            <p:cNvPr id="35" name="Oval 12"/>
            <p:cNvSpPr>
              <a:spLocks noChangeArrowheads="1"/>
            </p:cNvSpPr>
            <p:nvPr/>
          </p:nvSpPr>
          <p:spPr bwMode="gray">
            <a:xfrm>
              <a:off x="864" y="3744"/>
              <a:ext cx="760" cy="245"/>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headEnd/>
              <a:tailEnd/>
            </a:ln>
            <a:effectLst/>
          </p:spPr>
          <p:txBody>
            <a:bodyPr wrap="none" anchor="ctr"/>
            <a:lstStyle/>
            <a:p>
              <a:pPr algn="ctr"/>
              <a:endParaRPr lang="zh-CN" altLang="en-US" sz="1400">
                <a:latin typeface="+mn-ea"/>
                <a:ea typeface="+mn-ea"/>
              </a:endParaRPr>
            </a:p>
          </p:txBody>
        </p:sp>
      </p:grpSp>
      <p:grpSp>
        <p:nvGrpSpPr>
          <p:cNvPr id="6" name="Group 13"/>
          <p:cNvGrpSpPr>
            <a:grpSpLocks/>
          </p:cNvGrpSpPr>
          <p:nvPr/>
        </p:nvGrpSpPr>
        <p:grpSpPr bwMode="auto">
          <a:xfrm>
            <a:off x="5419688" y="5591713"/>
            <a:ext cx="736474" cy="958450"/>
            <a:chOff x="3120" y="2784"/>
            <a:chExt cx="960" cy="1302"/>
          </a:xfrm>
        </p:grpSpPr>
        <p:grpSp>
          <p:nvGrpSpPr>
            <p:cNvPr id="7" name="Group 14"/>
            <p:cNvGrpSpPr>
              <a:grpSpLocks/>
            </p:cNvGrpSpPr>
            <p:nvPr/>
          </p:nvGrpSpPr>
          <p:grpSpPr bwMode="auto">
            <a:xfrm>
              <a:off x="3120" y="2784"/>
              <a:ext cx="960" cy="965"/>
              <a:chOff x="2400" y="1488"/>
              <a:chExt cx="1152" cy="1152"/>
            </a:xfrm>
          </p:grpSpPr>
          <p:grpSp>
            <p:nvGrpSpPr>
              <p:cNvPr id="8" name="Group 15"/>
              <p:cNvGrpSpPr>
                <a:grpSpLocks/>
              </p:cNvGrpSpPr>
              <p:nvPr/>
            </p:nvGrpSpPr>
            <p:grpSpPr bwMode="auto">
              <a:xfrm>
                <a:off x="2400" y="1488"/>
                <a:ext cx="1152" cy="1152"/>
                <a:chOff x="2016" y="1920"/>
                <a:chExt cx="1680" cy="1680"/>
              </a:xfrm>
            </p:grpSpPr>
            <p:sp>
              <p:nvSpPr>
                <p:cNvPr id="32" name="Oval 16"/>
                <p:cNvSpPr>
                  <a:spLocks noChangeArrowheads="1"/>
                </p:cNvSpPr>
                <p:nvPr/>
              </p:nvSpPr>
              <p:spPr bwMode="gray">
                <a:xfrm>
                  <a:off x="2016" y="1920"/>
                  <a:ext cx="1680" cy="1680"/>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lgn="ctr"/>
                  <a:endParaRPr lang="zh-CN" altLang="en-US" sz="1400">
                    <a:latin typeface="+mn-ea"/>
                    <a:ea typeface="+mn-ea"/>
                  </a:endParaRPr>
                </a:p>
              </p:txBody>
            </p:sp>
            <p:sp>
              <p:nvSpPr>
                <p:cNvPr id="33" name="Freeform 17"/>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chemeClr val="folHlink"/>
                    </a:gs>
                  </a:gsLst>
                  <a:lin ang="5400000" scaled="1"/>
                </a:gradFill>
                <a:ln w="0">
                  <a:noFill/>
                  <a:prstDash val="solid"/>
                  <a:round/>
                  <a:headEnd/>
                  <a:tailEnd/>
                </a:ln>
              </p:spPr>
              <p:txBody>
                <a:bodyPr/>
                <a:lstStyle/>
                <a:p>
                  <a:pPr algn="ctr"/>
                  <a:endParaRPr lang="zh-CN" altLang="en-US" sz="1400">
                    <a:latin typeface="+mn-ea"/>
                    <a:ea typeface="+mn-ea"/>
                  </a:endParaRPr>
                </a:p>
              </p:txBody>
            </p:sp>
          </p:grpSp>
          <p:sp>
            <p:nvSpPr>
              <p:cNvPr id="31" name="Text Box 18"/>
              <p:cNvSpPr txBox="1">
                <a:spLocks noChangeArrowheads="1"/>
              </p:cNvSpPr>
              <p:nvPr/>
            </p:nvSpPr>
            <p:spPr bwMode="gray">
              <a:xfrm>
                <a:off x="2508" y="2025"/>
                <a:ext cx="570" cy="499"/>
              </a:xfrm>
              <a:prstGeom prst="rect">
                <a:avLst/>
              </a:prstGeom>
              <a:noFill/>
              <a:ln w="9525">
                <a:noFill/>
                <a:miter lim="800000"/>
                <a:headEnd/>
                <a:tailEnd/>
              </a:ln>
              <a:effectLst/>
            </p:spPr>
            <p:txBody>
              <a:bodyPr wrap="none">
                <a:spAutoFit/>
              </a:bodyPr>
              <a:lstStyle/>
              <a:p>
                <a:pPr algn="ctr" eaLnBrk="0" hangingPunct="0"/>
                <a:r>
                  <a:rPr lang="en-US" altLang="zh-CN" sz="1400" b="1" dirty="0" smtClean="0">
                    <a:solidFill>
                      <a:srgbClr val="FFFFFF"/>
                    </a:solidFill>
                    <a:effectLst>
                      <a:outerShdw blurRad="38100" dist="38100" dir="2700000" algn="tl">
                        <a:srgbClr val="C0C0C0"/>
                      </a:outerShdw>
                    </a:effectLst>
                    <a:latin typeface="+mn-ea"/>
                    <a:ea typeface="+mn-ea"/>
                  </a:rPr>
                  <a:t>…</a:t>
                </a:r>
                <a:endParaRPr lang="en-US" altLang="zh-CN" sz="1400" b="1" dirty="0">
                  <a:solidFill>
                    <a:srgbClr val="FFFFFF"/>
                  </a:solidFill>
                  <a:effectLst>
                    <a:outerShdw blurRad="38100" dist="38100" dir="2700000" algn="tl">
                      <a:srgbClr val="C0C0C0"/>
                    </a:outerShdw>
                  </a:effectLst>
                  <a:latin typeface="+mn-ea"/>
                  <a:ea typeface="+mn-ea"/>
                </a:endParaRPr>
              </a:p>
            </p:txBody>
          </p:sp>
        </p:grpSp>
        <p:sp>
          <p:nvSpPr>
            <p:cNvPr id="29" name="Oval 19"/>
            <p:cNvSpPr>
              <a:spLocks noChangeArrowheads="1"/>
            </p:cNvSpPr>
            <p:nvPr/>
          </p:nvSpPr>
          <p:spPr bwMode="gray">
            <a:xfrm>
              <a:off x="3147" y="3779"/>
              <a:ext cx="917" cy="307"/>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headEnd/>
              <a:tailEnd/>
            </a:ln>
            <a:effectLst/>
          </p:spPr>
          <p:txBody>
            <a:bodyPr wrap="none" anchor="ctr"/>
            <a:lstStyle/>
            <a:p>
              <a:pPr algn="ctr"/>
              <a:endParaRPr lang="zh-CN" altLang="en-US" sz="1400">
                <a:latin typeface="+mn-ea"/>
                <a:ea typeface="+mn-ea"/>
              </a:endParaRPr>
            </a:p>
          </p:txBody>
        </p:sp>
      </p:grpSp>
      <p:grpSp>
        <p:nvGrpSpPr>
          <p:cNvPr id="9" name="Group 20"/>
          <p:cNvGrpSpPr>
            <a:grpSpLocks/>
          </p:cNvGrpSpPr>
          <p:nvPr/>
        </p:nvGrpSpPr>
        <p:grpSpPr bwMode="auto">
          <a:xfrm>
            <a:off x="3504855" y="5612324"/>
            <a:ext cx="736474" cy="968756"/>
            <a:chOff x="1968" y="2784"/>
            <a:chExt cx="960" cy="1316"/>
          </a:xfrm>
        </p:grpSpPr>
        <p:grpSp>
          <p:nvGrpSpPr>
            <p:cNvPr id="10" name="Group 21"/>
            <p:cNvGrpSpPr>
              <a:grpSpLocks/>
            </p:cNvGrpSpPr>
            <p:nvPr/>
          </p:nvGrpSpPr>
          <p:grpSpPr bwMode="auto">
            <a:xfrm>
              <a:off x="1968" y="2784"/>
              <a:ext cx="960" cy="958"/>
              <a:chOff x="2016" y="1920"/>
              <a:chExt cx="1680" cy="1680"/>
            </a:xfrm>
          </p:grpSpPr>
          <p:sp>
            <p:nvSpPr>
              <p:cNvPr id="26" name="Oval 22"/>
              <p:cNvSpPr>
                <a:spLocks noChangeArrowheads="1"/>
              </p:cNvSpPr>
              <p:nvPr/>
            </p:nvSpPr>
            <p:spPr bwMode="gray">
              <a:xfrm>
                <a:off x="2016" y="1920"/>
                <a:ext cx="1680" cy="1680"/>
              </a:xfrm>
              <a:prstGeom prst="ellipse">
                <a:avLst/>
              </a:prstGeom>
              <a:gradFill rotWithShape="1">
                <a:gsLst>
                  <a:gs pos="0">
                    <a:schemeClr val="hlink"/>
                  </a:gs>
                  <a:gs pos="100000">
                    <a:schemeClr val="hlink">
                      <a:gamma/>
                      <a:shade val="51373"/>
                      <a:invGamma/>
                    </a:schemeClr>
                  </a:gs>
                </a:gsLst>
                <a:lin ang="5400000" scaled="1"/>
              </a:gradFill>
              <a:ln w="9525">
                <a:noFill/>
                <a:round/>
                <a:headEnd/>
                <a:tailEnd/>
              </a:ln>
              <a:effectLst/>
            </p:spPr>
            <p:txBody>
              <a:bodyPr wrap="none" anchor="ctr"/>
              <a:lstStyle/>
              <a:p>
                <a:pPr algn="ctr"/>
                <a:endParaRPr lang="zh-CN" altLang="en-US" sz="1400">
                  <a:latin typeface="+mn-ea"/>
                  <a:ea typeface="+mn-ea"/>
                </a:endParaRPr>
              </a:p>
            </p:txBody>
          </p:sp>
          <p:sp>
            <p:nvSpPr>
              <p:cNvPr id="27" name="Freeform 23"/>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hlink">
                      <a:gamma/>
                      <a:tint val="0"/>
                      <a:invGamma/>
                    </a:schemeClr>
                  </a:gs>
                  <a:gs pos="100000">
                    <a:schemeClr val="hlink"/>
                  </a:gs>
                </a:gsLst>
                <a:lin ang="5400000" scaled="1"/>
              </a:gradFill>
              <a:ln w="0">
                <a:noFill/>
                <a:prstDash val="solid"/>
                <a:round/>
                <a:headEnd/>
                <a:tailEnd/>
              </a:ln>
              <a:effectLst/>
            </p:spPr>
            <p:txBody>
              <a:bodyPr/>
              <a:lstStyle/>
              <a:p>
                <a:pPr algn="ctr"/>
                <a:endParaRPr lang="zh-CN" altLang="en-US" sz="1400">
                  <a:latin typeface="+mn-ea"/>
                  <a:ea typeface="+mn-ea"/>
                </a:endParaRPr>
              </a:p>
            </p:txBody>
          </p:sp>
        </p:grpSp>
        <p:sp>
          <p:nvSpPr>
            <p:cNvPr id="24" name="Text Box 24"/>
            <p:cNvSpPr txBox="1">
              <a:spLocks noChangeArrowheads="1"/>
            </p:cNvSpPr>
            <p:nvPr/>
          </p:nvSpPr>
          <p:spPr bwMode="gray">
            <a:xfrm>
              <a:off x="2032" y="3026"/>
              <a:ext cx="864" cy="711"/>
            </a:xfrm>
            <a:prstGeom prst="rect">
              <a:avLst/>
            </a:prstGeom>
            <a:noFill/>
            <a:ln w="9525">
              <a:noFill/>
              <a:miter lim="800000"/>
              <a:headEnd/>
              <a:tailEnd/>
            </a:ln>
            <a:effectLst/>
          </p:spPr>
          <p:txBody>
            <a:bodyPr>
              <a:spAutoFit/>
            </a:bodyPr>
            <a:lstStyle/>
            <a:p>
              <a:pPr algn="ctr" eaLnBrk="0" hangingPunct="0"/>
              <a:r>
                <a:rPr lang="zh-CN" altLang="en-US" sz="1400" b="1" dirty="0" smtClean="0">
                  <a:solidFill>
                    <a:srgbClr val="FFFFFF"/>
                  </a:solidFill>
                  <a:effectLst>
                    <a:outerShdw blurRad="38100" dist="38100" dir="2700000" algn="tl">
                      <a:srgbClr val="C0C0C0"/>
                    </a:outerShdw>
                  </a:effectLst>
                  <a:latin typeface="+mn-ea"/>
                  <a:ea typeface="+mn-ea"/>
                </a:rPr>
                <a:t>资源占用</a:t>
              </a:r>
              <a:endParaRPr lang="en-US" altLang="zh-CN" sz="1400" b="1" dirty="0">
                <a:solidFill>
                  <a:srgbClr val="FFFFFF"/>
                </a:solidFill>
                <a:effectLst>
                  <a:outerShdw blurRad="38100" dist="38100" dir="2700000" algn="tl">
                    <a:srgbClr val="C0C0C0"/>
                  </a:outerShdw>
                </a:effectLst>
                <a:latin typeface="+mn-ea"/>
                <a:ea typeface="+mn-ea"/>
              </a:endParaRPr>
            </a:p>
          </p:txBody>
        </p:sp>
        <p:sp>
          <p:nvSpPr>
            <p:cNvPr id="25" name="Oval 25"/>
            <p:cNvSpPr>
              <a:spLocks noChangeArrowheads="1"/>
            </p:cNvSpPr>
            <p:nvPr/>
          </p:nvSpPr>
          <p:spPr bwMode="gray">
            <a:xfrm>
              <a:off x="1968" y="3792"/>
              <a:ext cx="916" cy="308"/>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headEnd/>
              <a:tailEnd/>
            </a:ln>
            <a:effectLst/>
          </p:spPr>
          <p:txBody>
            <a:bodyPr wrap="none" anchor="ctr"/>
            <a:lstStyle/>
            <a:p>
              <a:pPr algn="ctr"/>
              <a:endParaRPr lang="zh-CN" altLang="en-US" sz="1400">
                <a:latin typeface="+mn-ea"/>
                <a:ea typeface="+mn-ea"/>
              </a:endParaRPr>
            </a:p>
          </p:txBody>
        </p:sp>
      </p:grpSp>
      <p:grpSp>
        <p:nvGrpSpPr>
          <p:cNvPr id="12" name="Group 26"/>
          <p:cNvGrpSpPr>
            <a:grpSpLocks/>
          </p:cNvGrpSpPr>
          <p:nvPr/>
        </p:nvGrpSpPr>
        <p:grpSpPr bwMode="auto">
          <a:xfrm>
            <a:off x="4499095" y="5591713"/>
            <a:ext cx="736474" cy="968756"/>
            <a:chOff x="1968" y="2784"/>
            <a:chExt cx="960" cy="1316"/>
          </a:xfrm>
        </p:grpSpPr>
        <p:grpSp>
          <p:nvGrpSpPr>
            <p:cNvPr id="14" name="Group 27"/>
            <p:cNvGrpSpPr>
              <a:grpSpLocks/>
            </p:cNvGrpSpPr>
            <p:nvPr/>
          </p:nvGrpSpPr>
          <p:grpSpPr bwMode="auto">
            <a:xfrm>
              <a:off x="1968" y="2784"/>
              <a:ext cx="960" cy="958"/>
              <a:chOff x="2016" y="1920"/>
              <a:chExt cx="1680" cy="1680"/>
            </a:xfrm>
          </p:grpSpPr>
          <p:sp>
            <p:nvSpPr>
              <p:cNvPr id="21" name="Oval 28"/>
              <p:cNvSpPr>
                <a:spLocks noChangeArrowheads="1"/>
              </p:cNvSpPr>
              <p:nvPr/>
            </p:nvSpPr>
            <p:spPr bwMode="gray">
              <a:xfrm>
                <a:off x="2016" y="1920"/>
                <a:ext cx="1680" cy="1680"/>
              </a:xfrm>
              <a:prstGeom prst="ellipse">
                <a:avLst/>
              </a:prstGeom>
              <a:gradFill rotWithShape="1">
                <a:gsLst>
                  <a:gs pos="0">
                    <a:schemeClr val="accent1"/>
                  </a:gs>
                  <a:gs pos="100000">
                    <a:schemeClr val="accent1">
                      <a:gamma/>
                      <a:shade val="51373"/>
                      <a:invGamma/>
                    </a:schemeClr>
                  </a:gs>
                </a:gsLst>
                <a:lin ang="5400000" scaled="1"/>
              </a:gradFill>
              <a:ln w="9525">
                <a:noFill/>
                <a:round/>
                <a:headEnd/>
                <a:tailEnd/>
              </a:ln>
              <a:effectLst/>
            </p:spPr>
            <p:txBody>
              <a:bodyPr wrap="none" anchor="ctr"/>
              <a:lstStyle/>
              <a:p>
                <a:pPr algn="ctr"/>
                <a:endParaRPr lang="zh-CN" altLang="en-US" sz="1400">
                  <a:latin typeface="+mn-ea"/>
                  <a:ea typeface="+mn-ea"/>
                </a:endParaRPr>
              </a:p>
            </p:txBody>
          </p:sp>
          <p:sp>
            <p:nvSpPr>
              <p:cNvPr id="22" name="Freeform 29"/>
              <p:cNvSpPr>
                <a:spLocks/>
              </p:cNvSpPr>
              <p:nvPr/>
            </p:nvSpPr>
            <p:spPr bwMode="gray">
              <a:xfrm>
                <a:off x="2208" y="1948"/>
                <a:ext cx="1296" cy="634"/>
              </a:xfrm>
              <a:custGeom>
                <a:avLst/>
                <a:gdLst/>
                <a:ahLst/>
                <a:cxnLst>
                  <a:cxn ang="0">
                    <a:pos x="1301" y="401"/>
                  </a:cxn>
                  <a:cxn ang="0">
                    <a:pos x="1317" y="442"/>
                  </a:cxn>
                  <a:cxn ang="0">
                    <a:pos x="1321" y="481"/>
                  </a:cxn>
                  <a:cxn ang="0">
                    <a:pos x="1315" y="516"/>
                  </a:cxn>
                  <a:cxn ang="0">
                    <a:pos x="1298" y="550"/>
                  </a:cxn>
                  <a:cxn ang="0">
                    <a:pos x="1272" y="579"/>
                  </a:cxn>
                  <a:cxn ang="0">
                    <a:pos x="1239" y="604"/>
                  </a:cxn>
                  <a:cxn ang="0">
                    <a:pos x="1196" y="628"/>
                  </a:cxn>
                  <a:cxn ang="0">
                    <a:pos x="1147" y="649"/>
                  </a:cxn>
                  <a:cxn ang="0">
                    <a:pos x="1092" y="667"/>
                  </a:cxn>
                  <a:cxn ang="0">
                    <a:pos x="1031" y="683"/>
                  </a:cxn>
                  <a:cxn ang="0">
                    <a:pos x="967" y="694"/>
                  </a:cxn>
                  <a:cxn ang="0">
                    <a:pos x="896" y="704"/>
                  </a:cxn>
                  <a:cxn ang="0">
                    <a:pos x="824" y="710"/>
                  </a:cxn>
                  <a:cxn ang="0">
                    <a:pos x="795" y="712"/>
                  </a:cxn>
                  <a:cxn ang="0">
                    <a:pos x="476" y="712"/>
                  </a:cxn>
                  <a:cxn ang="0">
                    <a:pos x="472" y="712"/>
                  </a:cxn>
                  <a:cxn ang="0">
                    <a:pos x="409" y="708"/>
                  </a:cxn>
                  <a:cxn ang="0">
                    <a:pos x="348" y="704"/>
                  </a:cxn>
                  <a:cxn ang="0">
                    <a:pos x="290" y="696"/>
                  </a:cxn>
                  <a:cxn ang="0">
                    <a:pos x="235" y="689"/>
                  </a:cxn>
                  <a:cxn ang="0">
                    <a:pos x="186" y="677"/>
                  </a:cxn>
                  <a:cxn ang="0">
                    <a:pos x="141" y="663"/>
                  </a:cxn>
                  <a:cxn ang="0">
                    <a:pos x="102" y="648"/>
                  </a:cxn>
                  <a:cxn ang="0">
                    <a:pos x="67" y="630"/>
                  </a:cxn>
                  <a:cxn ang="0">
                    <a:pos x="39" y="608"/>
                  </a:cxn>
                  <a:cxn ang="0">
                    <a:pos x="18" y="583"/>
                  </a:cxn>
                  <a:cxn ang="0">
                    <a:pos x="6" y="554"/>
                  </a:cxn>
                  <a:cxn ang="0">
                    <a:pos x="0" y="524"/>
                  </a:cxn>
                  <a:cxn ang="0">
                    <a:pos x="0" y="520"/>
                  </a:cxn>
                  <a:cxn ang="0">
                    <a:pos x="4" y="487"/>
                  </a:cxn>
                  <a:cxn ang="0">
                    <a:pos x="16" y="446"/>
                  </a:cxn>
                  <a:cxn ang="0">
                    <a:pos x="51" y="370"/>
                  </a:cxn>
                  <a:cxn ang="0">
                    <a:pos x="94" y="299"/>
                  </a:cxn>
                  <a:cxn ang="0">
                    <a:pos x="147" y="235"/>
                  </a:cxn>
                  <a:cxn ang="0">
                    <a:pos x="204" y="176"/>
                  </a:cxn>
                  <a:cxn ang="0">
                    <a:pos x="270" y="125"/>
                  </a:cxn>
                  <a:cxn ang="0">
                    <a:pos x="341" y="82"/>
                  </a:cxn>
                  <a:cxn ang="0">
                    <a:pos x="415" y="47"/>
                  </a:cxn>
                  <a:cxn ang="0">
                    <a:pos x="497" y="21"/>
                  </a:cxn>
                  <a:cxn ang="0">
                    <a:pos x="581" y="6"/>
                  </a:cxn>
                  <a:cxn ang="0">
                    <a:pos x="667" y="0"/>
                  </a:cxn>
                  <a:cxn ang="0">
                    <a:pos x="667" y="0"/>
                  </a:cxn>
                  <a:cxn ang="0">
                    <a:pos x="759" y="6"/>
                  </a:cxn>
                  <a:cxn ang="0">
                    <a:pos x="847" y="23"/>
                  </a:cxn>
                  <a:cxn ang="0">
                    <a:pos x="932" y="53"/>
                  </a:cxn>
                  <a:cxn ang="0">
                    <a:pos x="1010" y="90"/>
                  </a:cxn>
                  <a:cxn ang="0">
                    <a:pos x="1082" y="137"/>
                  </a:cxn>
                  <a:cxn ang="0">
                    <a:pos x="1149" y="194"/>
                  </a:cxn>
                  <a:cxn ang="0">
                    <a:pos x="1208" y="256"/>
                  </a:cxn>
                  <a:cxn ang="0">
                    <a:pos x="1258" y="325"/>
                  </a:cxn>
                  <a:cxn ang="0">
                    <a:pos x="1301" y="401"/>
                  </a:cxn>
                  <a:cxn ang="0">
                    <a:pos x="1301" y="401"/>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chemeClr val="accent1">
                      <a:gamma/>
                      <a:tint val="0"/>
                      <a:invGamma/>
                    </a:schemeClr>
                  </a:gs>
                  <a:gs pos="100000">
                    <a:schemeClr val="accent1"/>
                  </a:gs>
                </a:gsLst>
                <a:lin ang="5400000" scaled="1"/>
              </a:gradFill>
              <a:ln w="0">
                <a:noFill/>
                <a:prstDash val="solid"/>
                <a:round/>
                <a:headEnd/>
                <a:tailEnd/>
              </a:ln>
              <a:effectLst/>
            </p:spPr>
            <p:txBody>
              <a:bodyPr/>
              <a:lstStyle/>
              <a:p>
                <a:pPr algn="ctr"/>
                <a:endParaRPr lang="zh-CN" altLang="en-US" sz="1400">
                  <a:latin typeface="+mn-ea"/>
                  <a:ea typeface="+mn-ea"/>
                </a:endParaRPr>
              </a:p>
            </p:txBody>
          </p:sp>
        </p:grpSp>
        <p:sp>
          <p:nvSpPr>
            <p:cNvPr id="19" name="Text Box 30"/>
            <p:cNvSpPr txBox="1">
              <a:spLocks noChangeArrowheads="1"/>
            </p:cNvSpPr>
            <p:nvPr/>
          </p:nvSpPr>
          <p:spPr bwMode="gray">
            <a:xfrm>
              <a:off x="2049" y="3054"/>
              <a:ext cx="864" cy="711"/>
            </a:xfrm>
            <a:prstGeom prst="rect">
              <a:avLst/>
            </a:prstGeom>
            <a:noFill/>
            <a:ln w="9525">
              <a:noFill/>
              <a:miter lim="800000"/>
              <a:headEnd/>
              <a:tailEnd/>
            </a:ln>
            <a:effectLst/>
          </p:spPr>
          <p:txBody>
            <a:bodyPr>
              <a:spAutoFit/>
            </a:bodyPr>
            <a:lstStyle/>
            <a:p>
              <a:pPr algn="ctr" eaLnBrk="0" hangingPunct="0"/>
              <a:r>
                <a:rPr lang="zh-CN" altLang="en-US" sz="1400" b="1" dirty="0" smtClean="0">
                  <a:effectLst>
                    <a:outerShdw blurRad="38100" dist="38100" dir="2700000" algn="tl">
                      <a:srgbClr val="C0C0C0"/>
                    </a:outerShdw>
                  </a:effectLst>
                  <a:latin typeface="+mn-ea"/>
                  <a:ea typeface="+mn-ea"/>
                </a:rPr>
                <a:t>锁的竞争</a:t>
              </a:r>
              <a:endParaRPr lang="en-US" altLang="zh-CN" sz="1400" b="1" dirty="0">
                <a:effectLst>
                  <a:outerShdw blurRad="38100" dist="38100" dir="2700000" algn="tl">
                    <a:srgbClr val="C0C0C0"/>
                  </a:outerShdw>
                </a:effectLst>
                <a:latin typeface="+mn-ea"/>
                <a:ea typeface="+mn-ea"/>
              </a:endParaRPr>
            </a:p>
          </p:txBody>
        </p:sp>
        <p:sp>
          <p:nvSpPr>
            <p:cNvPr id="20" name="Oval 31"/>
            <p:cNvSpPr>
              <a:spLocks noChangeArrowheads="1"/>
            </p:cNvSpPr>
            <p:nvPr/>
          </p:nvSpPr>
          <p:spPr bwMode="gray">
            <a:xfrm>
              <a:off x="1968" y="3792"/>
              <a:ext cx="916" cy="308"/>
            </a:xfrm>
            <a:prstGeom prst="ellipse">
              <a:avLst/>
            </a:prstGeom>
            <a:gradFill rotWithShape="1">
              <a:gsLst>
                <a:gs pos="0">
                  <a:schemeClr val="bg2"/>
                </a:gs>
                <a:gs pos="100000">
                  <a:schemeClr val="bg2">
                    <a:gamma/>
                    <a:tint val="0"/>
                    <a:invGamma/>
                  </a:schemeClr>
                </a:gs>
              </a:gsLst>
              <a:path path="shape">
                <a:fillToRect l="50000" t="50000" r="50000" b="50000"/>
              </a:path>
            </a:gradFill>
            <a:ln w="9525" algn="ctr">
              <a:noFill/>
              <a:round/>
              <a:headEnd/>
              <a:tailEnd/>
            </a:ln>
            <a:effectLst/>
          </p:spPr>
          <p:txBody>
            <a:bodyPr wrap="none" anchor="ctr"/>
            <a:lstStyle/>
            <a:p>
              <a:pPr algn="ctr"/>
              <a:endParaRPr lang="zh-CN" altLang="en-US" sz="1400">
                <a:latin typeface="+mn-ea"/>
                <a:ea typeface="+mn-ea"/>
              </a:endParaRPr>
            </a:p>
          </p:txBody>
        </p:sp>
      </p:grpSp>
      <p:sp>
        <p:nvSpPr>
          <p:cNvPr id="36"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高性能：服务请求处理模型</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040176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571472" y="2500306"/>
            <a:ext cx="8231770" cy="4004246"/>
          </a:xfrm>
          <a:prstGeom prst="rect">
            <a:avLst/>
          </a:prstGeom>
          <a:noFill/>
          <a:ln w="9525">
            <a:noFill/>
            <a:miter lim="800000"/>
            <a:headEnd/>
            <a:tailEnd/>
          </a:ln>
          <a:effectLst/>
        </p:spPr>
      </p:pic>
      <p:grpSp>
        <p:nvGrpSpPr>
          <p:cNvPr id="2" name="组合 14"/>
          <p:cNvGrpSpPr/>
          <p:nvPr/>
        </p:nvGrpSpPr>
        <p:grpSpPr>
          <a:xfrm>
            <a:off x="192948" y="1293535"/>
            <a:ext cx="6643734" cy="1937395"/>
            <a:chOff x="192948" y="1293535"/>
            <a:chExt cx="6643734" cy="1937395"/>
          </a:xfrm>
        </p:grpSpPr>
        <p:sp>
          <p:nvSpPr>
            <p:cNvPr id="7" name="AutoShape 49"/>
            <p:cNvSpPr>
              <a:spLocks noChangeArrowheads="1"/>
            </p:cNvSpPr>
            <p:nvPr/>
          </p:nvSpPr>
          <p:spPr bwMode="auto">
            <a:xfrm>
              <a:off x="192948" y="1540099"/>
              <a:ext cx="6643734" cy="1690831"/>
            </a:xfrm>
            <a:prstGeom prst="roundRect">
              <a:avLst>
                <a:gd name="adj" fmla="val 4690"/>
              </a:avLst>
            </a:prstGeom>
            <a:ln w="3175">
              <a:solidFill>
                <a:schemeClr val="tx1"/>
              </a:solidFill>
              <a:prstDash val="dash"/>
              <a:headEnd/>
              <a:tailEnd/>
            </a:ln>
          </p:spPr>
          <p:style>
            <a:lnRef idx="2">
              <a:schemeClr val="accent3"/>
            </a:lnRef>
            <a:fillRef idx="1">
              <a:schemeClr val="lt1"/>
            </a:fillRef>
            <a:effectRef idx="0">
              <a:schemeClr val="accent3"/>
            </a:effectRef>
            <a:fontRef idx="minor">
              <a:schemeClr val="dk1"/>
            </a:fontRef>
          </p:style>
          <p:txBody>
            <a:bodyPr wrap="none" anchor="t"/>
            <a:lstStyle/>
            <a:p>
              <a:pPr algn="ctr"/>
              <a:endParaRPr lang="zh-CN" altLang="en-US" dirty="0">
                <a:solidFill>
                  <a:schemeClr val="tx1"/>
                </a:solidFill>
              </a:endParaRPr>
            </a:p>
          </p:txBody>
        </p:sp>
        <p:grpSp>
          <p:nvGrpSpPr>
            <p:cNvPr id="3" name="组合 5"/>
            <p:cNvGrpSpPr/>
            <p:nvPr/>
          </p:nvGrpSpPr>
          <p:grpSpPr>
            <a:xfrm>
              <a:off x="335824" y="1293535"/>
              <a:ext cx="2143140" cy="461665"/>
              <a:chOff x="3571868" y="1000108"/>
              <a:chExt cx="2143140" cy="461665"/>
            </a:xfrm>
          </p:grpSpPr>
          <p:sp>
            <p:nvSpPr>
              <p:cNvPr id="9" name="AutoShape 58"/>
              <p:cNvSpPr>
                <a:spLocks noChangeArrowheads="1"/>
              </p:cNvSpPr>
              <p:nvPr/>
            </p:nvSpPr>
            <p:spPr bwMode="gray">
              <a:xfrm>
                <a:off x="3571868" y="1058483"/>
                <a:ext cx="2143140" cy="357190"/>
              </a:xfrm>
              <a:prstGeom prst="roundRect">
                <a:avLst>
                  <a:gd name="adj" fmla="val 31714"/>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endParaRPr lang="zh-CN" altLang="en-US" dirty="0">
                  <a:ea typeface="宋体" pitchFamily="2" charset="-122"/>
                </a:endParaRPr>
              </a:p>
            </p:txBody>
          </p:sp>
          <p:sp>
            <p:nvSpPr>
              <p:cNvPr id="10" name="AutoShape 59"/>
              <p:cNvSpPr>
                <a:spLocks noChangeArrowheads="1"/>
              </p:cNvSpPr>
              <p:nvPr/>
            </p:nvSpPr>
            <p:spPr bwMode="auto">
              <a:xfrm flipH="1">
                <a:off x="5395046" y="1173646"/>
                <a:ext cx="71437" cy="144463"/>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1" name="AutoShape 60"/>
              <p:cNvSpPr>
                <a:spLocks noChangeArrowheads="1"/>
              </p:cNvSpPr>
              <p:nvPr/>
            </p:nvSpPr>
            <p:spPr bwMode="auto">
              <a:xfrm flipH="1">
                <a:off x="3812308" y="1173646"/>
                <a:ext cx="73025" cy="144463"/>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2" name="Text Box 61"/>
              <p:cNvSpPr txBox="1">
                <a:spLocks noChangeArrowheads="1"/>
              </p:cNvSpPr>
              <p:nvPr/>
            </p:nvSpPr>
            <p:spPr bwMode="gray">
              <a:xfrm>
                <a:off x="4214810" y="1000108"/>
                <a:ext cx="800219" cy="461665"/>
              </a:xfrm>
              <a:prstGeom prst="rect">
                <a:avLst/>
              </a:prstGeom>
              <a:noFill/>
              <a:ln w="9525" algn="ctr">
                <a:noFill/>
                <a:miter lim="800000"/>
                <a:headEnd/>
                <a:tailEnd/>
              </a:ln>
            </p:spPr>
            <p:txBody>
              <a:bodyPr wrap="none">
                <a:spAutoFit/>
              </a:bodyPr>
              <a:lstStyle/>
              <a:p>
                <a:pPr algn="ctr" eaLnBrk="0" hangingPunct="0"/>
                <a:r>
                  <a:rPr lang="zh-CN" altLang="en-US" sz="2400" dirty="0" smtClean="0">
                    <a:effectLst>
                      <a:outerShdw blurRad="38100" dist="38100" dir="2700000" algn="tl">
                        <a:srgbClr val="000000">
                          <a:alpha val="43137"/>
                        </a:srgbClr>
                      </a:outerShdw>
                    </a:effectLst>
                    <a:ea typeface="微软雅黑" pitchFamily="34" charset="-122"/>
                  </a:rPr>
                  <a:t>介绍</a:t>
                </a:r>
                <a:endParaRPr lang="zh-CN" altLang="en-US" sz="2400" dirty="0">
                  <a:effectLst>
                    <a:outerShdw blurRad="38100" dist="38100" dir="2700000" algn="tl">
                      <a:srgbClr val="000000">
                        <a:alpha val="43137"/>
                      </a:srgbClr>
                    </a:outerShdw>
                  </a:effectLst>
                  <a:ea typeface="微软雅黑" pitchFamily="34" charset="-122"/>
                </a:endParaRPr>
              </a:p>
            </p:txBody>
          </p:sp>
        </p:grpSp>
        <p:sp>
          <p:nvSpPr>
            <p:cNvPr id="13" name="TextBox 12"/>
            <p:cNvSpPr txBox="1"/>
            <p:nvPr/>
          </p:nvSpPr>
          <p:spPr>
            <a:xfrm>
              <a:off x="214282" y="1768573"/>
              <a:ext cx="6572296" cy="1323439"/>
            </a:xfrm>
            <a:prstGeom prst="rect">
              <a:avLst/>
            </a:prstGeom>
            <a:ln w="3175">
              <a:noFill/>
              <a:prstDash val="dash"/>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latin typeface="+mn-ea"/>
                </a:rPr>
                <a:t>SEDA</a:t>
              </a:r>
              <a:r>
                <a:rPr lang="en-US" dirty="0" smtClean="0">
                  <a:latin typeface="+mn-ea"/>
                </a:rPr>
                <a:t>（</a:t>
              </a:r>
              <a:r>
                <a:rPr lang="en-US" b="1" dirty="0" smtClean="0">
                  <a:latin typeface="+mn-ea"/>
                </a:rPr>
                <a:t>staged event-driven architecture</a:t>
              </a:r>
              <a:r>
                <a:rPr lang="en-US" dirty="0" smtClean="0">
                  <a:latin typeface="+mn-ea"/>
                </a:rPr>
                <a:t>）</a:t>
              </a:r>
              <a:r>
                <a:rPr lang="zh-CN" altLang="en-US" dirty="0" smtClean="0">
                  <a:latin typeface="+mn-ea"/>
                </a:rPr>
                <a:t>，阶段事件驱动架构，可以将逻辑进行分段（</a:t>
              </a:r>
              <a:r>
                <a:rPr lang="en-US" dirty="0" smtClean="0">
                  <a:latin typeface="+mn-ea"/>
                </a:rPr>
                <a:t>stage</a:t>
              </a:r>
              <a:r>
                <a:rPr lang="zh-CN" altLang="en-US" dirty="0" smtClean="0">
                  <a:latin typeface="+mn-ea"/>
                </a:rPr>
                <a:t>）处理，通过对每段逻辑进行有效的资源和处理能力的调配，进而提高系统的吞吐能力、稳定性、以及系统的水平扩展能力。</a:t>
              </a:r>
              <a:endParaRPr lang="zh-CN" altLang="en-US" dirty="0">
                <a:latin typeface="+mn-ea"/>
              </a:endParaRPr>
            </a:p>
          </p:txBody>
        </p:sp>
      </p:grpSp>
      <p:sp>
        <p:nvSpPr>
          <p:cNvPr id="14"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a:t>
            </a:r>
            <a:r>
              <a:rPr lang="zh-CN" altLang="en-US" sz="3200" b="1" dirty="0">
                <a:solidFill>
                  <a:srgbClr val="FF9933"/>
                </a:solidFill>
                <a:latin typeface="微软雅黑" pitchFamily="34" charset="-122"/>
                <a:ea typeface="微软雅黑" pitchFamily="34" charset="-122"/>
                <a:cs typeface="+mj-cs"/>
              </a:rPr>
              <a:t>可用</a:t>
            </a:r>
            <a:r>
              <a:rPr lang="zh-CN" altLang="en-US" sz="3200" b="1" dirty="0" smtClean="0">
                <a:solidFill>
                  <a:srgbClr val="FF9933"/>
                </a:solidFill>
                <a:latin typeface="微软雅黑" pitchFamily="34" charset="-122"/>
                <a:ea typeface="微软雅黑" pitchFamily="34" charset="-122"/>
                <a:cs typeface="+mj-cs"/>
              </a:rPr>
              <a:t>：</a:t>
            </a:r>
            <a:r>
              <a:rPr lang="en-US" altLang="zh-CN" sz="3200" b="1" dirty="0" smtClean="0">
                <a:solidFill>
                  <a:srgbClr val="FF9933"/>
                </a:solidFill>
                <a:latin typeface="微软雅黑" pitchFamily="34" charset="-122"/>
                <a:ea typeface="微软雅黑" pitchFamily="34" charset="-122"/>
                <a:cs typeface="+mj-cs"/>
              </a:rPr>
              <a:t>SEDA</a:t>
            </a:r>
            <a:r>
              <a:rPr lang="zh-CN" altLang="en-US" sz="3200" b="1" dirty="0" smtClean="0">
                <a:solidFill>
                  <a:srgbClr val="FF9933"/>
                </a:solidFill>
                <a:latin typeface="微软雅黑" pitchFamily="34" charset="-122"/>
                <a:ea typeface="微软雅黑" pitchFamily="34" charset="-122"/>
                <a:cs typeface="+mj-cs"/>
              </a:rPr>
              <a:t>架构</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167662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29058" y="1409848"/>
            <a:ext cx="1357322" cy="432000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smtClean="0">
                <a:solidFill>
                  <a:schemeClr val="tx1"/>
                </a:solidFill>
                <a:latin typeface="微软雅黑" pitchFamily="34" charset="-122"/>
                <a:ea typeface="微软雅黑" pitchFamily="34" charset="-122"/>
              </a:rPr>
              <a:t>中间层</a:t>
            </a:r>
            <a:endParaRPr lang="zh-CN" altLang="en-US" b="1" dirty="0">
              <a:solidFill>
                <a:schemeClr val="tx1"/>
              </a:solidFill>
              <a:latin typeface="微软雅黑" pitchFamily="34" charset="-122"/>
              <a:ea typeface="微软雅黑" pitchFamily="34" charset="-122"/>
            </a:endParaRPr>
          </a:p>
        </p:txBody>
      </p:sp>
      <p:sp>
        <p:nvSpPr>
          <p:cNvPr id="5" name="矩形 4"/>
          <p:cNvSpPr/>
          <p:nvPr/>
        </p:nvSpPr>
        <p:spPr>
          <a:xfrm>
            <a:off x="1428728" y="1409848"/>
            <a:ext cx="1643074" cy="432000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a:solidFill>
                  <a:schemeClr val="tx1"/>
                </a:solidFill>
                <a:latin typeface="微软雅黑" pitchFamily="34" charset="-122"/>
                <a:ea typeface="微软雅黑" pitchFamily="34" charset="-122"/>
              </a:rPr>
              <a:t>渠道层</a:t>
            </a:r>
            <a:endParaRPr lang="en-US" altLang="zh-CN" b="1" dirty="0">
              <a:solidFill>
                <a:schemeClr val="tx1"/>
              </a:solidFill>
              <a:latin typeface="微软雅黑" pitchFamily="34" charset="-122"/>
              <a:ea typeface="微软雅黑" pitchFamily="34" charset="-122"/>
            </a:endParaRPr>
          </a:p>
        </p:txBody>
      </p:sp>
      <p:sp>
        <p:nvSpPr>
          <p:cNvPr id="6" name="圆角矩形 5"/>
          <p:cNvSpPr/>
          <p:nvPr/>
        </p:nvSpPr>
        <p:spPr>
          <a:xfrm>
            <a:off x="8056218" y="3039362"/>
            <a:ext cx="928694" cy="1000132"/>
          </a:xfrm>
          <a:prstGeom prst="round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a:solidFill>
                  <a:schemeClr val="tx1"/>
                </a:solidFill>
                <a:latin typeface="微软雅黑" pitchFamily="34" charset="-122"/>
                <a:ea typeface="微软雅黑" pitchFamily="34" charset="-122"/>
              </a:rPr>
              <a:t>外部调用</a:t>
            </a:r>
          </a:p>
        </p:txBody>
      </p:sp>
      <p:sp>
        <p:nvSpPr>
          <p:cNvPr id="7" name="圆角矩形 6"/>
          <p:cNvSpPr/>
          <p:nvPr/>
        </p:nvSpPr>
        <p:spPr>
          <a:xfrm>
            <a:off x="159088" y="3000372"/>
            <a:ext cx="928694" cy="1000132"/>
          </a:xfrm>
          <a:prstGeom prst="round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a:solidFill>
                  <a:schemeClr val="tx1"/>
                </a:solidFill>
                <a:latin typeface="微软雅黑" pitchFamily="34" charset="-122"/>
                <a:ea typeface="微软雅黑" pitchFamily="34" charset="-122"/>
              </a:rPr>
              <a:t>客户端</a:t>
            </a:r>
          </a:p>
        </p:txBody>
      </p:sp>
      <p:cxnSp>
        <p:nvCxnSpPr>
          <p:cNvPr id="8" name="直接箭头连接符 7"/>
          <p:cNvCxnSpPr>
            <a:stCxn id="7" idx="3"/>
          </p:cNvCxnSpPr>
          <p:nvPr/>
        </p:nvCxnSpPr>
        <p:spPr>
          <a:xfrm>
            <a:off x="1087782" y="3500438"/>
            <a:ext cx="42865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五边形 8"/>
          <p:cNvSpPr/>
          <p:nvPr/>
        </p:nvSpPr>
        <p:spPr>
          <a:xfrm>
            <a:off x="3286116" y="3214686"/>
            <a:ext cx="428628" cy="214314"/>
          </a:xfrm>
          <a:prstGeom prst="homePlat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b="1" dirty="0">
              <a:solidFill>
                <a:schemeClr val="tx1"/>
              </a:solidFill>
              <a:latin typeface="微软雅黑" pitchFamily="34" charset="-122"/>
              <a:ea typeface="微软雅黑" pitchFamily="34" charset="-122"/>
            </a:endParaRPr>
          </a:p>
        </p:txBody>
      </p:sp>
      <p:sp>
        <p:nvSpPr>
          <p:cNvPr id="10" name="五边形 9"/>
          <p:cNvSpPr/>
          <p:nvPr/>
        </p:nvSpPr>
        <p:spPr>
          <a:xfrm>
            <a:off x="5500694" y="3143248"/>
            <a:ext cx="428628" cy="214314"/>
          </a:xfrm>
          <a:prstGeom prst="homePlat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b="1" dirty="0">
              <a:solidFill>
                <a:schemeClr val="tx1"/>
              </a:solidFill>
              <a:latin typeface="微软雅黑" pitchFamily="34" charset="-122"/>
              <a:ea typeface="微软雅黑" pitchFamily="34" charset="-122"/>
            </a:endParaRPr>
          </a:p>
        </p:txBody>
      </p:sp>
      <p:sp>
        <p:nvSpPr>
          <p:cNvPr id="11" name="五边形 10"/>
          <p:cNvSpPr/>
          <p:nvPr/>
        </p:nvSpPr>
        <p:spPr>
          <a:xfrm rot="10800000">
            <a:off x="5438011" y="3481631"/>
            <a:ext cx="428628" cy="214314"/>
          </a:xfrm>
          <a:prstGeom prst="homePlat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b="1" dirty="0">
              <a:solidFill>
                <a:schemeClr val="tx1"/>
              </a:solidFill>
              <a:latin typeface="微软雅黑" pitchFamily="34" charset="-122"/>
              <a:ea typeface="微软雅黑" pitchFamily="34" charset="-122"/>
            </a:endParaRPr>
          </a:p>
        </p:txBody>
      </p:sp>
      <p:sp>
        <p:nvSpPr>
          <p:cNvPr id="12" name="五边形 11"/>
          <p:cNvSpPr/>
          <p:nvPr/>
        </p:nvSpPr>
        <p:spPr>
          <a:xfrm rot="10800000">
            <a:off x="3214679" y="3500438"/>
            <a:ext cx="428628" cy="214314"/>
          </a:xfrm>
          <a:prstGeom prst="homePlate">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b="1" dirty="0">
              <a:solidFill>
                <a:schemeClr val="tx1"/>
              </a:solidFill>
              <a:latin typeface="微软雅黑" pitchFamily="34" charset="-122"/>
              <a:ea typeface="微软雅黑" pitchFamily="34" charset="-122"/>
            </a:endParaRPr>
          </a:p>
        </p:txBody>
      </p:sp>
      <p:sp>
        <p:nvSpPr>
          <p:cNvPr id="13" name="标题 1"/>
          <p:cNvSpPr txBox="1">
            <a:spLocks/>
          </p:cNvSpPr>
          <p:nvPr/>
        </p:nvSpPr>
        <p:spPr bwMode="auto">
          <a:xfrm>
            <a:off x="5357818" y="3857628"/>
            <a:ext cx="714380" cy="357190"/>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zh-CN" altLang="en-US" sz="1800" b="1" kern="0" dirty="0">
                <a:solidFill>
                  <a:schemeClr val="tx1"/>
                </a:solidFill>
                <a:latin typeface="微软雅黑" pitchFamily="34" charset="-122"/>
                <a:ea typeface="微软雅黑" pitchFamily="34" charset="-122"/>
                <a:cs typeface="+mj-cs"/>
              </a:rPr>
              <a:t>队列</a:t>
            </a:r>
          </a:p>
        </p:txBody>
      </p:sp>
      <p:sp>
        <p:nvSpPr>
          <p:cNvPr id="14" name="标题 1"/>
          <p:cNvSpPr txBox="1">
            <a:spLocks/>
          </p:cNvSpPr>
          <p:nvPr/>
        </p:nvSpPr>
        <p:spPr bwMode="auto">
          <a:xfrm>
            <a:off x="3143240" y="3857628"/>
            <a:ext cx="714380" cy="357190"/>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zh-CN" altLang="en-US" sz="1800" b="1" kern="0" dirty="0">
                <a:solidFill>
                  <a:schemeClr val="tx1"/>
                </a:solidFill>
                <a:latin typeface="微软雅黑" pitchFamily="34" charset="-122"/>
                <a:ea typeface="微软雅黑" pitchFamily="34" charset="-122"/>
                <a:cs typeface="+mj-cs"/>
              </a:rPr>
              <a:t>队列</a:t>
            </a:r>
          </a:p>
        </p:txBody>
      </p:sp>
      <p:sp>
        <p:nvSpPr>
          <p:cNvPr id="15" name="标题 1"/>
          <p:cNvSpPr txBox="1">
            <a:spLocks/>
          </p:cNvSpPr>
          <p:nvPr/>
        </p:nvSpPr>
        <p:spPr bwMode="auto">
          <a:xfrm>
            <a:off x="1643042" y="1857364"/>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altLang="zh-CN" sz="1600" b="1" kern="0" dirty="0">
                <a:solidFill>
                  <a:schemeClr val="tx1"/>
                </a:solidFill>
                <a:latin typeface="微软雅黑" pitchFamily="34" charset="-122"/>
                <a:ea typeface="微软雅黑" pitchFamily="34" charset="-122"/>
                <a:cs typeface="+mj-cs"/>
              </a:rPr>
              <a:t>Http</a:t>
            </a:r>
            <a:r>
              <a:rPr lang="zh-CN" altLang="en-US" sz="1600" b="1" kern="0" dirty="0">
                <a:solidFill>
                  <a:schemeClr val="tx1"/>
                </a:solidFill>
                <a:latin typeface="微软雅黑" pitchFamily="34" charset="-122"/>
                <a:ea typeface="微软雅黑" pitchFamily="34" charset="-122"/>
                <a:cs typeface="+mj-cs"/>
              </a:rPr>
              <a:t>接入</a:t>
            </a:r>
          </a:p>
        </p:txBody>
      </p:sp>
      <p:sp>
        <p:nvSpPr>
          <p:cNvPr id="16" name="标题 1"/>
          <p:cNvSpPr txBox="1">
            <a:spLocks/>
          </p:cNvSpPr>
          <p:nvPr/>
        </p:nvSpPr>
        <p:spPr bwMode="auto">
          <a:xfrm>
            <a:off x="1643042" y="2643182"/>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altLang="zh-CN" sz="1600" b="1" kern="0" dirty="0">
                <a:solidFill>
                  <a:schemeClr val="tx1"/>
                </a:solidFill>
                <a:latin typeface="微软雅黑" pitchFamily="34" charset="-122"/>
                <a:ea typeface="微软雅黑" pitchFamily="34" charset="-122"/>
                <a:cs typeface="+mj-cs"/>
              </a:rPr>
              <a:t>SOAP</a:t>
            </a:r>
            <a:r>
              <a:rPr lang="zh-CN" altLang="en-US" sz="1600" b="1" kern="0" dirty="0">
                <a:solidFill>
                  <a:schemeClr val="tx1"/>
                </a:solidFill>
                <a:latin typeface="微软雅黑" pitchFamily="34" charset="-122"/>
                <a:ea typeface="微软雅黑" pitchFamily="34" charset="-122"/>
                <a:cs typeface="+mj-cs"/>
              </a:rPr>
              <a:t>接入</a:t>
            </a:r>
          </a:p>
        </p:txBody>
      </p:sp>
      <p:sp>
        <p:nvSpPr>
          <p:cNvPr id="17" name="标题 1"/>
          <p:cNvSpPr txBox="1">
            <a:spLocks/>
          </p:cNvSpPr>
          <p:nvPr/>
        </p:nvSpPr>
        <p:spPr bwMode="auto">
          <a:xfrm>
            <a:off x="1643042" y="3857628"/>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altLang="zh-CN" sz="1600" b="1" kern="0" dirty="0">
                <a:solidFill>
                  <a:schemeClr val="tx1"/>
                </a:solidFill>
                <a:latin typeface="微软雅黑" pitchFamily="34" charset="-122"/>
                <a:ea typeface="微软雅黑" pitchFamily="34" charset="-122"/>
                <a:cs typeface="+mj-cs"/>
              </a:rPr>
              <a:t>Socket</a:t>
            </a:r>
            <a:endParaRPr lang="zh-CN" altLang="en-US" sz="1600" b="1" kern="0" dirty="0">
              <a:solidFill>
                <a:schemeClr val="tx1"/>
              </a:solidFill>
              <a:latin typeface="微软雅黑" pitchFamily="34" charset="-122"/>
              <a:ea typeface="微软雅黑" pitchFamily="34" charset="-122"/>
              <a:cs typeface="+mj-cs"/>
            </a:endParaRPr>
          </a:p>
        </p:txBody>
      </p:sp>
      <p:sp>
        <p:nvSpPr>
          <p:cNvPr id="18" name="标题 1"/>
          <p:cNvSpPr txBox="1">
            <a:spLocks/>
          </p:cNvSpPr>
          <p:nvPr/>
        </p:nvSpPr>
        <p:spPr bwMode="auto">
          <a:xfrm>
            <a:off x="1643042" y="4500570"/>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zh-CN" altLang="en-US" sz="1600" b="1" kern="0" dirty="0" smtClean="0">
                <a:solidFill>
                  <a:schemeClr val="tx1"/>
                </a:solidFill>
                <a:latin typeface="微软雅黑" pitchFamily="34" charset="-122"/>
                <a:ea typeface="微软雅黑" pitchFamily="34" charset="-122"/>
                <a:cs typeface="+mj-cs"/>
              </a:rPr>
              <a:t>可扩展</a:t>
            </a:r>
            <a:endParaRPr lang="en-US" altLang="zh-CN" sz="1600" b="1" kern="0" dirty="0" smtClean="0">
              <a:solidFill>
                <a:schemeClr val="tx1"/>
              </a:solidFill>
              <a:latin typeface="微软雅黑" pitchFamily="34" charset="-122"/>
              <a:ea typeface="微软雅黑" pitchFamily="34" charset="-122"/>
              <a:cs typeface="+mj-cs"/>
            </a:endParaRPr>
          </a:p>
          <a:p>
            <a:pPr algn="ctr" eaLnBrk="0" hangingPunct="0">
              <a:defRPr/>
            </a:pPr>
            <a:r>
              <a:rPr lang="zh-CN" altLang="en-US" sz="1600" b="1" kern="0" dirty="0" smtClean="0">
                <a:solidFill>
                  <a:schemeClr val="tx1"/>
                </a:solidFill>
                <a:latin typeface="微软雅黑" pitchFamily="34" charset="-122"/>
                <a:ea typeface="微软雅黑" pitchFamily="34" charset="-122"/>
                <a:cs typeface="+mj-cs"/>
              </a:rPr>
              <a:t>接入协议</a:t>
            </a:r>
            <a:endParaRPr lang="zh-CN" altLang="en-US" sz="1600" b="1" kern="0" dirty="0">
              <a:solidFill>
                <a:schemeClr val="tx1"/>
              </a:solidFill>
              <a:latin typeface="微软雅黑" pitchFamily="34" charset="-122"/>
              <a:ea typeface="微软雅黑" pitchFamily="34" charset="-122"/>
              <a:cs typeface="+mj-cs"/>
            </a:endParaRPr>
          </a:p>
        </p:txBody>
      </p:sp>
      <p:sp>
        <p:nvSpPr>
          <p:cNvPr id="19" name="矩形 18"/>
          <p:cNvSpPr/>
          <p:nvPr/>
        </p:nvSpPr>
        <p:spPr>
          <a:xfrm>
            <a:off x="6143636" y="1409848"/>
            <a:ext cx="1571636" cy="4320000"/>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zh-CN" altLang="en-US" b="1" dirty="0">
                <a:solidFill>
                  <a:schemeClr val="tx1"/>
                </a:solidFill>
                <a:latin typeface="微软雅黑" pitchFamily="34" charset="-122"/>
                <a:ea typeface="微软雅黑" pitchFamily="34" charset="-122"/>
              </a:rPr>
              <a:t>集成层</a:t>
            </a:r>
            <a:endParaRPr lang="en-US" altLang="zh-CN" b="1" dirty="0">
              <a:solidFill>
                <a:schemeClr val="tx1"/>
              </a:solidFill>
              <a:latin typeface="微软雅黑" pitchFamily="34" charset="-122"/>
              <a:ea typeface="微软雅黑" pitchFamily="34" charset="-122"/>
            </a:endParaRPr>
          </a:p>
        </p:txBody>
      </p:sp>
      <p:cxnSp>
        <p:nvCxnSpPr>
          <p:cNvPr id="20" name="直接箭头连接符 19"/>
          <p:cNvCxnSpPr>
            <a:stCxn id="19" idx="3"/>
            <a:endCxn id="6" idx="1"/>
          </p:cNvCxnSpPr>
          <p:nvPr/>
        </p:nvCxnSpPr>
        <p:spPr>
          <a:xfrm flipV="1">
            <a:off x="7715272" y="3539428"/>
            <a:ext cx="340946"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标题 1"/>
          <p:cNvSpPr txBox="1">
            <a:spLocks/>
          </p:cNvSpPr>
          <p:nvPr/>
        </p:nvSpPr>
        <p:spPr bwMode="auto">
          <a:xfrm>
            <a:off x="6296036" y="1785926"/>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en-US" altLang="zh-CN" sz="1800" b="1" kern="0" dirty="0">
                <a:solidFill>
                  <a:schemeClr val="tx1"/>
                </a:solidFill>
                <a:latin typeface="微软雅黑" pitchFamily="34" charset="-122"/>
                <a:ea typeface="微软雅黑" pitchFamily="34" charset="-122"/>
                <a:cs typeface="+mj-cs"/>
              </a:rPr>
              <a:t>Http</a:t>
            </a:r>
            <a:r>
              <a:rPr lang="zh-CN" altLang="en-US" sz="1800" b="1" kern="0" dirty="0">
                <a:solidFill>
                  <a:schemeClr val="tx1"/>
                </a:solidFill>
                <a:latin typeface="微软雅黑" pitchFamily="34" charset="-122"/>
                <a:ea typeface="微软雅黑" pitchFamily="34" charset="-122"/>
                <a:cs typeface="+mj-cs"/>
              </a:rPr>
              <a:t>通道</a:t>
            </a:r>
          </a:p>
        </p:txBody>
      </p:sp>
      <p:sp>
        <p:nvSpPr>
          <p:cNvPr id="22" name="标题 1"/>
          <p:cNvSpPr txBox="1">
            <a:spLocks/>
          </p:cNvSpPr>
          <p:nvPr/>
        </p:nvSpPr>
        <p:spPr bwMode="auto">
          <a:xfrm>
            <a:off x="6296036" y="2643182"/>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en-US" altLang="zh-CN" sz="1800" b="1" kern="0" dirty="0">
                <a:solidFill>
                  <a:schemeClr val="tx1"/>
                </a:solidFill>
                <a:latin typeface="微软雅黑" pitchFamily="34" charset="-122"/>
                <a:ea typeface="微软雅黑" pitchFamily="34" charset="-122"/>
                <a:cs typeface="+mj-cs"/>
              </a:rPr>
              <a:t>SOAP</a:t>
            </a:r>
            <a:r>
              <a:rPr lang="zh-CN" altLang="en-US" sz="1800" b="1" kern="0" dirty="0">
                <a:solidFill>
                  <a:schemeClr val="tx1"/>
                </a:solidFill>
                <a:latin typeface="微软雅黑" pitchFamily="34" charset="-122"/>
                <a:ea typeface="微软雅黑" pitchFamily="34" charset="-122"/>
                <a:cs typeface="+mj-cs"/>
              </a:rPr>
              <a:t>通道</a:t>
            </a:r>
          </a:p>
        </p:txBody>
      </p:sp>
      <p:sp>
        <p:nvSpPr>
          <p:cNvPr id="23" name="标题 1"/>
          <p:cNvSpPr txBox="1">
            <a:spLocks/>
          </p:cNvSpPr>
          <p:nvPr/>
        </p:nvSpPr>
        <p:spPr bwMode="auto">
          <a:xfrm>
            <a:off x="6296036" y="3857628"/>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eaLnBrk="0" hangingPunct="0">
              <a:defRPr/>
            </a:pPr>
            <a:r>
              <a:rPr lang="en-US" altLang="zh-CN" sz="1600" b="1" kern="0" dirty="0">
                <a:solidFill>
                  <a:schemeClr val="tx1"/>
                </a:solidFill>
                <a:latin typeface="微软雅黑" pitchFamily="34" charset="-122"/>
                <a:ea typeface="微软雅黑" pitchFamily="34" charset="-122"/>
                <a:cs typeface="+mj-cs"/>
              </a:rPr>
              <a:t>Socket</a:t>
            </a:r>
            <a:r>
              <a:rPr lang="zh-CN" altLang="en-US" sz="1600" b="1" kern="0" dirty="0">
                <a:solidFill>
                  <a:schemeClr val="tx1"/>
                </a:solidFill>
                <a:latin typeface="微软雅黑" pitchFamily="34" charset="-122"/>
                <a:ea typeface="微软雅黑" pitchFamily="34" charset="-122"/>
                <a:cs typeface="+mj-cs"/>
              </a:rPr>
              <a:t>通道</a:t>
            </a:r>
          </a:p>
        </p:txBody>
      </p:sp>
      <p:sp>
        <p:nvSpPr>
          <p:cNvPr id="24" name="标题 1"/>
          <p:cNvSpPr txBox="1">
            <a:spLocks/>
          </p:cNvSpPr>
          <p:nvPr/>
        </p:nvSpPr>
        <p:spPr bwMode="auto">
          <a:xfrm>
            <a:off x="6296036" y="4500570"/>
            <a:ext cx="128588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zh-CN" altLang="en-US" sz="1800" b="1" kern="0" dirty="0" smtClean="0">
                <a:solidFill>
                  <a:schemeClr val="tx1"/>
                </a:solidFill>
                <a:latin typeface="微软雅黑" pitchFamily="34" charset="-122"/>
                <a:ea typeface="微软雅黑" pitchFamily="34" charset="-122"/>
                <a:cs typeface="+mj-cs"/>
              </a:rPr>
              <a:t>可扩展</a:t>
            </a:r>
            <a:endParaRPr lang="en-US" altLang="zh-CN" sz="1800" b="1" kern="0" dirty="0" smtClean="0">
              <a:solidFill>
                <a:schemeClr val="tx1"/>
              </a:solidFill>
              <a:latin typeface="微软雅黑" pitchFamily="34" charset="-122"/>
              <a:ea typeface="微软雅黑" pitchFamily="34" charset="-122"/>
              <a:cs typeface="+mj-cs"/>
            </a:endParaRPr>
          </a:p>
          <a:p>
            <a:pPr algn="ctr" eaLnBrk="0" hangingPunct="0">
              <a:defRPr/>
            </a:pPr>
            <a:r>
              <a:rPr lang="zh-CN" altLang="en-US" sz="1800" b="1" kern="0" dirty="0" smtClean="0">
                <a:solidFill>
                  <a:schemeClr val="tx1"/>
                </a:solidFill>
                <a:latin typeface="微软雅黑" pitchFamily="34" charset="-122"/>
                <a:ea typeface="微软雅黑" pitchFamily="34" charset="-122"/>
                <a:cs typeface="+mj-cs"/>
              </a:rPr>
              <a:t>接出协议</a:t>
            </a:r>
            <a:endParaRPr lang="zh-CN" altLang="en-US" sz="1800" b="1" kern="0" dirty="0">
              <a:solidFill>
                <a:schemeClr val="tx1"/>
              </a:solidFill>
              <a:latin typeface="微软雅黑" pitchFamily="34" charset="-122"/>
              <a:ea typeface="微软雅黑" pitchFamily="34" charset="-122"/>
              <a:cs typeface="+mj-cs"/>
            </a:endParaRPr>
          </a:p>
        </p:txBody>
      </p:sp>
      <p:sp>
        <p:nvSpPr>
          <p:cNvPr id="27" name="右箭头 26"/>
          <p:cNvSpPr/>
          <p:nvPr/>
        </p:nvSpPr>
        <p:spPr>
          <a:xfrm>
            <a:off x="1928794" y="5214950"/>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28" name="标题 1"/>
          <p:cNvSpPr txBox="1">
            <a:spLocks/>
          </p:cNvSpPr>
          <p:nvPr/>
        </p:nvSpPr>
        <p:spPr bwMode="auto">
          <a:xfrm>
            <a:off x="4143372" y="2285992"/>
            <a:ext cx="92869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zh-CN" altLang="en-US" sz="1800" b="1" kern="0" dirty="0" smtClean="0">
                <a:solidFill>
                  <a:schemeClr val="tx1"/>
                </a:solidFill>
                <a:latin typeface="微软雅黑" pitchFamily="34" charset="-122"/>
                <a:ea typeface="微软雅黑" pitchFamily="34" charset="-122"/>
                <a:cs typeface="+mj-cs"/>
              </a:rPr>
              <a:t>路由</a:t>
            </a:r>
            <a:endParaRPr lang="zh-CN" altLang="en-US" sz="1800" b="1" kern="0" dirty="0">
              <a:solidFill>
                <a:schemeClr val="tx1"/>
              </a:solidFill>
              <a:latin typeface="微软雅黑" pitchFamily="34" charset="-122"/>
              <a:ea typeface="微软雅黑" pitchFamily="34" charset="-122"/>
              <a:cs typeface="+mj-cs"/>
            </a:endParaRPr>
          </a:p>
        </p:txBody>
      </p:sp>
      <p:sp>
        <p:nvSpPr>
          <p:cNvPr id="29" name="标题 1"/>
          <p:cNvSpPr txBox="1">
            <a:spLocks/>
          </p:cNvSpPr>
          <p:nvPr/>
        </p:nvSpPr>
        <p:spPr bwMode="auto">
          <a:xfrm>
            <a:off x="4214810" y="4143380"/>
            <a:ext cx="92869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zh-CN" altLang="en-US" sz="1800" b="1" kern="0" dirty="0" smtClean="0">
                <a:solidFill>
                  <a:schemeClr val="tx1"/>
                </a:solidFill>
                <a:latin typeface="微软雅黑" pitchFamily="34" charset="-122"/>
                <a:ea typeface="微软雅黑" pitchFamily="34" charset="-122"/>
                <a:cs typeface="+mj-cs"/>
              </a:rPr>
              <a:t>数据</a:t>
            </a:r>
            <a:endParaRPr lang="en-US" altLang="zh-CN" sz="1800" b="1" kern="0" dirty="0" smtClean="0">
              <a:solidFill>
                <a:schemeClr val="tx1"/>
              </a:solidFill>
              <a:latin typeface="微软雅黑" pitchFamily="34" charset="-122"/>
              <a:ea typeface="微软雅黑" pitchFamily="34" charset="-122"/>
              <a:cs typeface="+mj-cs"/>
            </a:endParaRPr>
          </a:p>
          <a:p>
            <a:pPr algn="ctr" eaLnBrk="0" hangingPunct="0">
              <a:defRPr/>
            </a:pPr>
            <a:r>
              <a:rPr lang="zh-CN" altLang="en-US" sz="1800" b="1" kern="0" dirty="0" smtClean="0">
                <a:solidFill>
                  <a:schemeClr val="tx1"/>
                </a:solidFill>
                <a:latin typeface="微软雅黑" pitchFamily="34" charset="-122"/>
                <a:ea typeface="微软雅黑" pitchFamily="34" charset="-122"/>
                <a:cs typeface="+mj-cs"/>
              </a:rPr>
              <a:t>转换</a:t>
            </a:r>
            <a:endParaRPr lang="zh-CN" altLang="en-US" sz="1800" b="1" kern="0" dirty="0">
              <a:solidFill>
                <a:schemeClr val="tx1"/>
              </a:solidFill>
              <a:latin typeface="微软雅黑" pitchFamily="34" charset="-122"/>
              <a:ea typeface="微软雅黑" pitchFamily="34" charset="-122"/>
              <a:cs typeface="+mj-cs"/>
            </a:endParaRPr>
          </a:p>
        </p:txBody>
      </p:sp>
      <p:sp>
        <p:nvSpPr>
          <p:cNvPr id="30" name="右箭头 29"/>
          <p:cNvSpPr/>
          <p:nvPr/>
        </p:nvSpPr>
        <p:spPr>
          <a:xfrm>
            <a:off x="1928794" y="5286388"/>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1" name="右箭头 30"/>
          <p:cNvSpPr/>
          <p:nvPr/>
        </p:nvSpPr>
        <p:spPr>
          <a:xfrm>
            <a:off x="1928794" y="5357826"/>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2" name="右箭头 31"/>
          <p:cNvSpPr/>
          <p:nvPr/>
        </p:nvSpPr>
        <p:spPr>
          <a:xfrm>
            <a:off x="4286248" y="5214950"/>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3" name="右箭头 32"/>
          <p:cNvSpPr/>
          <p:nvPr/>
        </p:nvSpPr>
        <p:spPr>
          <a:xfrm>
            <a:off x="4286248" y="5286388"/>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4" name="右箭头 33"/>
          <p:cNvSpPr/>
          <p:nvPr/>
        </p:nvSpPr>
        <p:spPr>
          <a:xfrm>
            <a:off x="4286248" y="5357826"/>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5" name="右箭头 34"/>
          <p:cNvSpPr/>
          <p:nvPr/>
        </p:nvSpPr>
        <p:spPr>
          <a:xfrm>
            <a:off x="6572264" y="5214950"/>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6" name="右箭头 35"/>
          <p:cNvSpPr/>
          <p:nvPr/>
        </p:nvSpPr>
        <p:spPr>
          <a:xfrm>
            <a:off x="6572264" y="5286388"/>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7" name="右箭头 36"/>
          <p:cNvSpPr/>
          <p:nvPr/>
        </p:nvSpPr>
        <p:spPr>
          <a:xfrm>
            <a:off x="6572264" y="5357826"/>
            <a:ext cx="642942" cy="14287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itchFamily="34" charset="-122"/>
              <a:ea typeface="微软雅黑" pitchFamily="34" charset="-122"/>
            </a:endParaRPr>
          </a:p>
        </p:txBody>
      </p:sp>
      <p:sp>
        <p:nvSpPr>
          <p:cNvPr id="38" name="标题 1"/>
          <p:cNvSpPr txBox="1">
            <a:spLocks/>
          </p:cNvSpPr>
          <p:nvPr/>
        </p:nvSpPr>
        <p:spPr bwMode="auto">
          <a:xfrm>
            <a:off x="1428728" y="5786454"/>
            <a:ext cx="6286544" cy="571504"/>
          </a:xfrm>
          <a:prstGeom prst="rect">
            <a:avLst/>
          </a:prstGeom>
          <a:solidFill>
            <a:schemeClr val="accent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anchor="ctr"/>
          <a:lstStyle/>
          <a:p>
            <a:pPr algn="ctr" eaLnBrk="0" hangingPunct="0">
              <a:defRPr/>
            </a:pPr>
            <a:r>
              <a:rPr lang="en-US" altLang="zh-CN" sz="2400" b="1" kern="0" dirty="0" smtClean="0">
                <a:solidFill>
                  <a:schemeClr val="tx1"/>
                </a:solidFill>
                <a:latin typeface="微软雅黑" pitchFamily="34" charset="-122"/>
                <a:ea typeface="微软雅黑" pitchFamily="34" charset="-122"/>
                <a:cs typeface="+mj-cs"/>
              </a:rPr>
              <a:t>JVM</a:t>
            </a:r>
            <a:endParaRPr lang="zh-CN" altLang="en-US" sz="2400" b="1" kern="0" dirty="0">
              <a:solidFill>
                <a:schemeClr val="tx1"/>
              </a:solidFill>
              <a:latin typeface="微软雅黑" pitchFamily="34" charset="-122"/>
              <a:ea typeface="微软雅黑" pitchFamily="34" charset="-122"/>
              <a:cs typeface="+mj-cs"/>
            </a:endParaRPr>
          </a:p>
        </p:txBody>
      </p:sp>
      <p:sp>
        <p:nvSpPr>
          <p:cNvPr id="39" name="矩形 38"/>
          <p:cNvSpPr/>
          <p:nvPr/>
        </p:nvSpPr>
        <p:spPr>
          <a:xfrm>
            <a:off x="1214414" y="1000108"/>
            <a:ext cx="6643734" cy="5429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b="1" dirty="0" smtClean="0">
                <a:solidFill>
                  <a:schemeClr val="tx1"/>
                </a:solidFill>
                <a:latin typeface="微软雅黑" pitchFamily="34" charset="-122"/>
                <a:ea typeface="微软雅黑" pitchFamily="34" charset="-122"/>
              </a:rPr>
              <a:t>Primeton ESB Server</a:t>
            </a:r>
            <a:endParaRPr lang="zh-CN" altLang="en-US" b="1" dirty="0">
              <a:solidFill>
                <a:schemeClr val="tx1"/>
              </a:solidFill>
              <a:latin typeface="微软雅黑" pitchFamily="34" charset="-122"/>
              <a:ea typeface="微软雅黑" pitchFamily="34" charset="-122"/>
            </a:endParaRPr>
          </a:p>
        </p:txBody>
      </p:sp>
      <p:sp>
        <p:nvSpPr>
          <p:cNvPr id="41"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a:t>
            </a:r>
            <a:r>
              <a:rPr lang="zh-CN" altLang="en-US" sz="3200" b="1" dirty="0">
                <a:solidFill>
                  <a:srgbClr val="FF9933"/>
                </a:solidFill>
                <a:latin typeface="微软雅黑" pitchFamily="34" charset="-122"/>
                <a:ea typeface="微软雅黑" pitchFamily="34" charset="-122"/>
                <a:cs typeface="+mj-cs"/>
              </a:rPr>
              <a:t>可用</a:t>
            </a:r>
            <a:r>
              <a:rPr lang="zh-CN" altLang="en-US" sz="3200" b="1" dirty="0" smtClean="0">
                <a:solidFill>
                  <a:srgbClr val="FF9933"/>
                </a:solidFill>
                <a:latin typeface="微软雅黑" pitchFamily="34" charset="-122"/>
                <a:ea typeface="微软雅黑" pitchFamily="34" charset="-122"/>
                <a:cs typeface="+mj-cs"/>
              </a:rPr>
              <a:t>：</a:t>
            </a:r>
            <a:r>
              <a:rPr lang="en-US" altLang="zh-CN" sz="3200" b="1" dirty="0" smtClean="0">
                <a:solidFill>
                  <a:srgbClr val="FF9933"/>
                </a:solidFill>
                <a:latin typeface="微软雅黑" pitchFamily="34" charset="-122"/>
                <a:ea typeface="微软雅黑" pitchFamily="34" charset="-122"/>
                <a:cs typeface="+mj-cs"/>
              </a:rPr>
              <a:t>SEDA</a:t>
            </a:r>
            <a:r>
              <a:rPr lang="zh-CN" altLang="en-US" sz="3200" b="1" dirty="0" smtClean="0">
                <a:solidFill>
                  <a:srgbClr val="FF9933"/>
                </a:solidFill>
                <a:latin typeface="微软雅黑" pitchFamily="34" charset="-122"/>
                <a:ea typeface="微软雅黑" pitchFamily="34" charset="-122"/>
                <a:cs typeface="+mj-cs"/>
              </a:rPr>
              <a:t>架构</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3148103439"/>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673" name="Picture 1"/>
          <p:cNvPicPr>
            <a:picLocks noChangeAspect="1" noChangeArrowheads="1"/>
          </p:cNvPicPr>
          <p:nvPr/>
        </p:nvPicPr>
        <p:blipFill>
          <a:blip r:embed="rId3" cstate="print"/>
          <a:srcRect/>
          <a:stretch>
            <a:fillRect/>
          </a:stretch>
        </p:blipFill>
        <p:spPr bwMode="auto">
          <a:xfrm>
            <a:off x="2428860" y="1724038"/>
            <a:ext cx="6553200" cy="3562350"/>
          </a:xfrm>
          <a:prstGeom prst="rect">
            <a:avLst/>
          </a:prstGeom>
          <a:noFill/>
          <a:ln w="9525">
            <a:noFill/>
            <a:miter lim="800000"/>
            <a:headEnd/>
            <a:tailEnd/>
          </a:ln>
        </p:spPr>
      </p:pic>
      <p:sp>
        <p:nvSpPr>
          <p:cNvPr id="31" name="内容占位符 2"/>
          <p:cNvSpPr>
            <a:spLocks noGrp="1"/>
          </p:cNvSpPr>
          <p:nvPr>
            <p:ph idx="1"/>
          </p:nvPr>
        </p:nvSpPr>
        <p:spPr>
          <a:xfrm>
            <a:off x="285720" y="1206521"/>
            <a:ext cx="2500330" cy="5222875"/>
          </a:xfrm>
        </p:spPr>
        <p:txBody>
          <a:bodyPr/>
          <a:lstStyle/>
          <a:p>
            <a:r>
              <a:rPr lang="zh-CN" altLang="en-US" sz="2000" dirty="0" smtClean="0">
                <a:latin typeface="华文细黑" pitchFamily="2" charset="-122"/>
                <a:ea typeface="华文细黑" pitchFamily="2" charset="-122"/>
              </a:rPr>
              <a:t>使用异步 </a:t>
            </a:r>
            <a:r>
              <a:rPr lang="en-US" altLang="zh-CN" sz="2000" dirty="0" smtClean="0">
                <a:latin typeface="华文细黑" pitchFamily="2" charset="-122"/>
                <a:ea typeface="华文细黑" pitchFamily="2" charset="-122"/>
              </a:rPr>
              <a:t>Servlet</a:t>
            </a:r>
            <a:r>
              <a:rPr lang="zh-CN" altLang="en-US" sz="2000" dirty="0" smtClean="0">
                <a:latin typeface="华文细黑" pitchFamily="2" charset="-122"/>
                <a:ea typeface="华文细黑" pitchFamily="2" charset="-122"/>
              </a:rPr>
              <a:t>技术，解决了普通</a:t>
            </a:r>
            <a:r>
              <a:rPr lang="en-US" altLang="zh-CN" sz="2000" dirty="0" smtClean="0">
                <a:latin typeface="华文细黑" pitchFamily="2" charset="-122"/>
                <a:ea typeface="华文细黑" pitchFamily="2" charset="-122"/>
              </a:rPr>
              <a:t>Web</a:t>
            </a:r>
            <a:r>
              <a:rPr lang="zh-CN" altLang="en-US" sz="2000" dirty="0" smtClean="0">
                <a:latin typeface="华文细黑" pitchFamily="2" charset="-122"/>
                <a:ea typeface="华文细黑" pitchFamily="2" charset="-122"/>
              </a:rPr>
              <a:t>容器在处理长时间服务调用时，工作线程被挂起的问题，提高了系统的吞吐量</a:t>
            </a:r>
            <a:endParaRPr lang="zh-CN" altLang="en-US" sz="2000" dirty="0">
              <a:latin typeface="华文细黑" pitchFamily="2" charset="-122"/>
              <a:ea typeface="华文细黑" pitchFamily="2" charset="-122"/>
            </a:endParaRPr>
          </a:p>
        </p:txBody>
      </p:sp>
      <p:sp>
        <p:nvSpPr>
          <p:cNvPr id="6"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高性能：</a:t>
            </a:r>
            <a:r>
              <a:rPr lang="en-US" altLang="zh-CN" sz="3200" b="1" dirty="0" smtClean="0">
                <a:solidFill>
                  <a:srgbClr val="FF9933"/>
                </a:solidFill>
                <a:latin typeface="微软雅黑" pitchFamily="34" charset="-122"/>
                <a:ea typeface="微软雅黑" pitchFamily="34" charset="-122"/>
                <a:cs typeface="+mj-cs"/>
              </a:rPr>
              <a:t>NIO</a:t>
            </a:r>
            <a:r>
              <a:rPr lang="zh-CN" altLang="en-US" sz="3200" b="1" dirty="0" smtClean="0">
                <a:solidFill>
                  <a:srgbClr val="FF9933"/>
                </a:solidFill>
                <a:latin typeface="微软雅黑" pitchFamily="34" charset="-122"/>
                <a:ea typeface="微软雅黑" pitchFamily="34" charset="-122"/>
                <a:cs typeface="+mj-cs"/>
              </a:rPr>
              <a:t>网络处理能力</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173942310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02.jpg"/>
          <p:cNvPicPr>
            <a:picLocks noChangeAspect="1"/>
          </p:cNvPicPr>
          <p:nvPr/>
        </p:nvPicPr>
        <p:blipFill>
          <a:blip r:embed="rId3" cstate="screen"/>
          <a:stretch>
            <a:fillRect/>
          </a:stretch>
        </p:blipFill>
        <p:spPr>
          <a:xfrm>
            <a:off x="3" y="4191016"/>
            <a:ext cx="9136224" cy="2238375"/>
          </a:xfrm>
          <a:prstGeom prst="rect">
            <a:avLst/>
          </a:prstGeom>
        </p:spPr>
      </p:pic>
      <p:sp>
        <p:nvSpPr>
          <p:cNvPr id="29704" name="Rectangle 2"/>
          <p:cNvSpPr>
            <a:spLocks noChangeArrowheads="1"/>
          </p:cNvSpPr>
          <p:nvPr/>
        </p:nvSpPr>
        <p:spPr bwMode="auto">
          <a:xfrm>
            <a:off x="630238" y="306388"/>
            <a:ext cx="6913562" cy="684212"/>
          </a:xfrm>
          <a:prstGeom prst="rect">
            <a:avLst/>
          </a:prstGeom>
          <a:noFill/>
          <a:ln w="9525" algn="ctr">
            <a:noFill/>
            <a:miter lim="800000"/>
            <a:headEnd/>
            <a:tailEnd/>
          </a:ln>
        </p:spPr>
        <p:txBody>
          <a:bodyPr anchor="ctr"/>
          <a:lstStyle/>
          <a:p>
            <a:pPr eaLnBrk="0" hangingPunct="0">
              <a:defRPr/>
            </a:pPr>
            <a:endParaRPr lang="zh-CN" altLang="en-US" sz="2400" dirty="0">
              <a:solidFill>
                <a:srgbClr val="595959"/>
              </a:solidFill>
              <a:latin typeface="微软雅黑" pitchFamily="34" charset="-122"/>
              <a:ea typeface="微软雅黑" pitchFamily="34" charset="-122"/>
              <a:cs typeface="+mj-cs"/>
            </a:endParaRPr>
          </a:p>
        </p:txBody>
      </p:sp>
      <p:sp>
        <p:nvSpPr>
          <p:cNvPr id="10" name="标题 9"/>
          <p:cNvSpPr>
            <a:spLocks noGrp="1"/>
          </p:cNvSpPr>
          <p:nvPr>
            <p:ph type="title"/>
          </p:nvPr>
        </p:nvSpPr>
        <p:spPr>
          <a:xfrm>
            <a:off x="304800" y="76205"/>
            <a:ext cx="8610600" cy="561975"/>
          </a:xfrm>
        </p:spPr>
        <p:txBody>
          <a:bodyPr/>
          <a:lstStyle/>
          <a:p>
            <a:r>
              <a:rPr lang="zh-CN" altLang="en-US" dirty="0" smtClean="0"/>
              <a:t>普元的愿景与使命</a:t>
            </a:r>
          </a:p>
        </p:txBody>
      </p:sp>
      <p:sp>
        <p:nvSpPr>
          <p:cNvPr id="12" name="矩形 3"/>
          <p:cNvSpPr>
            <a:spLocks noGrp="1" noChangeArrowheads="1"/>
          </p:cNvSpPr>
          <p:nvPr>
            <p:ph idx="1"/>
          </p:nvPr>
        </p:nvSpPr>
        <p:spPr bwMode="auto">
          <a:xfrm>
            <a:off x="457208" y="1143000"/>
            <a:ext cx="8229600" cy="3046988"/>
          </a:xfrm>
          <a:prstGeom prst="rect">
            <a:avLst/>
          </a:prstGeom>
          <a:noFill/>
          <a:ln w="9525">
            <a:noFill/>
            <a:miter lim="800000"/>
            <a:headEnd/>
            <a:tailEnd/>
          </a:ln>
        </p:spPr>
        <p:txBody>
          <a:bodyPr wrap="square">
            <a:spAutoFit/>
          </a:bodyPr>
          <a:lstStyle/>
          <a:p>
            <a:pPr eaLnBrk="0" hangingPunct="0">
              <a:lnSpc>
                <a:spcPct val="150000"/>
              </a:lnSpc>
              <a:buNone/>
            </a:pPr>
            <a:r>
              <a:rPr lang="zh-CN" altLang="en-US" sz="2000" b="1" dirty="0">
                <a:latin typeface="微软雅黑" pitchFamily="34" charset="-122"/>
                <a:ea typeface="微软雅黑" pitchFamily="34" charset="-122"/>
              </a:rPr>
              <a:t>愿</a:t>
            </a:r>
            <a:r>
              <a:rPr lang="zh-CN" altLang="en-US" sz="2000" b="1" dirty="0" smtClean="0">
                <a:latin typeface="微软雅黑" pitchFamily="34" charset="-122"/>
                <a:ea typeface="微软雅黑" pitchFamily="34" charset="-122"/>
              </a:rPr>
              <a:t>景</a:t>
            </a:r>
            <a:endParaRPr lang="en-US" altLang="zh-CN" sz="2000" b="1" dirty="0" smtClean="0">
              <a:latin typeface="微软雅黑" pitchFamily="34" charset="-122"/>
              <a:ea typeface="微软雅黑" pitchFamily="34" charset="-122"/>
            </a:endParaRPr>
          </a:p>
          <a:p>
            <a:pPr eaLnBrk="0" hangingPunct="0">
              <a:lnSpc>
                <a:spcPct val="150000"/>
              </a:lnSpc>
            </a:pPr>
            <a:r>
              <a:rPr lang="zh-CN" altLang="en-US" sz="2000" dirty="0" smtClean="0">
                <a:latin typeface="微软雅黑" pitchFamily="34" charset="-122"/>
                <a:ea typeface="微软雅黑" pitchFamily="34" charset="-122"/>
              </a:rPr>
              <a:t>成为全球领先的平台软件提供商</a:t>
            </a:r>
            <a:endParaRPr lang="en-US" altLang="zh-CN" sz="2000" dirty="0" smtClean="0">
              <a:latin typeface="微软雅黑" pitchFamily="34" charset="-122"/>
              <a:ea typeface="微软雅黑" pitchFamily="34" charset="-122"/>
            </a:endParaRPr>
          </a:p>
          <a:p>
            <a:pPr eaLnBrk="0" hangingPunct="0">
              <a:lnSpc>
                <a:spcPct val="150000"/>
              </a:lnSpc>
              <a:buNone/>
            </a:pPr>
            <a:r>
              <a:rPr lang="zh-CN" altLang="en-US" sz="2000" b="1" dirty="0" smtClean="0">
                <a:latin typeface="微软雅黑" pitchFamily="34" charset="-122"/>
                <a:ea typeface="微软雅黑" pitchFamily="34" charset="-122"/>
              </a:rPr>
              <a:t>使命</a:t>
            </a:r>
            <a:endParaRPr lang="en-US" altLang="zh-CN" sz="2000" b="1" dirty="0" smtClean="0">
              <a:latin typeface="微软雅黑" pitchFamily="34" charset="-122"/>
              <a:ea typeface="微软雅黑" pitchFamily="34" charset="-122"/>
            </a:endParaRPr>
          </a:p>
          <a:p>
            <a:pPr eaLnBrk="0" hangingPunct="0">
              <a:lnSpc>
                <a:spcPct val="150000"/>
              </a:lnSpc>
            </a:pPr>
            <a:r>
              <a:rPr lang="zh-CN" altLang="en-US" sz="2000" dirty="0" smtClean="0">
                <a:latin typeface="微软雅黑" pitchFamily="34" charset="-122"/>
                <a:ea typeface="微软雅黑" pitchFamily="34" charset="-122"/>
              </a:rPr>
              <a:t>为客户提供最合适的平台软件解决方案，帮助客户提升软件质量、降低信息化建设成本、缩短软件交付时间，从而更好地支撑及推动客户的业务创新及发展。</a:t>
            </a:r>
          </a:p>
        </p:txBody>
      </p:sp>
    </p:spTree>
    <p:extLst>
      <p:ext uri="{BB962C8B-B14F-4D97-AF65-F5344CB8AC3E}">
        <p14:creationId xmlns:p14="http://schemas.microsoft.com/office/powerpoint/2010/main" val="96083993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b="1" dirty="0" smtClean="0">
                <a:latin typeface="微软雅黑" pitchFamily="34" charset="-122"/>
                <a:ea typeface="微软雅黑" pitchFamily="34" charset="-122"/>
              </a:rPr>
              <a:t>高性能：面向原生消息的编程模式</a:t>
            </a:r>
            <a:endParaRPr lang="zh-CN" altLang="en-US" sz="3200" b="1" dirty="0">
              <a:latin typeface="微软雅黑" pitchFamily="34" charset="-122"/>
              <a:ea typeface="微软雅黑" pitchFamily="34" charset="-122"/>
            </a:endParaRPr>
          </a:p>
        </p:txBody>
      </p:sp>
      <p:sp>
        <p:nvSpPr>
          <p:cNvPr id="3" name="内容占位符 2"/>
          <p:cNvSpPr>
            <a:spLocks noGrp="1"/>
          </p:cNvSpPr>
          <p:nvPr>
            <p:ph sz="half" idx="1"/>
          </p:nvPr>
        </p:nvSpPr>
        <p:spPr>
          <a:xfrm>
            <a:off x="457200" y="980728"/>
            <a:ext cx="4038600" cy="5145435"/>
          </a:xfrm>
        </p:spPr>
        <p:txBody>
          <a:bodyPr/>
          <a:lstStyle/>
          <a:p>
            <a:r>
              <a:rPr lang="zh-CN" altLang="en-US" sz="2000" dirty="0" smtClean="0">
                <a:latin typeface="华文细黑" pitchFamily="2" charset="-122"/>
                <a:ea typeface="华文细黑" pitchFamily="2" charset="-122"/>
              </a:rPr>
              <a:t>传统做法：转换为中间格式</a:t>
            </a:r>
            <a:endParaRPr lang="zh-CN" altLang="en-US" sz="2000" dirty="0">
              <a:latin typeface="华文细黑" pitchFamily="2" charset="-122"/>
              <a:ea typeface="华文细黑" pitchFamily="2" charset="-122"/>
            </a:endParaRPr>
          </a:p>
        </p:txBody>
      </p:sp>
      <p:sp>
        <p:nvSpPr>
          <p:cNvPr id="4" name="内容占位符 3"/>
          <p:cNvSpPr>
            <a:spLocks noGrp="1"/>
          </p:cNvSpPr>
          <p:nvPr>
            <p:ph sz="half" idx="2"/>
          </p:nvPr>
        </p:nvSpPr>
        <p:spPr>
          <a:xfrm>
            <a:off x="4648200" y="980728"/>
            <a:ext cx="4038600" cy="5145435"/>
          </a:xfrm>
        </p:spPr>
        <p:txBody>
          <a:bodyPr/>
          <a:lstStyle/>
          <a:p>
            <a:r>
              <a:rPr lang="en-US" altLang="zh-CN" sz="2000" dirty="0" smtClean="0">
                <a:latin typeface="华文细黑" pitchFamily="2" charset="-122"/>
                <a:ea typeface="华文细黑" pitchFamily="2" charset="-122"/>
              </a:rPr>
              <a:t>Primeton ESB</a:t>
            </a:r>
            <a:r>
              <a:rPr lang="zh-CN" altLang="en-US" sz="2000" dirty="0" smtClean="0">
                <a:latin typeface="华文细黑" pitchFamily="2" charset="-122"/>
                <a:ea typeface="华文细黑" pitchFamily="2" charset="-122"/>
              </a:rPr>
              <a:t>做法：使用原生消息直接进行处理</a:t>
            </a:r>
            <a:endParaRPr lang="zh-CN" altLang="en-US" sz="2000" dirty="0">
              <a:latin typeface="华文细黑" pitchFamily="2" charset="-122"/>
              <a:ea typeface="华文细黑" pitchFamily="2" charset="-122"/>
            </a:endParaRPr>
          </a:p>
        </p:txBody>
      </p:sp>
      <p:grpSp>
        <p:nvGrpSpPr>
          <p:cNvPr id="13" name="组合 40"/>
          <p:cNvGrpSpPr/>
          <p:nvPr/>
        </p:nvGrpSpPr>
        <p:grpSpPr>
          <a:xfrm>
            <a:off x="601682" y="1772816"/>
            <a:ext cx="3571900" cy="3080954"/>
            <a:chOff x="428596" y="1500174"/>
            <a:chExt cx="3571900" cy="3357586"/>
          </a:xfrm>
        </p:grpSpPr>
        <p:sp>
          <p:nvSpPr>
            <p:cNvPr id="5" name="圆角矩形 4"/>
            <p:cNvSpPr/>
            <p:nvPr/>
          </p:nvSpPr>
          <p:spPr>
            <a:xfrm>
              <a:off x="1714480" y="2000240"/>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协议二</a:t>
              </a:r>
              <a:endParaRPr lang="en-US" altLang="zh-CN" sz="1600" dirty="0" smtClean="0">
                <a:solidFill>
                  <a:schemeClr val="tx2"/>
                </a:solidFill>
              </a:endParaRPr>
            </a:p>
          </p:txBody>
        </p:sp>
        <p:sp>
          <p:nvSpPr>
            <p:cNvPr id="6" name="圆角矩形 5"/>
            <p:cNvSpPr/>
            <p:nvPr/>
          </p:nvSpPr>
          <p:spPr>
            <a:xfrm>
              <a:off x="1714480" y="3143248"/>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中间</a:t>
              </a:r>
              <a:endParaRPr lang="en-US" altLang="zh-CN" sz="1600" dirty="0" smtClean="0">
                <a:solidFill>
                  <a:schemeClr val="tx2"/>
                </a:solidFill>
              </a:endParaRPr>
            </a:p>
            <a:p>
              <a:pPr algn="ctr"/>
              <a:r>
                <a:rPr lang="zh-CN" altLang="en-US" sz="1600" dirty="0" smtClean="0">
                  <a:solidFill>
                    <a:schemeClr val="tx2"/>
                  </a:solidFill>
                </a:rPr>
                <a:t>格式</a:t>
              </a:r>
              <a:endParaRPr lang="en-US" altLang="zh-CN" sz="1600" dirty="0" smtClean="0">
                <a:solidFill>
                  <a:schemeClr val="tx2"/>
                </a:solidFill>
              </a:endParaRPr>
            </a:p>
          </p:txBody>
        </p:sp>
        <p:sp>
          <p:nvSpPr>
            <p:cNvPr id="7" name="圆角矩形 6"/>
            <p:cNvSpPr/>
            <p:nvPr/>
          </p:nvSpPr>
          <p:spPr>
            <a:xfrm>
              <a:off x="1714480" y="4286256"/>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协议二</a:t>
              </a:r>
              <a:endParaRPr lang="en-US" altLang="zh-CN" sz="1600" dirty="0" smtClean="0">
                <a:solidFill>
                  <a:schemeClr val="tx2"/>
                </a:solidFill>
              </a:endParaRPr>
            </a:p>
          </p:txBody>
        </p:sp>
        <p:sp>
          <p:nvSpPr>
            <p:cNvPr id="8" name="圆角矩形 7"/>
            <p:cNvSpPr/>
            <p:nvPr/>
          </p:nvSpPr>
          <p:spPr>
            <a:xfrm>
              <a:off x="428596" y="2000240"/>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协议一</a:t>
              </a:r>
              <a:endParaRPr lang="en-US" altLang="zh-CN" sz="1600" dirty="0" smtClean="0">
                <a:solidFill>
                  <a:schemeClr val="tx2"/>
                </a:solidFill>
              </a:endParaRPr>
            </a:p>
          </p:txBody>
        </p:sp>
        <p:sp>
          <p:nvSpPr>
            <p:cNvPr id="9" name="圆角矩形 8"/>
            <p:cNvSpPr/>
            <p:nvPr/>
          </p:nvSpPr>
          <p:spPr>
            <a:xfrm>
              <a:off x="3000364" y="2000240"/>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rPr>
                <a:t>…</a:t>
              </a:r>
            </a:p>
          </p:txBody>
        </p:sp>
        <p:sp>
          <p:nvSpPr>
            <p:cNvPr id="10" name="圆角矩形 9"/>
            <p:cNvSpPr/>
            <p:nvPr/>
          </p:nvSpPr>
          <p:spPr>
            <a:xfrm>
              <a:off x="500034" y="4286256"/>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协议一</a:t>
              </a:r>
              <a:endParaRPr lang="en-US" altLang="zh-CN" sz="1600" dirty="0" smtClean="0">
                <a:solidFill>
                  <a:schemeClr val="tx2"/>
                </a:solidFill>
              </a:endParaRPr>
            </a:p>
          </p:txBody>
        </p:sp>
        <p:sp>
          <p:nvSpPr>
            <p:cNvPr id="11" name="圆角矩形 10"/>
            <p:cNvSpPr/>
            <p:nvPr/>
          </p:nvSpPr>
          <p:spPr>
            <a:xfrm>
              <a:off x="3000364" y="4286256"/>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2"/>
                  </a:solidFill>
                </a:rPr>
                <a:t>…</a:t>
              </a:r>
            </a:p>
          </p:txBody>
        </p:sp>
        <p:cxnSp>
          <p:nvCxnSpPr>
            <p:cNvPr id="12" name="肘形连接符 11"/>
            <p:cNvCxnSpPr>
              <a:endCxn id="8" idx="0"/>
            </p:cNvCxnSpPr>
            <p:nvPr/>
          </p:nvCxnSpPr>
          <p:spPr>
            <a:xfrm rot="5400000">
              <a:off x="678629" y="1750207"/>
              <a:ext cx="500066"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肘形连接符 14"/>
            <p:cNvCxnSpPr>
              <a:endCxn id="5" idx="0"/>
            </p:cNvCxnSpPr>
            <p:nvPr/>
          </p:nvCxnSpPr>
          <p:spPr>
            <a:xfrm rot="5400000">
              <a:off x="1964515" y="1750207"/>
              <a:ext cx="500064" cy="2"/>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肘形连接符 17"/>
            <p:cNvCxnSpPr/>
            <p:nvPr/>
          </p:nvCxnSpPr>
          <p:spPr>
            <a:xfrm rot="5400000">
              <a:off x="3249603" y="1749413"/>
              <a:ext cx="500066"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肘形连接符 18"/>
            <p:cNvCxnSpPr>
              <a:stCxn id="5" idx="2"/>
              <a:endCxn id="6" idx="0"/>
            </p:cNvCxnSpPr>
            <p:nvPr/>
          </p:nvCxnSpPr>
          <p:spPr>
            <a:xfrm rot="5400000">
              <a:off x="1928794" y="2857496"/>
              <a:ext cx="571504"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2" name="肘形连接符 21"/>
            <p:cNvCxnSpPr>
              <a:stCxn id="9" idx="2"/>
              <a:endCxn id="6" idx="0"/>
            </p:cNvCxnSpPr>
            <p:nvPr/>
          </p:nvCxnSpPr>
          <p:spPr>
            <a:xfrm rot="5400000">
              <a:off x="2571736" y="2214554"/>
              <a:ext cx="571504" cy="128588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5" name="肘形连接符 24"/>
            <p:cNvCxnSpPr>
              <a:stCxn id="8" idx="2"/>
              <a:endCxn id="6" idx="0"/>
            </p:cNvCxnSpPr>
            <p:nvPr/>
          </p:nvCxnSpPr>
          <p:spPr>
            <a:xfrm rot="16200000" flipH="1">
              <a:off x="1285852" y="2214554"/>
              <a:ext cx="571504" cy="128588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8" name="肘形连接符 27"/>
            <p:cNvCxnSpPr>
              <a:stCxn id="6" idx="2"/>
              <a:endCxn id="11" idx="0"/>
            </p:cNvCxnSpPr>
            <p:nvPr/>
          </p:nvCxnSpPr>
          <p:spPr>
            <a:xfrm rot="16200000" flipH="1">
              <a:off x="2571736" y="3357562"/>
              <a:ext cx="571504" cy="128588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肘形连接符 30"/>
            <p:cNvCxnSpPr>
              <a:stCxn id="6" idx="2"/>
              <a:endCxn id="7" idx="0"/>
            </p:cNvCxnSpPr>
            <p:nvPr/>
          </p:nvCxnSpPr>
          <p:spPr>
            <a:xfrm rot="5400000">
              <a:off x="1928794" y="4000504"/>
              <a:ext cx="571504"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 name="肘形连接符 33"/>
            <p:cNvCxnSpPr>
              <a:stCxn id="6" idx="2"/>
              <a:endCxn id="10" idx="0"/>
            </p:cNvCxnSpPr>
            <p:nvPr/>
          </p:nvCxnSpPr>
          <p:spPr>
            <a:xfrm rot="5400000">
              <a:off x="1321571" y="3393281"/>
              <a:ext cx="571504" cy="1214446"/>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14" name="组合 42"/>
          <p:cNvGrpSpPr/>
          <p:nvPr/>
        </p:nvGrpSpPr>
        <p:grpSpPr>
          <a:xfrm>
            <a:off x="5030838" y="1772818"/>
            <a:ext cx="3357586" cy="3080952"/>
            <a:chOff x="4857752" y="1500176"/>
            <a:chExt cx="3357586" cy="3357584"/>
          </a:xfrm>
        </p:grpSpPr>
        <p:sp>
          <p:nvSpPr>
            <p:cNvPr id="37" name="圆角矩形 36"/>
            <p:cNvSpPr/>
            <p:nvPr/>
          </p:nvSpPr>
          <p:spPr>
            <a:xfrm>
              <a:off x="6143636" y="2000240"/>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协议二</a:t>
              </a:r>
              <a:endParaRPr lang="en-US" altLang="zh-CN" sz="1600" dirty="0" smtClean="0">
                <a:solidFill>
                  <a:schemeClr val="tx2"/>
                </a:solidFill>
              </a:endParaRPr>
            </a:p>
          </p:txBody>
        </p:sp>
        <p:sp>
          <p:nvSpPr>
            <p:cNvPr id="38" name="圆角矩形 37"/>
            <p:cNvSpPr/>
            <p:nvPr/>
          </p:nvSpPr>
          <p:spPr>
            <a:xfrm>
              <a:off x="7215206" y="3143248"/>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中间</a:t>
              </a:r>
              <a:endParaRPr lang="en-US" altLang="zh-CN" sz="1600" dirty="0" smtClean="0">
                <a:solidFill>
                  <a:schemeClr val="tx2"/>
                </a:solidFill>
              </a:endParaRPr>
            </a:p>
            <a:p>
              <a:pPr algn="ctr"/>
              <a:r>
                <a:rPr lang="zh-CN" altLang="en-US" sz="1600" dirty="0" smtClean="0">
                  <a:solidFill>
                    <a:schemeClr val="tx2"/>
                  </a:solidFill>
                </a:rPr>
                <a:t>格式</a:t>
              </a:r>
              <a:endParaRPr lang="en-US" altLang="zh-CN" sz="1600" dirty="0" smtClean="0">
                <a:solidFill>
                  <a:schemeClr val="tx2"/>
                </a:solidFill>
              </a:endParaRPr>
            </a:p>
          </p:txBody>
        </p:sp>
        <p:sp>
          <p:nvSpPr>
            <p:cNvPr id="39" name="圆角矩形 38"/>
            <p:cNvSpPr/>
            <p:nvPr/>
          </p:nvSpPr>
          <p:spPr>
            <a:xfrm>
              <a:off x="6143636" y="4286256"/>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协议二</a:t>
              </a:r>
              <a:endParaRPr lang="en-US" altLang="zh-CN" sz="1600" dirty="0" smtClean="0">
                <a:solidFill>
                  <a:schemeClr val="tx2"/>
                </a:solidFill>
              </a:endParaRPr>
            </a:p>
          </p:txBody>
        </p:sp>
        <p:sp>
          <p:nvSpPr>
            <p:cNvPr id="40" name="圆角矩形 39"/>
            <p:cNvSpPr/>
            <p:nvPr/>
          </p:nvSpPr>
          <p:spPr>
            <a:xfrm>
              <a:off x="4857752" y="2000240"/>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协议一</a:t>
              </a:r>
              <a:endParaRPr lang="en-US" altLang="zh-CN" sz="1600" dirty="0" smtClean="0">
                <a:solidFill>
                  <a:schemeClr val="tx2"/>
                </a:solidFill>
              </a:endParaRPr>
            </a:p>
          </p:txBody>
        </p:sp>
        <p:sp>
          <p:nvSpPr>
            <p:cNvPr id="42" name="圆角矩形 41"/>
            <p:cNvSpPr/>
            <p:nvPr/>
          </p:nvSpPr>
          <p:spPr>
            <a:xfrm>
              <a:off x="4929190" y="4286256"/>
              <a:ext cx="1000132" cy="57150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2"/>
                  </a:solidFill>
                </a:rPr>
                <a:t>协议一</a:t>
              </a:r>
              <a:endParaRPr lang="en-US" altLang="zh-CN" sz="1600" dirty="0" smtClean="0">
                <a:solidFill>
                  <a:schemeClr val="tx2"/>
                </a:solidFill>
              </a:endParaRPr>
            </a:p>
          </p:txBody>
        </p:sp>
        <p:cxnSp>
          <p:nvCxnSpPr>
            <p:cNvPr id="44" name="肘形连接符 43"/>
            <p:cNvCxnSpPr>
              <a:endCxn id="40" idx="0"/>
            </p:cNvCxnSpPr>
            <p:nvPr/>
          </p:nvCxnSpPr>
          <p:spPr>
            <a:xfrm rot="5400000">
              <a:off x="5107785" y="1750207"/>
              <a:ext cx="500066"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肘形连接符 44"/>
            <p:cNvCxnSpPr>
              <a:endCxn id="37" idx="0"/>
            </p:cNvCxnSpPr>
            <p:nvPr/>
          </p:nvCxnSpPr>
          <p:spPr>
            <a:xfrm rot="5400000">
              <a:off x="6393671" y="1750207"/>
              <a:ext cx="500064" cy="2"/>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7" name="肘形连接符 46"/>
            <p:cNvCxnSpPr>
              <a:stCxn id="37" idx="2"/>
              <a:endCxn id="38" idx="0"/>
            </p:cNvCxnSpPr>
            <p:nvPr/>
          </p:nvCxnSpPr>
          <p:spPr>
            <a:xfrm rot="16200000" flipH="1">
              <a:off x="6893735" y="2321711"/>
              <a:ext cx="571504" cy="107157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肘形连接符 48"/>
            <p:cNvCxnSpPr>
              <a:stCxn id="40" idx="2"/>
              <a:endCxn id="38" idx="0"/>
            </p:cNvCxnSpPr>
            <p:nvPr/>
          </p:nvCxnSpPr>
          <p:spPr>
            <a:xfrm rot="16200000" flipH="1">
              <a:off x="6250793" y="1678769"/>
              <a:ext cx="571504" cy="235745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1" name="肘形连接符 50"/>
            <p:cNvCxnSpPr>
              <a:stCxn id="38" idx="2"/>
              <a:endCxn id="39" idx="0"/>
            </p:cNvCxnSpPr>
            <p:nvPr/>
          </p:nvCxnSpPr>
          <p:spPr>
            <a:xfrm rot="5400000">
              <a:off x="6893735" y="3464719"/>
              <a:ext cx="571504" cy="1071570"/>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2" name="肘形连接符 51"/>
            <p:cNvCxnSpPr>
              <a:stCxn id="38" idx="2"/>
              <a:endCxn id="42" idx="0"/>
            </p:cNvCxnSpPr>
            <p:nvPr/>
          </p:nvCxnSpPr>
          <p:spPr>
            <a:xfrm rot="5400000">
              <a:off x="6286512" y="2857496"/>
              <a:ext cx="571504" cy="2286016"/>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 name="肘形连接符 53"/>
            <p:cNvCxnSpPr>
              <a:stCxn id="40" idx="2"/>
              <a:endCxn id="39" idx="0"/>
            </p:cNvCxnSpPr>
            <p:nvPr/>
          </p:nvCxnSpPr>
          <p:spPr>
            <a:xfrm rot="16200000" flipH="1">
              <a:off x="5143504" y="2786058"/>
              <a:ext cx="1714512" cy="128588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7" name="肘形连接符 56"/>
            <p:cNvCxnSpPr>
              <a:stCxn id="37" idx="2"/>
              <a:endCxn id="42" idx="0"/>
            </p:cNvCxnSpPr>
            <p:nvPr/>
          </p:nvCxnSpPr>
          <p:spPr>
            <a:xfrm rot="5400000">
              <a:off x="5179223" y="2821777"/>
              <a:ext cx="1714512" cy="1214446"/>
            </a:xfrm>
            <a:prstGeom prst="bentConnector3">
              <a:avLst>
                <a:gd name="adj1" fmla="val 39772"/>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62" name="Rectangle 4"/>
          <p:cNvSpPr>
            <a:spLocks noChangeArrowheads="1"/>
          </p:cNvSpPr>
          <p:nvPr/>
        </p:nvSpPr>
        <p:spPr bwMode="auto">
          <a:xfrm>
            <a:off x="214282" y="5214950"/>
            <a:ext cx="4271938" cy="1071570"/>
          </a:xfrm>
          <a:prstGeom prst="rect">
            <a:avLst/>
          </a:prstGeom>
          <a:noFill/>
          <a:ln w="3175" algn="ctr">
            <a:solidFill>
              <a:schemeClr val="tx1"/>
            </a:solidFill>
            <a:miter lim="800000"/>
            <a:headEnd type="none" w="sm" len="lg"/>
            <a:tailEnd/>
          </a:ln>
          <a:effectLst/>
        </p:spPr>
        <p:txBody>
          <a:bodyPr wrap="none" anchor="ctr"/>
          <a:lstStyle/>
          <a:p>
            <a:endParaRPr lang="zh-CN" altLang="en-US" sz="1600"/>
          </a:p>
        </p:txBody>
      </p:sp>
      <p:sp>
        <p:nvSpPr>
          <p:cNvPr id="63" name="Rectangle 8"/>
          <p:cNvSpPr txBox="1">
            <a:spLocks noChangeArrowheads="1"/>
          </p:cNvSpPr>
          <p:nvPr/>
        </p:nvSpPr>
        <p:spPr bwMode="auto">
          <a:xfrm>
            <a:off x="298045" y="5234029"/>
            <a:ext cx="4188175" cy="981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marR="0" lvl="0" indent="-533400" algn="l" defTabSz="914400" rtl="0" eaLnBrk="0" fontAlgn="base" latinLnBrk="0" hangingPunct="0">
              <a:lnSpc>
                <a:spcPct val="90000"/>
              </a:lnSpc>
              <a:spcBef>
                <a:spcPct val="20000"/>
              </a:spcBef>
              <a:spcAft>
                <a:spcPct val="0"/>
              </a:spcAft>
              <a:buClrTx/>
              <a:buSzTx/>
              <a:buFont typeface="Wingdings" pitchFamily="2" charset="2"/>
              <a:buChar char="Ø"/>
              <a:tabLst/>
              <a:defRPr/>
            </a:pPr>
            <a:r>
              <a:rPr kumimoji="1" lang="zh-CN" altLang="en-US" sz="1600" kern="0" dirty="0" smtClean="0">
                <a:latin typeface="微软雅黑" pitchFamily="34" charset="-122"/>
                <a:ea typeface="微软雅黑" pitchFamily="34" charset="-122"/>
              </a:rPr>
              <a:t>优势：架构一致性强，容易扩展多种协议</a:t>
            </a:r>
            <a:endParaRPr kumimoji="1" lang="en-US" altLang="zh-CN" sz="16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 typeface="Wingdings" pitchFamily="2" charset="2"/>
              <a:buChar char="Ø"/>
              <a:tabLst/>
              <a:defRPr/>
            </a:pPr>
            <a:r>
              <a:rPr kumimoji="1"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劣势：经过转换，性能降低</a:t>
            </a:r>
          </a:p>
        </p:txBody>
      </p:sp>
      <p:sp>
        <p:nvSpPr>
          <p:cNvPr id="64" name="Rectangle 4"/>
          <p:cNvSpPr>
            <a:spLocks noChangeArrowheads="1"/>
          </p:cNvSpPr>
          <p:nvPr/>
        </p:nvSpPr>
        <p:spPr bwMode="auto">
          <a:xfrm>
            <a:off x="4714876" y="5214950"/>
            <a:ext cx="4271938" cy="1071570"/>
          </a:xfrm>
          <a:prstGeom prst="rect">
            <a:avLst/>
          </a:prstGeom>
          <a:noFill/>
          <a:ln w="3175" algn="ctr">
            <a:solidFill>
              <a:schemeClr val="tx1"/>
            </a:solidFill>
            <a:miter lim="800000"/>
            <a:headEnd type="none" w="sm" len="lg"/>
            <a:tailEnd/>
          </a:ln>
          <a:effectLst/>
        </p:spPr>
        <p:txBody>
          <a:bodyPr wrap="none" anchor="ctr"/>
          <a:lstStyle/>
          <a:p>
            <a:endParaRPr lang="zh-CN" altLang="en-US" sz="1600"/>
          </a:p>
        </p:txBody>
      </p:sp>
      <p:sp>
        <p:nvSpPr>
          <p:cNvPr id="65" name="Rectangle 8"/>
          <p:cNvSpPr txBox="1">
            <a:spLocks noChangeArrowheads="1"/>
          </p:cNvSpPr>
          <p:nvPr/>
        </p:nvSpPr>
        <p:spPr bwMode="auto">
          <a:xfrm>
            <a:off x="4798639" y="5234029"/>
            <a:ext cx="4188175" cy="981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620713" marR="0" lvl="0" indent="-533400" algn="l" defTabSz="914400" rtl="0" eaLnBrk="0" fontAlgn="base" latinLnBrk="0" hangingPunct="0">
              <a:lnSpc>
                <a:spcPct val="90000"/>
              </a:lnSpc>
              <a:spcBef>
                <a:spcPct val="20000"/>
              </a:spcBef>
              <a:spcAft>
                <a:spcPct val="0"/>
              </a:spcAft>
              <a:buClrTx/>
              <a:buSzTx/>
              <a:buFont typeface="Wingdings" pitchFamily="2" charset="2"/>
              <a:buChar char="Ø"/>
              <a:tabLst/>
              <a:defRPr/>
            </a:pPr>
            <a:r>
              <a:rPr kumimoji="1" lang="zh-CN" altLang="en-US" sz="1600" kern="0" dirty="0" smtClean="0">
                <a:latin typeface="微软雅黑" pitchFamily="34" charset="-122"/>
                <a:ea typeface="微软雅黑" pitchFamily="34" charset="-122"/>
              </a:rPr>
              <a:t>优势：性能高</a:t>
            </a:r>
            <a:endParaRPr kumimoji="1" lang="en-US" altLang="zh-CN" sz="1600" kern="0" dirty="0" smtClean="0">
              <a:latin typeface="微软雅黑" pitchFamily="34" charset="-122"/>
              <a:ea typeface="微软雅黑" pitchFamily="34" charset="-122"/>
            </a:endParaRPr>
          </a:p>
          <a:p>
            <a:pPr marL="620713" marR="0" lvl="0" indent="-533400" algn="l" defTabSz="914400" rtl="0" eaLnBrk="0" fontAlgn="base" latinLnBrk="0" hangingPunct="0">
              <a:lnSpc>
                <a:spcPct val="90000"/>
              </a:lnSpc>
              <a:spcBef>
                <a:spcPct val="20000"/>
              </a:spcBef>
              <a:spcAft>
                <a:spcPct val="0"/>
              </a:spcAft>
              <a:buClrTx/>
              <a:buSzTx/>
              <a:buFont typeface="Wingdings" pitchFamily="2" charset="2"/>
              <a:buChar char="Ø"/>
              <a:tabLst/>
              <a:defRPr/>
            </a:pPr>
            <a:r>
              <a:rPr kumimoji="1" lang="zh-CN" altLang="en-US" sz="16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劣势：支持协议过多时开发工作量大</a:t>
            </a:r>
          </a:p>
        </p:txBody>
      </p:sp>
    </p:spTree>
    <p:extLst>
      <p:ext uri="{BB962C8B-B14F-4D97-AF65-F5344CB8AC3E}">
        <p14:creationId xmlns:p14="http://schemas.microsoft.com/office/powerpoint/2010/main" val="142795927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b="1" dirty="0" smtClean="0">
                <a:latin typeface="微软雅黑" pitchFamily="34" charset="-122"/>
                <a:ea typeface="微软雅黑" pitchFamily="34" charset="-122"/>
              </a:rPr>
              <a:t>高性能：高效的</a:t>
            </a:r>
            <a:r>
              <a:rPr lang="en-US" altLang="zh-CN" sz="3200" b="1" dirty="0" smtClean="0">
                <a:latin typeface="微软雅黑" pitchFamily="34" charset="-122"/>
                <a:ea typeface="微软雅黑" pitchFamily="34" charset="-122"/>
              </a:rPr>
              <a:t>WebService</a:t>
            </a:r>
            <a:r>
              <a:rPr lang="zh-CN" altLang="en-US" sz="3200" b="1" dirty="0" smtClean="0">
                <a:latin typeface="微软雅黑" pitchFamily="34" charset="-122"/>
                <a:ea typeface="微软雅黑" pitchFamily="34" charset="-122"/>
              </a:rPr>
              <a:t>处理</a:t>
            </a:r>
            <a:endParaRPr lang="zh-CN" altLang="en-US" sz="3200" b="1" dirty="0">
              <a:latin typeface="微软雅黑" pitchFamily="34" charset="-122"/>
              <a:ea typeface="微软雅黑" pitchFamily="34" charset="-122"/>
            </a:endParaRPr>
          </a:p>
        </p:txBody>
      </p:sp>
      <p:sp>
        <p:nvSpPr>
          <p:cNvPr id="3" name="内容占位符 2"/>
          <p:cNvSpPr>
            <a:spLocks noGrp="1"/>
          </p:cNvSpPr>
          <p:nvPr>
            <p:ph idx="1"/>
          </p:nvPr>
        </p:nvSpPr>
        <p:spPr>
          <a:xfrm>
            <a:off x="457200" y="1142984"/>
            <a:ext cx="8329642" cy="4143404"/>
          </a:xfrm>
        </p:spPr>
        <p:txBody>
          <a:bodyPr/>
          <a:lstStyle/>
          <a:p>
            <a:r>
              <a:rPr lang="zh-CN" altLang="en-US" sz="2400" dirty="0" smtClean="0">
                <a:latin typeface="微软雅黑" pitchFamily="34" charset="-122"/>
                <a:ea typeface="微软雅黑" pitchFamily="34" charset="-122"/>
              </a:rPr>
              <a:t>针对绝大多数的穿透服务，直接进行消息的转发</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针对</a:t>
            </a:r>
            <a:r>
              <a:rPr lang="en-US" altLang="zh-CN" sz="2400" dirty="0" smtClean="0">
                <a:latin typeface="微软雅黑" pitchFamily="34" charset="-122"/>
                <a:ea typeface="微软雅黑" pitchFamily="34" charset="-122"/>
              </a:rPr>
              <a:t>SOAP</a:t>
            </a:r>
            <a:r>
              <a:rPr lang="zh-CN" altLang="en-US" sz="2400" dirty="0" smtClean="0">
                <a:latin typeface="微软雅黑" pitchFamily="34" charset="-122"/>
                <a:ea typeface="微软雅黑" pitchFamily="34" charset="-122"/>
              </a:rPr>
              <a:t> </a:t>
            </a:r>
            <a:r>
              <a:rPr lang="en-US" altLang="zh-CN" sz="2400" dirty="0" smtClean="0">
                <a:latin typeface="微软雅黑" pitchFamily="34" charset="-122"/>
                <a:ea typeface="微软雅黑" pitchFamily="34" charset="-122"/>
              </a:rPr>
              <a:t>Header </a:t>
            </a:r>
            <a:r>
              <a:rPr lang="zh-CN" altLang="en-US" sz="2400" dirty="0" smtClean="0">
                <a:latin typeface="微软雅黑" pitchFamily="34" charset="-122"/>
                <a:ea typeface="微软雅黑" pitchFamily="34" charset="-122"/>
              </a:rPr>
              <a:t>的路由，采用字符匹配方式完成</a:t>
            </a:r>
            <a:endParaRPr lang="en-US" altLang="zh-CN" sz="2400" dirty="0" smtClean="0">
              <a:latin typeface="微软雅黑" pitchFamily="34" charset="-122"/>
              <a:ea typeface="微软雅黑" pitchFamily="34" charset="-122"/>
            </a:endParaRPr>
          </a:p>
          <a:p>
            <a:r>
              <a:rPr lang="zh-CN" altLang="en-US" sz="2400" dirty="0" smtClean="0">
                <a:latin typeface="微软雅黑" pitchFamily="34" charset="-122"/>
                <a:ea typeface="微软雅黑" pitchFamily="34" charset="-122"/>
              </a:rPr>
              <a:t>针对数据转换场景</a:t>
            </a:r>
            <a:endParaRPr lang="en-US" altLang="zh-CN" sz="24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使用 </a:t>
            </a:r>
            <a:r>
              <a:rPr lang="en-US" altLang="zh-CN" sz="2000" dirty="0" err="1" smtClean="0">
                <a:latin typeface="微软雅黑" pitchFamily="34" charset="-122"/>
                <a:ea typeface="微软雅黑" pitchFamily="34" charset="-122"/>
              </a:rPr>
              <a:t>Stax</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方式读取 </a:t>
            </a:r>
            <a:r>
              <a:rPr lang="en-US" altLang="zh-CN" sz="2000" dirty="0" smtClean="0">
                <a:latin typeface="微软雅黑" pitchFamily="34" charset="-122"/>
                <a:ea typeface="微软雅黑" pitchFamily="34" charset="-122"/>
              </a:rPr>
              <a:t>SOAP Body</a:t>
            </a:r>
          </a:p>
          <a:p>
            <a:pPr lvl="1"/>
            <a:r>
              <a:rPr lang="zh-CN" altLang="en-US" sz="2000" dirty="0" smtClean="0">
                <a:latin typeface="微软雅黑" pitchFamily="34" charset="-122"/>
                <a:ea typeface="微软雅黑" pitchFamily="34" charset="-122"/>
              </a:rPr>
              <a:t>增加 </a:t>
            </a:r>
            <a:r>
              <a:rPr lang="en-US" altLang="zh-CN" sz="2000" dirty="0" err="1" smtClean="0">
                <a:latin typeface="微软雅黑" pitchFamily="34" charset="-122"/>
                <a:ea typeface="微软雅黑" pitchFamily="34" charset="-122"/>
              </a:rPr>
              <a:t>XPath</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缓存，提高 </a:t>
            </a:r>
            <a:r>
              <a:rPr lang="en-US" altLang="zh-CN" sz="2000" dirty="0" err="1" smtClean="0">
                <a:latin typeface="微软雅黑" pitchFamily="34" charset="-122"/>
                <a:ea typeface="微软雅黑" pitchFamily="34" charset="-122"/>
              </a:rPr>
              <a:t>XPath</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解析的速度</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提供简化的 </a:t>
            </a:r>
            <a:r>
              <a:rPr lang="en-US" altLang="zh-CN" sz="2000" dirty="0" err="1" smtClean="0">
                <a:latin typeface="微软雅黑" pitchFamily="34" charset="-122"/>
                <a:ea typeface="微软雅黑" pitchFamily="34" charset="-122"/>
              </a:rPr>
              <a:t>XPath</a:t>
            </a: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实现，提高查找速度</a:t>
            </a:r>
            <a:endParaRPr lang="en-US" altLang="zh-CN" sz="2000" dirty="0" smtClean="0">
              <a:latin typeface="微软雅黑" pitchFamily="34" charset="-122"/>
              <a:ea typeface="微软雅黑" pitchFamily="34" charset="-122"/>
            </a:endParaRPr>
          </a:p>
          <a:p>
            <a:endParaRPr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20319836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60" y="218090"/>
            <a:ext cx="8610600" cy="561975"/>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b="1" dirty="0" smtClean="0">
                <a:latin typeface="微软雅黑" pitchFamily="34" charset="-122"/>
                <a:ea typeface="微软雅黑" pitchFamily="34" charset="-122"/>
              </a:rPr>
              <a:t>高性能：分布式处理</a:t>
            </a:r>
            <a:endParaRPr lang="zh-CN" altLang="en-US" sz="3200" b="1" dirty="0">
              <a:latin typeface="微软雅黑" pitchFamily="34" charset="-122"/>
              <a:ea typeface="微软雅黑" pitchFamily="34" charset="-122"/>
            </a:endParaRPr>
          </a:p>
        </p:txBody>
      </p:sp>
      <p:sp>
        <p:nvSpPr>
          <p:cNvPr id="3" name="内容占位符 2"/>
          <p:cNvSpPr>
            <a:spLocks noGrp="1"/>
          </p:cNvSpPr>
          <p:nvPr>
            <p:ph idx="1"/>
          </p:nvPr>
        </p:nvSpPr>
        <p:spPr>
          <a:xfrm>
            <a:off x="457200" y="1052736"/>
            <a:ext cx="8229600" cy="5073427"/>
          </a:xfrm>
        </p:spPr>
        <p:txBody>
          <a:bodyPr/>
          <a:lstStyle/>
          <a:p>
            <a:r>
              <a:rPr lang="zh-CN" altLang="en-US" sz="2000" b="1" dirty="0" smtClean="0">
                <a:latin typeface="微软雅黑" pitchFamily="34" charset="-122"/>
                <a:ea typeface="微软雅黑" pitchFamily="34" charset="-122"/>
              </a:rPr>
              <a:t>支持独立</a:t>
            </a:r>
            <a:r>
              <a:rPr lang="en-US" altLang="zh-CN" sz="2000" b="1" dirty="0" smtClean="0">
                <a:latin typeface="微软雅黑" pitchFamily="34" charset="-122"/>
                <a:ea typeface="微软雅黑" pitchFamily="34" charset="-122"/>
              </a:rPr>
              <a:t>Java</a:t>
            </a:r>
            <a:r>
              <a:rPr lang="zh-CN" altLang="en-US" sz="2000" b="1" dirty="0" smtClean="0">
                <a:latin typeface="微软雅黑" pitchFamily="34" charset="-122"/>
                <a:ea typeface="微软雅黑" pitchFamily="34" charset="-122"/>
              </a:rPr>
              <a:t>进程</a:t>
            </a:r>
            <a:endParaRPr lang="en-US" altLang="zh-CN" sz="2000" b="1" dirty="0" smtClean="0">
              <a:latin typeface="微软雅黑" pitchFamily="34" charset="-122"/>
              <a:ea typeface="微软雅黑" pitchFamily="34" charset="-122"/>
            </a:endParaRPr>
          </a:p>
          <a:p>
            <a:pPr lvl="1"/>
            <a:r>
              <a:rPr lang="zh-CN" altLang="en-US" sz="1800" dirty="0" smtClean="0">
                <a:latin typeface="微软雅黑" pitchFamily="34" charset="-122"/>
                <a:ea typeface="微软雅黑" pitchFamily="34" charset="-122"/>
              </a:rPr>
              <a:t>可脱离应用服务器运行，以便提高性能</a:t>
            </a:r>
            <a:endParaRPr lang="en-US" altLang="zh-CN" sz="1800"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支持监控进程与 </a:t>
            </a:r>
            <a:r>
              <a:rPr lang="en-US" altLang="zh-CN" sz="2000" b="1" dirty="0" smtClean="0">
                <a:latin typeface="微软雅黑" pitchFamily="34" charset="-122"/>
                <a:ea typeface="微软雅黑" pitchFamily="34" charset="-122"/>
              </a:rPr>
              <a:t>ESB </a:t>
            </a:r>
            <a:r>
              <a:rPr lang="zh-CN" altLang="en-US" sz="2000" b="1" dirty="0" smtClean="0">
                <a:latin typeface="微软雅黑" pitchFamily="34" charset="-122"/>
                <a:ea typeface="微软雅黑" pitchFamily="34" charset="-122"/>
              </a:rPr>
              <a:t>进程分离</a:t>
            </a:r>
            <a:endParaRPr lang="en-US" altLang="zh-CN" sz="2000" b="1"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支持多 </a:t>
            </a:r>
            <a:r>
              <a:rPr lang="en-US" altLang="zh-CN" sz="2000" b="1" dirty="0" smtClean="0">
                <a:latin typeface="微软雅黑" pitchFamily="34" charset="-122"/>
                <a:ea typeface="微软雅黑" pitchFamily="34" charset="-122"/>
              </a:rPr>
              <a:t>ESB </a:t>
            </a:r>
            <a:r>
              <a:rPr lang="zh-CN" altLang="en-US" sz="2000" b="1" dirty="0" smtClean="0">
                <a:latin typeface="微软雅黑" pitchFamily="34" charset="-122"/>
                <a:ea typeface="微软雅黑" pitchFamily="34" charset="-122"/>
              </a:rPr>
              <a:t>进程的负载均衡</a:t>
            </a:r>
            <a:endParaRPr lang="zh-CN" altLang="en-US" sz="2000" b="1" dirty="0">
              <a:latin typeface="微软雅黑" pitchFamily="34" charset="-122"/>
              <a:ea typeface="微软雅黑" pitchFamily="34" charset="-122"/>
            </a:endParaRPr>
          </a:p>
        </p:txBody>
      </p:sp>
      <p:sp>
        <p:nvSpPr>
          <p:cNvPr id="5" name="圆角矩形 4"/>
          <p:cNvSpPr/>
          <p:nvPr/>
        </p:nvSpPr>
        <p:spPr>
          <a:xfrm>
            <a:off x="1285852" y="2928934"/>
            <a:ext cx="5072098" cy="78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zh-CN" altLang="en-US" sz="1600" b="1" dirty="0" smtClean="0">
                <a:solidFill>
                  <a:schemeClr val="tx1"/>
                </a:solidFill>
                <a:latin typeface="微软雅黑" pitchFamily="34" charset="-122"/>
                <a:ea typeface="微软雅黑" pitchFamily="34" charset="-122"/>
              </a:rPr>
              <a:t>管理控制台</a:t>
            </a:r>
            <a:endParaRPr lang="zh-CN" altLang="en-US" sz="1800" b="1" dirty="0">
              <a:solidFill>
                <a:schemeClr val="tx1"/>
              </a:solidFill>
              <a:latin typeface="微软雅黑" pitchFamily="34" charset="-122"/>
              <a:ea typeface="微软雅黑" pitchFamily="34" charset="-122"/>
            </a:endParaRPr>
          </a:p>
        </p:txBody>
      </p:sp>
      <p:sp>
        <p:nvSpPr>
          <p:cNvPr id="6" name="圆角矩形 5"/>
          <p:cNvSpPr/>
          <p:nvPr/>
        </p:nvSpPr>
        <p:spPr>
          <a:xfrm>
            <a:off x="5072066" y="3286124"/>
            <a:ext cx="928694" cy="285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Profile</a:t>
            </a:r>
            <a:r>
              <a:rPr lang="zh-CN" altLang="en-US" sz="1100" b="1" dirty="0" smtClean="0">
                <a:solidFill>
                  <a:schemeClr val="tx1"/>
                </a:solidFill>
                <a:latin typeface="微软雅黑" pitchFamily="34" charset="-122"/>
                <a:ea typeface="微软雅黑" pitchFamily="34" charset="-122"/>
              </a:rPr>
              <a:t>管理</a:t>
            </a:r>
            <a:endParaRPr lang="zh-CN" altLang="en-US" sz="1100" b="1" dirty="0">
              <a:solidFill>
                <a:schemeClr val="tx1"/>
              </a:solidFill>
              <a:latin typeface="微软雅黑" pitchFamily="34" charset="-122"/>
              <a:ea typeface="微软雅黑" pitchFamily="34" charset="-122"/>
            </a:endParaRPr>
          </a:p>
        </p:txBody>
      </p:sp>
      <p:sp>
        <p:nvSpPr>
          <p:cNvPr id="7" name="圆角矩形 6"/>
          <p:cNvSpPr/>
          <p:nvPr/>
        </p:nvSpPr>
        <p:spPr>
          <a:xfrm>
            <a:off x="2857488" y="3286124"/>
            <a:ext cx="928694" cy="285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部署</a:t>
            </a:r>
            <a:endParaRPr lang="zh-CN" altLang="en-US" sz="1100" b="1" dirty="0">
              <a:solidFill>
                <a:schemeClr val="tx1"/>
              </a:solidFill>
              <a:latin typeface="微软雅黑" pitchFamily="34" charset="-122"/>
              <a:ea typeface="微软雅黑" pitchFamily="34" charset="-122"/>
            </a:endParaRPr>
          </a:p>
        </p:txBody>
      </p:sp>
      <p:sp>
        <p:nvSpPr>
          <p:cNvPr id="8" name="圆角矩形 7"/>
          <p:cNvSpPr/>
          <p:nvPr/>
        </p:nvSpPr>
        <p:spPr>
          <a:xfrm>
            <a:off x="3929058" y="3286124"/>
            <a:ext cx="928694" cy="285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进程管理</a:t>
            </a:r>
            <a:endParaRPr lang="zh-CN" altLang="en-US" sz="1100" b="1" dirty="0">
              <a:solidFill>
                <a:schemeClr val="tx1"/>
              </a:solidFill>
              <a:latin typeface="微软雅黑" pitchFamily="34" charset="-122"/>
              <a:ea typeface="微软雅黑" pitchFamily="34" charset="-122"/>
            </a:endParaRPr>
          </a:p>
        </p:txBody>
      </p:sp>
      <p:sp>
        <p:nvSpPr>
          <p:cNvPr id="9" name="圆角矩形 8"/>
          <p:cNvSpPr/>
          <p:nvPr/>
        </p:nvSpPr>
        <p:spPr>
          <a:xfrm>
            <a:off x="1785918" y="3286124"/>
            <a:ext cx="928694" cy="2857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监控</a:t>
            </a:r>
            <a:endParaRPr lang="zh-CN" altLang="en-US" sz="1100" b="1" dirty="0">
              <a:solidFill>
                <a:schemeClr val="tx1"/>
              </a:solidFill>
              <a:latin typeface="微软雅黑" pitchFamily="34" charset="-122"/>
              <a:ea typeface="微软雅黑" pitchFamily="34" charset="-122"/>
            </a:endParaRPr>
          </a:p>
        </p:txBody>
      </p:sp>
      <p:sp>
        <p:nvSpPr>
          <p:cNvPr id="10" name="圆角矩形 9"/>
          <p:cNvSpPr/>
          <p:nvPr/>
        </p:nvSpPr>
        <p:spPr>
          <a:xfrm>
            <a:off x="6929454" y="2928934"/>
            <a:ext cx="1500198" cy="78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zh-CN" altLang="en-US" sz="1600" b="1" dirty="0" smtClean="0">
                <a:solidFill>
                  <a:schemeClr val="tx1"/>
                </a:solidFill>
                <a:latin typeface="微软雅黑" pitchFamily="34" charset="-122"/>
                <a:ea typeface="微软雅黑" pitchFamily="34" charset="-122"/>
              </a:rPr>
              <a:t>服务注册库</a:t>
            </a:r>
            <a:endParaRPr lang="zh-CN" altLang="en-US" sz="1600" b="1" dirty="0">
              <a:solidFill>
                <a:schemeClr val="tx1"/>
              </a:solidFill>
              <a:latin typeface="微软雅黑" pitchFamily="34" charset="-122"/>
              <a:ea typeface="微软雅黑" pitchFamily="34" charset="-122"/>
            </a:endParaRPr>
          </a:p>
        </p:txBody>
      </p:sp>
      <p:sp>
        <p:nvSpPr>
          <p:cNvPr id="11" name="圆角矩形 10"/>
          <p:cNvSpPr/>
          <p:nvPr/>
        </p:nvSpPr>
        <p:spPr>
          <a:xfrm>
            <a:off x="1428728" y="4357694"/>
            <a:ext cx="928694"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监控进程</a:t>
            </a:r>
            <a:endParaRPr lang="zh-CN" altLang="en-US" sz="1100" b="1" dirty="0">
              <a:solidFill>
                <a:schemeClr val="tx1"/>
              </a:solidFill>
              <a:latin typeface="微软雅黑" pitchFamily="34" charset="-122"/>
              <a:ea typeface="微软雅黑" pitchFamily="34" charset="-122"/>
            </a:endParaRPr>
          </a:p>
        </p:txBody>
      </p:sp>
      <p:sp>
        <p:nvSpPr>
          <p:cNvPr id="12" name="圆柱形 11"/>
          <p:cNvSpPr/>
          <p:nvPr/>
        </p:nvSpPr>
        <p:spPr>
          <a:xfrm>
            <a:off x="1500166" y="5357826"/>
            <a:ext cx="785818" cy="5715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smtClean="0">
                <a:solidFill>
                  <a:schemeClr val="tx1"/>
                </a:solidFill>
                <a:latin typeface="微软雅黑" pitchFamily="34" charset="-122"/>
                <a:ea typeface="微软雅黑" pitchFamily="34" charset="-122"/>
              </a:rPr>
              <a:t>监控数据</a:t>
            </a:r>
            <a:endParaRPr lang="zh-CN" altLang="en-US" sz="1100" b="1" dirty="0">
              <a:solidFill>
                <a:schemeClr val="tx1"/>
              </a:solidFill>
              <a:latin typeface="微软雅黑" pitchFamily="34" charset="-122"/>
              <a:ea typeface="微软雅黑" pitchFamily="34" charset="-122"/>
            </a:endParaRPr>
          </a:p>
        </p:txBody>
      </p:sp>
      <p:cxnSp>
        <p:nvCxnSpPr>
          <p:cNvPr id="14" name="肘形连接符 13"/>
          <p:cNvCxnSpPr>
            <a:stCxn id="11" idx="2"/>
            <a:endCxn id="12" idx="1"/>
          </p:cNvCxnSpPr>
          <p:nvPr/>
        </p:nvCxnSpPr>
        <p:spPr>
          <a:xfrm rot="5400000">
            <a:off x="1714480" y="5179231"/>
            <a:ext cx="357190" cy="1588"/>
          </a:xfrm>
          <a:prstGeom prst="bentConnector3">
            <a:avLst>
              <a:gd name="adj1" fmla="val 5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000364" y="4143380"/>
            <a:ext cx="1714512"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TIP Server</a:t>
            </a:r>
            <a:endParaRPr lang="zh-CN" altLang="en-US" sz="1800" b="1" dirty="0">
              <a:solidFill>
                <a:schemeClr val="tx1"/>
              </a:solidFill>
              <a:latin typeface="微软雅黑" pitchFamily="34" charset="-122"/>
              <a:ea typeface="微软雅黑" pitchFamily="34" charset="-122"/>
            </a:endParaRPr>
          </a:p>
        </p:txBody>
      </p:sp>
      <p:sp>
        <p:nvSpPr>
          <p:cNvPr id="18" name="矩形 17"/>
          <p:cNvSpPr/>
          <p:nvPr/>
        </p:nvSpPr>
        <p:spPr>
          <a:xfrm>
            <a:off x="3000364" y="5643578"/>
            <a:ext cx="1714512"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JVM</a:t>
            </a:r>
            <a:endParaRPr lang="zh-CN" altLang="en-US" sz="1800" b="1" dirty="0">
              <a:solidFill>
                <a:schemeClr val="tx1"/>
              </a:solidFill>
              <a:latin typeface="微软雅黑" pitchFamily="34" charset="-122"/>
              <a:ea typeface="微软雅黑" pitchFamily="34" charset="-122"/>
            </a:endParaRPr>
          </a:p>
        </p:txBody>
      </p:sp>
      <p:cxnSp>
        <p:nvCxnSpPr>
          <p:cNvPr id="19" name="肘形连接符 18"/>
          <p:cNvCxnSpPr>
            <a:stCxn id="5" idx="3"/>
            <a:endCxn id="10" idx="1"/>
          </p:cNvCxnSpPr>
          <p:nvPr/>
        </p:nvCxnSpPr>
        <p:spPr>
          <a:xfrm>
            <a:off x="6357950" y="3321843"/>
            <a:ext cx="571504" cy="1588"/>
          </a:xfrm>
          <a:prstGeom prst="bentConnector3">
            <a:avLst>
              <a:gd name="adj1" fmla="val 50000"/>
            </a:avLst>
          </a:prstGeom>
          <a:ln w="2540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9" idx="1"/>
            <a:endCxn id="12" idx="2"/>
          </p:cNvCxnSpPr>
          <p:nvPr/>
        </p:nvCxnSpPr>
        <p:spPr>
          <a:xfrm rot="10800000" flipV="1">
            <a:off x="1500166" y="3429000"/>
            <a:ext cx="285752" cy="2214578"/>
          </a:xfrm>
          <a:prstGeom prst="bentConnector3">
            <a:avLst>
              <a:gd name="adj1" fmla="val 254519"/>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7" idx="1"/>
            <a:endCxn id="11" idx="3"/>
          </p:cNvCxnSpPr>
          <p:nvPr/>
        </p:nvCxnSpPr>
        <p:spPr>
          <a:xfrm rot="10800000">
            <a:off x="2357422" y="4679165"/>
            <a:ext cx="642942" cy="214314"/>
          </a:xfrm>
          <a:prstGeom prst="bentConnector3">
            <a:avLst>
              <a:gd name="adj1" fmla="val 5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5500694" y="4429132"/>
            <a:ext cx="857256" cy="1428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smtClean="0">
                <a:solidFill>
                  <a:schemeClr val="tx1"/>
                </a:solidFill>
                <a:latin typeface="微软雅黑" pitchFamily="34" charset="-122"/>
                <a:ea typeface="微软雅黑" pitchFamily="34" charset="-122"/>
              </a:rPr>
              <a:t>Agent</a:t>
            </a:r>
          </a:p>
          <a:p>
            <a:pPr algn="ctr"/>
            <a:r>
              <a:rPr lang="zh-CN" altLang="en-US" sz="1100" b="1" dirty="0" smtClean="0">
                <a:solidFill>
                  <a:schemeClr val="tx1"/>
                </a:solidFill>
                <a:latin typeface="微软雅黑" pitchFamily="34" charset="-122"/>
                <a:ea typeface="微软雅黑" pitchFamily="34" charset="-122"/>
              </a:rPr>
              <a:t>进程</a:t>
            </a:r>
            <a:endParaRPr lang="zh-CN" altLang="en-US" sz="1100" b="1" dirty="0">
              <a:solidFill>
                <a:schemeClr val="tx1"/>
              </a:solidFill>
              <a:latin typeface="微软雅黑" pitchFamily="34" charset="-122"/>
              <a:ea typeface="微软雅黑" pitchFamily="34" charset="-122"/>
            </a:endParaRPr>
          </a:p>
        </p:txBody>
      </p:sp>
      <p:cxnSp>
        <p:nvCxnSpPr>
          <p:cNvPr id="38" name="肘形连接符 37"/>
          <p:cNvCxnSpPr>
            <a:stCxn id="37" idx="1"/>
            <a:endCxn id="55" idx="3"/>
          </p:cNvCxnSpPr>
          <p:nvPr/>
        </p:nvCxnSpPr>
        <p:spPr>
          <a:xfrm rot="10800000">
            <a:off x="5143504" y="5036356"/>
            <a:ext cx="357190" cy="107157"/>
          </a:xfrm>
          <a:prstGeom prst="bentConnector3">
            <a:avLst>
              <a:gd name="adj1" fmla="val 5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a:stCxn id="8" idx="2"/>
            <a:endCxn id="37" idx="0"/>
          </p:cNvCxnSpPr>
          <p:nvPr/>
        </p:nvCxnSpPr>
        <p:spPr>
          <a:xfrm rot="16200000" flipH="1">
            <a:off x="4732735" y="3232545"/>
            <a:ext cx="857256" cy="1535917"/>
          </a:xfrm>
          <a:prstGeom prst="bentConnector3">
            <a:avLst>
              <a:gd name="adj1" fmla="val 5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7" idx="2"/>
            <a:endCxn id="17" idx="0"/>
          </p:cNvCxnSpPr>
          <p:nvPr/>
        </p:nvCxnSpPr>
        <p:spPr>
          <a:xfrm rot="16200000" flipH="1">
            <a:off x="3303975" y="3589735"/>
            <a:ext cx="571504" cy="535785"/>
          </a:xfrm>
          <a:prstGeom prst="bentConnector3">
            <a:avLst>
              <a:gd name="adj1" fmla="val 50000"/>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3214678" y="4214818"/>
            <a:ext cx="1714512"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TIP Server</a:t>
            </a:r>
            <a:endParaRPr lang="zh-CN" altLang="en-US" sz="1800" b="1" dirty="0">
              <a:solidFill>
                <a:schemeClr val="tx1"/>
              </a:solidFill>
              <a:latin typeface="微软雅黑" pitchFamily="34" charset="-122"/>
              <a:ea typeface="微软雅黑" pitchFamily="34" charset="-122"/>
            </a:endParaRPr>
          </a:p>
        </p:txBody>
      </p:sp>
      <p:sp>
        <p:nvSpPr>
          <p:cNvPr id="54" name="矩形 53"/>
          <p:cNvSpPr/>
          <p:nvPr/>
        </p:nvSpPr>
        <p:spPr>
          <a:xfrm>
            <a:off x="3214678" y="5715016"/>
            <a:ext cx="1714512"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JVM</a:t>
            </a:r>
            <a:endParaRPr lang="zh-CN" altLang="en-US" sz="1800" b="1" dirty="0">
              <a:solidFill>
                <a:schemeClr val="tx1"/>
              </a:solidFill>
              <a:latin typeface="微软雅黑" pitchFamily="34" charset="-122"/>
              <a:ea typeface="微软雅黑" pitchFamily="34" charset="-122"/>
            </a:endParaRPr>
          </a:p>
        </p:txBody>
      </p:sp>
      <p:sp>
        <p:nvSpPr>
          <p:cNvPr id="55" name="矩形 54"/>
          <p:cNvSpPr/>
          <p:nvPr/>
        </p:nvSpPr>
        <p:spPr>
          <a:xfrm>
            <a:off x="3428992" y="4286256"/>
            <a:ext cx="1714512" cy="1500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ESB Server</a:t>
            </a:r>
            <a:endParaRPr lang="zh-CN" altLang="en-US" sz="1800" b="1" dirty="0">
              <a:solidFill>
                <a:schemeClr val="tx1"/>
              </a:solidFill>
              <a:latin typeface="微软雅黑" pitchFamily="34" charset="-122"/>
              <a:ea typeface="微软雅黑" pitchFamily="34" charset="-122"/>
            </a:endParaRPr>
          </a:p>
        </p:txBody>
      </p:sp>
      <p:sp>
        <p:nvSpPr>
          <p:cNvPr id="56" name="矩形 55"/>
          <p:cNvSpPr/>
          <p:nvPr/>
        </p:nvSpPr>
        <p:spPr>
          <a:xfrm>
            <a:off x="3428992" y="5786454"/>
            <a:ext cx="1714512" cy="357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smtClean="0">
                <a:solidFill>
                  <a:schemeClr val="tx1"/>
                </a:solidFill>
                <a:latin typeface="微软雅黑" pitchFamily="34" charset="-122"/>
                <a:ea typeface="微软雅黑" pitchFamily="34" charset="-122"/>
              </a:rPr>
              <a:t>JVM</a:t>
            </a:r>
            <a:endParaRPr lang="zh-CN" altLang="en-US" sz="18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562196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811374"/>
            <a:ext cx="8229600" cy="911213"/>
          </a:xfrm>
        </p:spPr>
        <p:txBody>
          <a:bodyPr/>
          <a:lstStyle/>
          <a:p>
            <a:r>
              <a:rPr lang="en-US" altLang="zh-CN" sz="2000" dirty="0" smtClean="0">
                <a:latin typeface="微软雅黑" pitchFamily="34" charset="-122"/>
                <a:ea typeface="微软雅黑" pitchFamily="34" charset="-122"/>
              </a:rPr>
              <a:t>Primeton ESB</a:t>
            </a:r>
            <a:r>
              <a:rPr lang="zh-CN" altLang="en-US" sz="2000" dirty="0" smtClean="0">
                <a:latin typeface="微软雅黑" pitchFamily="34" charset="-122"/>
                <a:ea typeface="微软雅黑" pitchFamily="34" charset="-122"/>
              </a:rPr>
              <a:t>中内嵌了高性能的消息中间件，从而为客户灵活地进行异步服务调用提供了可能，同时也避免了使用外部消息中间件带来的性能开销 。</a:t>
            </a:r>
            <a:endParaRPr lang="zh-CN" altLang="en-US" sz="2000" dirty="0">
              <a:latin typeface="微软雅黑" pitchFamily="34" charset="-122"/>
              <a:ea typeface="微软雅黑" pitchFamily="34" charset="-122"/>
            </a:endParaRPr>
          </a:p>
        </p:txBody>
      </p:sp>
      <p:grpSp>
        <p:nvGrpSpPr>
          <p:cNvPr id="4" name="组合 17"/>
          <p:cNvGrpSpPr/>
          <p:nvPr/>
        </p:nvGrpSpPr>
        <p:grpSpPr>
          <a:xfrm>
            <a:off x="1071538" y="1330508"/>
            <a:ext cx="6643702" cy="3170062"/>
            <a:chOff x="1071538" y="1330508"/>
            <a:chExt cx="6643702" cy="3170062"/>
          </a:xfrm>
        </p:grpSpPr>
        <p:sp>
          <p:nvSpPr>
            <p:cNvPr id="5" name="矩形 4"/>
            <p:cNvSpPr/>
            <p:nvPr/>
          </p:nvSpPr>
          <p:spPr>
            <a:xfrm>
              <a:off x="3234926" y="1330508"/>
              <a:ext cx="2448272" cy="3170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微软雅黑" pitchFamily="34" charset="-122"/>
                  <a:ea typeface="微软雅黑" pitchFamily="34" charset="-122"/>
                </a:rPr>
                <a:t>Primeton ESB</a:t>
              </a:r>
              <a:endParaRPr lang="zh-CN" altLang="en-US" b="1" dirty="0">
                <a:solidFill>
                  <a:schemeClr val="tx1"/>
                </a:solidFill>
                <a:latin typeface="微软雅黑" pitchFamily="34" charset="-122"/>
                <a:ea typeface="微软雅黑" pitchFamily="34" charset="-122"/>
              </a:endParaRPr>
            </a:p>
          </p:txBody>
        </p:sp>
        <p:sp>
          <p:nvSpPr>
            <p:cNvPr id="26" name="矩形 25"/>
            <p:cNvSpPr/>
            <p:nvPr/>
          </p:nvSpPr>
          <p:spPr>
            <a:xfrm>
              <a:off x="3643306" y="3687962"/>
              <a:ext cx="1643074" cy="642942"/>
            </a:xfrm>
            <a:prstGeom prst="rect">
              <a:avLst/>
            </a:prstGeom>
            <a:solidFill>
              <a:srgbClr val="FF99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1600" b="1" dirty="0" smtClean="0">
                  <a:solidFill>
                    <a:schemeClr val="tx1"/>
                  </a:solidFill>
                  <a:latin typeface="微软雅黑" pitchFamily="34" charset="-122"/>
                  <a:ea typeface="微软雅黑" pitchFamily="34" charset="-122"/>
                </a:rPr>
                <a:t>内嵌消息中间件</a:t>
              </a:r>
              <a:endParaRPr lang="zh-CN" altLang="en-US" sz="1600" b="1" dirty="0">
                <a:solidFill>
                  <a:schemeClr val="tx1"/>
                </a:solidFill>
                <a:latin typeface="微软雅黑" pitchFamily="34" charset="-122"/>
                <a:ea typeface="微软雅黑" pitchFamily="34" charset="-122"/>
              </a:endParaRPr>
            </a:p>
          </p:txBody>
        </p:sp>
        <p:sp>
          <p:nvSpPr>
            <p:cNvPr id="49" name="矩形 48"/>
            <p:cNvSpPr/>
            <p:nvPr/>
          </p:nvSpPr>
          <p:spPr>
            <a:xfrm>
              <a:off x="1071538" y="3616524"/>
              <a:ext cx="1143008" cy="785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800" b="1" dirty="0" smtClean="0">
                  <a:latin typeface="微软雅黑" pitchFamily="34" charset="-122"/>
                  <a:ea typeface="微软雅黑" pitchFamily="34" charset="-122"/>
                </a:rPr>
                <a:t>消息发送方</a:t>
              </a:r>
              <a:endParaRPr lang="zh-CN" altLang="en-US" sz="1800" b="1" dirty="0">
                <a:latin typeface="微软雅黑" pitchFamily="34" charset="-122"/>
                <a:ea typeface="微软雅黑" pitchFamily="34" charset="-122"/>
              </a:endParaRPr>
            </a:p>
          </p:txBody>
        </p:sp>
        <p:cxnSp>
          <p:nvCxnSpPr>
            <p:cNvPr id="51" name="直接箭头连接符 50"/>
            <p:cNvCxnSpPr>
              <a:stCxn id="49" idx="3"/>
              <a:endCxn id="26" idx="1"/>
            </p:cNvCxnSpPr>
            <p:nvPr/>
          </p:nvCxnSpPr>
          <p:spPr>
            <a:xfrm>
              <a:off x="2214546" y="4009433"/>
              <a:ext cx="142876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2" name="矩形 51"/>
            <p:cNvSpPr/>
            <p:nvPr/>
          </p:nvSpPr>
          <p:spPr>
            <a:xfrm>
              <a:off x="6572232" y="3616524"/>
              <a:ext cx="1143008" cy="78581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800" b="1" dirty="0" smtClean="0">
                  <a:latin typeface="微软雅黑" pitchFamily="34" charset="-122"/>
                  <a:ea typeface="微软雅黑" pitchFamily="34" charset="-122"/>
                </a:rPr>
                <a:t>消息接受方</a:t>
              </a:r>
              <a:endParaRPr lang="zh-CN" altLang="en-US" sz="1800" b="1" dirty="0">
                <a:latin typeface="微软雅黑" pitchFamily="34" charset="-122"/>
                <a:ea typeface="微软雅黑" pitchFamily="34" charset="-122"/>
              </a:endParaRPr>
            </a:p>
          </p:txBody>
        </p:sp>
        <p:cxnSp>
          <p:nvCxnSpPr>
            <p:cNvPr id="53" name="直接箭头连接符 52"/>
            <p:cNvCxnSpPr>
              <a:stCxn id="26" idx="3"/>
              <a:endCxn id="52" idx="1"/>
            </p:cNvCxnSpPr>
            <p:nvPr/>
          </p:nvCxnSpPr>
          <p:spPr>
            <a:xfrm>
              <a:off x="5286380" y="4009433"/>
              <a:ext cx="1285852"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9" name="矩形 58"/>
            <p:cNvSpPr/>
            <p:nvPr/>
          </p:nvSpPr>
          <p:spPr>
            <a:xfrm>
              <a:off x="3643306" y="1973450"/>
              <a:ext cx="1643074" cy="1214446"/>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400" b="1" dirty="0" smtClean="0">
                  <a:solidFill>
                    <a:schemeClr val="tx1"/>
                  </a:solidFill>
                </a:rPr>
                <a:t>中介流</a:t>
              </a:r>
              <a:endParaRPr lang="zh-CN" altLang="en-US" sz="2400" b="1" dirty="0">
                <a:solidFill>
                  <a:schemeClr val="tx1"/>
                </a:solidFill>
              </a:endParaRPr>
            </a:p>
          </p:txBody>
        </p:sp>
        <p:cxnSp>
          <p:nvCxnSpPr>
            <p:cNvPr id="60" name="直接箭头连接符 59"/>
            <p:cNvCxnSpPr/>
            <p:nvPr/>
          </p:nvCxnSpPr>
          <p:spPr>
            <a:xfrm rot="5400000" flipH="1" flipV="1">
              <a:off x="3727956" y="3442820"/>
              <a:ext cx="5040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2" name="直接箭头连接符 61"/>
            <p:cNvCxnSpPr/>
            <p:nvPr/>
          </p:nvCxnSpPr>
          <p:spPr>
            <a:xfrm rot="5400000" flipH="1" flipV="1">
              <a:off x="4667588" y="3439102"/>
              <a:ext cx="504000" cy="1588"/>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63" name="TextBox 62"/>
            <p:cNvSpPr txBox="1"/>
            <p:nvPr/>
          </p:nvSpPr>
          <p:spPr>
            <a:xfrm>
              <a:off x="2571736" y="3651404"/>
              <a:ext cx="500066" cy="307777"/>
            </a:xfrm>
            <a:prstGeom prst="rect">
              <a:avLst/>
            </a:prstGeom>
            <a:noFill/>
          </p:spPr>
          <p:txBody>
            <a:bodyPr wrap="square" rtlCol="0">
              <a:spAutoFit/>
            </a:bodyPr>
            <a:lstStyle/>
            <a:p>
              <a:r>
                <a:rPr lang="en-US" altLang="zh-CN" sz="1400" b="1" dirty="0" smtClean="0"/>
                <a:t>(1)</a:t>
              </a:r>
              <a:endParaRPr lang="zh-CN" altLang="en-US" sz="1400" b="1" dirty="0"/>
            </a:p>
          </p:txBody>
        </p:sp>
        <p:sp>
          <p:nvSpPr>
            <p:cNvPr id="64" name="TextBox 63"/>
            <p:cNvSpPr txBox="1"/>
            <p:nvPr/>
          </p:nvSpPr>
          <p:spPr>
            <a:xfrm>
              <a:off x="3550534" y="3330772"/>
              <a:ext cx="500066" cy="307777"/>
            </a:xfrm>
            <a:prstGeom prst="rect">
              <a:avLst/>
            </a:prstGeom>
            <a:noFill/>
          </p:spPr>
          <p:txBody>
            <a:bodyPr wrap="square" rtlCol="0">
              <a:spAutoFit/>
            </a:bodyPr>
            <a:lstStyle/>
            <a:p>
              <a:r>
                <a:rPr lang="en-US" altLang="zh-CN" sz="1400" b="1" dirty="0" smtClean="0"/>
                <a:t>(2)</a:t>
              </a:r>
              <a:endParaRPr lang="zh-CN" altLang="en-US" sz="1400" b="1" dirty="0"/>
            </a:p>
          </p:txBody>
        </p:sp>
        <p:sp>
          <p:nvSpPr>
            <p:cNvPr id="65" name="TextBox 64"/>
            <p:cNvSpPr txBox="1"/>
            <p:nvPr/>
          </p:nvSpPr>
          <p:spPr>
            <a:xfrm>
              <a:off x="5000628" y="3330772"/>
              <a:ext cx="500066" cy="307777"/>
            </a:xfrm>
            <a:prstGeom prst="rect">
              <a:avLst/>
            </a:prstGeom>
            <a:noFill/>
          </p:spPr>
          <p:txBody>
            <a:bodyPr wrap="square" rtlCol="0">
              <a:spAutoFit/>
            </a:bodyPr>
            <a:lstStyle/>
            <a:p>
              <a:r>
                <a:rPr lang="en-US" altLang="zh-CN" sz="1400" b="1" dirty="0" smtClean="0"/>
                <a:t>(3)</a:t>
              </a:r>
              <a:endParaRPr lang="zh-CN" altLang="en-US" sz="1400" b="1" dirty="0"/>
            </a:p>
          </p:txBody>
        </p:sp>
        <p:sp>
          <p:nvSpPr>
            <p:cNvPr id="66" name="TextBox 65"/>
            <p:cNvSpPr txBox="1"/>
            <p:nvPr/>
          </p:nvSpPr>
          <p:spPr>
            <a:xfrm>
              <a:off x="5874128" y="3651404"/>
              <a:ext cx="500066" cy="307777"/>
            </a:xfrm>
            <a:prstGeom prst="rect">
              <a:avLst/>
            </a:prstGeom>
            <a:noFill/>
          </p:spPr>
          <p:txBody>
            <a:bodyPr wrap="square" rtlCol="0">
              <a:spAutoFit/>
            </a:bodyPr>
            <a:lstStyle/>
            <a:p>
              <a:r>
                <a:rPr lang="en-US" altLang="zh-CN" sz="1400" b="1" dirty="0" smtClean="0"/>
                <a:t>(4)</a:t>
              </a:r>
              <a:endParaRPr lang="zh-CN" altLang="en-US" sz="1400" b="1" dirty="0"/>
            </a:p>
          </p:txBody>
        </p:sp>
      </p:grpSp>
      <p:sp>
        <p:nvSpPr>
          <p:cNvPr id="19"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可靠性：消息中间件</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0930580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2000240"/>
            <a:ext cx="8543956" cy="2786082"/>
          </a:xfrm>
        </p:spPr>
        <p:txBody>
          <a:bodyPr/>
          <a:lstStyle/>
          <a:p>
            <a:r>
              <a:rPr lang="zh-CN" altLang="en-US" sz="2000" dirty="0" smtClean="0">
                <a:latin typeface="微软雅黑" pitchFamily="34" charset="-122"/>
                <a:ea typeface="微软雅黑" pitchFamily="34" charset="-122"/>
              </a:rPr>
              <a:t>接入可用性</a:t>
            </a:r>
            <a:endParaRPr lang="en-US" altLang="zh-CN" sz="20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复杂网络丢包的接入</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频繁连接的问题</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程序错误带来的问题</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数据包大小</a:t>
            </a:r>
            <a:endParaRPr lang="en-US" altLang="zh-CN" sz="1600" dirty="0" smtClean="0">
              <a:latin typeface="微软雅黑" pitchFamily="34" charset="-122"/>
              <a:ea typeface="微软雅黑" pitchFamily="34" charset="-122"/>
            </a:endParaRPr>
          </a:p>
          <a:p>
            <a:pPr lvl="1"/>
            <a:r>
              <a:rPr kumimoji="1" lang="zh-CN" altLang="en-US" sz="1600" dirty="0" smtClean="0">
                <a:latin typeface="微软雅黑" pitchFamily="34" charset="-122"/>
                <a:ea typeface="微软雅黑" pitchFamily="34" charset="-122"/>
              </a:rPr>
              <a:t>瞬时的浪涌访问</a:t>
            </a:r>
            <a:endParaRPr lang="en-US" altLang="zh-CN" sz="16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接出可用性</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补偿</a:t>
            </a:r>
            <a:endParaRPr lang="en-US" altLang="zh-CN" sz="20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重启的策略</a:t>
            </a:r>
            <a:endParaRPr lang="en-US" altLang="zh-CN" sz="1600" dirty="0" smtClean="0">
              <a:latin typeface="微软雅黑" pitchFamily="34" charset="-122"/>
              <a:ea typeface="微软雅黑" pitchFamily="34" charset="-122"/>
            </a:endParaRPr>
          </a:p>
        </p:txBody>
      </p:sp>
      <p:sp>
        <p:nvSpPr>
          <p:cNvPr id="4" name="TextBox 3"/>
          <p:cNvSpPr txBox="1"/>
          <p:nvPr/>
        </p:nvSpPr>
        <p:spPr>
          <a:xfrm>
            <a:off x="179512" y="1338488"/>
            <a:ext cx="8821644" cy="523220"/>
          </a:xfrm>
          <a:prstGeom prst="rect">
            <a:avLst/>
          </a:prstGeom>
          <a:noFill/>
        </p:spPr>
        <p:txBody>
          <a:bodyPr wrap="square" rtlCol="0">
            <a:spAutoFit/>
          </a:bodyPr>
          <a:lstStyle/>
          <a:p>
            <a:pPr marL="0" lvl="1"/>
            <a:r>
              <a:rPr lang="zh-CN" altLang="en-US" sz="2800" b="1" dirty="0" smtClean="0">
                <a:latin typeface="微软雅黑" pitchFamily="34" charset="-122"/>
                <a:ea typeface="微软雅黑" pitchFamily="34" charset="-122"/>
              </a:rPr>
              <a:t>产品通过各种机制保证</a:t>
            </a:r>
            <a:r>
              <a:rPr lang="en-US" altLang="zh-CN" sz="2800" b="1" dirty="0" smtClean="0">
                <a:latin typeface="微软雅黑" pitchFamily="34" charset="-122"/>
                <a:ea typeface="微软雅黑" pitchFamily="34" charset="-122"/>
              </a:rPr>
              <a:t>ESB</a:t>
            </a:r>
            <a:r>
              <a:rPr lang="zh-CN" altLang="en-US" sz="2800" b="1" dirty="0" smtClean="0">
                <a:latin typeface="微软雅黑" pitchFamily="34" charset="-122"/>
                <a:ea typeface="微软雅黑" pitchFamily="34" charset="-122"/>
              </a:rPr>
              <a:t>能适应各种复杂的外部环境</a:t>
            </a:r>
            <a:endParaRPr lang="en-US" altLang="zh-CN" sz="2800" b="1" dirty="0" smtClean="0">
              <a:latin typeface="微软雅黑" pitchFamily="34" charset="-122"/>
              <a:ea typeface="微软雅黑" pitchFamily="34" charset="-122"/>
            </a:endParaRPr>
          </a:p>
        </p:txBody>
      </p:sp>
      <p:sp>
        <p:nvSpPr>
          <p:cNvPr id="5" name="圆角矩形 4"/>
          <p:cNvSpPr/>
          <p:nvPr/>
        </p:nvSpPr>
        <p:spPr>
          <a:xfrm>
            <a:off x="2786050" y="3185916"/>
            <a:ext cx="6143668" cy="1428760"/>
          </a:xfrm>
          <a:prstGeom prst="roundRect">
            <a:avLst>
              <a:gd name="adj" fmla="val 11891"/>
            </a:avLst>
          </a:prstGeom>
          <a:ln/>
        </p:spPr>
        <p:style>
          <a:lnRef idx="2">
            <a:schemeClr val="dk1"/>
          </a:lnRef>
          <a:fillRef idx="1">
            <a:schemeClr val="lt1"/>
          </a:fillRef>
          <a:effectRef idx="0">
            <a:schemeClr val="dk1"/>
          </a:effectRef>
          <a:fontRef idx="minor">
            <a:schemeClr val="dk1"/>
          </a:fontRef>
        </p:style>
        <p:txBody>
          <a:bodyPr rtlCol="0" anchor="b"/>
          <a:lstStyle/>
          <a:p>
            <a:pPr algn="ctr"/>
            <a:r>
              <a:rPr lang="en-US" altLang="zh-CN" sz="2400" b="1" dirty="0" smtClean="0">
                <a:solidFill>
                  <a:schemeClr val="tx1"/>
                </a:solidFill>
                <a:latin typeface="+mn-ea"/>
              </a:rPr>
              <a:t>ESB</a:t>
            </a:r>
            <a:r>
              <a:rPr lang="zh-CN" altLang="en-US" sz="2400" b="1" dirty="0" smtClean="0">
                <a:solidFill>
                  <a:schemeClr val="tx1"/>
                </a:solidFill>
                <a:latin typeface="+mn-ea"/>
              </a:rPr>
              <a:t>服务总线</a:t>
            </a:r>
          </a:p>
        </p:txBody>
      </p:sp>
      <p:pic>
        <p:nvPicPr>
          <p:cNvPr id="6" name="Picture 57" descr="MSN-Man"/>
          <p:cNvPicPr>
            <a:picLocks noChangeAspect="1" noChangeArrowheads="1"/>
          </p:cNvPicPr>
          <p:nvPr/>
        </p:nvPicPr>
        <p:blipFill>
          <a:blip r:embed="rId3" cstate="print"/>
          <a:srcRect/>
          <a:stretch>
            <a:fillRect/>
          </a:stretch>
        </p:blipFill>
        <p:spPr bwMode="auto">
          <a:xfrm>
            <a:off x="2786051" y="2000217"/>
            <a:ext cx="285752" cy="357214"/>
          </a:xfrm>
          <a:prstGeom prst="rect">
            <a:avLst/>
          </a:prstGeom>
          <a:noFill/>
          <a:ln w="9525">
            <a:noFill/>
            <a:miter lim="800000"/>
            <a:headEnd/>
            <a:tailEnd/>
          </a:ln>
        </p:spPr>
      </p:pic>
      <p:pic>
        <p:nvPicPr>
          <p:cNvPr id="7" name="Picture 57" descr="MSN-Man"/>
          <p:cNvPicPr>
            <a:picLocks noChangeAspect="1" noChangeArrowheads="1"/>
          </p:cNvPicPr>
          <p:nvPr/>
        </p:nvPicPr>
        <p:blipFill>
          <a:blip r:embed="rId3" cstate="print"/>
          <a:srcRect/>
          <a:stretch>
            <a:fillRect/>
          </a:stretch>
        </p:blipFill>
        <p:spPr bwMode="auto">
          <a:xfrm>
            <a:off x="4071935" y="2000217"/>
            <a:ext cx="285752" cy="357214"/>
          </a:xfrm>
          <a:prstGeom prst="rect">
            <a:avLst/>
          </a:prstGeom>
          <a:noFill/>
          <a:ln w="9525">
            <a:noFill/>
            <a:miter lim="800000"/>
            <a:headEnd/>
            <a:tailEnd/>
          </a:ln>
        </p:spPr>
      </p:pic>
      <p:cxnSp>
        <p:nvCxnSpPr>
          <p:cNvPr id="8" name="直接箭头连接符 7"/>
          <p:cNvCxnSpPr>
            <a:stCxn id="6" idx="2"/>
            <a:endCxn id="5" idx="0"/>
          </p:cNvCxnSpPr>
          <p:nvPr/>
        </p:nvCxnSpPr>
        <p:spPr>
          <a:xfrm rot="16200000" flipH="1">
            <a:off x="3979163" y="1307194"/>
            <a:ext cx="828485" cy="2928957"/>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9" name="直接箭头连接符 8"/>
          <p:cNvCxnSpPr>
            <a:stCxn id="7" idx="2"/>
            <a:endCxn id="5" idx="0"/>
          </p:cNvCxnSpPr>
          <p:nvPr/>
        </p:nvCxnSpPr>
        <p:spPr>
          <a:xfrm rot="16200000" flipH="1">
            <a:off x="4622105" y="1950136"/>
            <a:ext cx="828485" cy="1643073"/>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pic>
        <p:nvPicPr>
          <p:cNvPr id="10" name="Picture 57" descr="MSN-Man"/>
          <p:cNvPicPr>
            <a:picLocks noChangeAspect="1" noChangeArrowheads="1"/>
          </p:cNvPicPr>
          <p:nvPr/>
        </p:nvPicPr>
        <p:blipFill>
          <a:blip r:embed="rId3" cstate="print"/>
          <a:srcRect/>
          <a:stretch>
            <a:fillRect/>
          </a:stretch>
        </p:blipFill>
        <p:spPr bwMode="auto">
          <a:xfrm>
            <a:off x="3000365" y="2000217"/>
            <a:ext cx="285752" cy="357214"/>
          </a:xfrm>
          <a:prstGeom prst="rect">
            <a:avLst/>
          </a:prstGeom>
          <a:noFill/>
          <a:ln w="9525">
            <a:noFill/>
            <a:miter lim="800000"/>
            <a:headEnd/>
            <a:tailEnd/>
          </a:ln>
        </p:spPr>
      </p:pic>
      <p:grpSp>
        <p:nvGrpSpPr>
          <p:cNvPr id="11" name="组合 59"/>
          <p:cNvGrpSpPr/>
          <p:nvPr/>
        </p:nvGrpSpPr>
        <p:grpSpPr>
          <a:xfrm>
            <a:off x="3214678" y="2749946"/>
            <a:ext cx="4464000" cy="288004"/>
            <a:chOff x="1714480" y="1928802"/>
            <a:chExt cx="5286412" cy="357196"/>
          </a:xfrm>
        </p:grpSpPr>
        <p:sp>
          <p:nvSpPr>
            <p:cNvPr id="12" name="矩形 11"/>
            <p:cNvSpPr/>
            <p:nvPr/>
          </p:nvSpPr>
          <p:spPr>
            <a:xfrm>
              <a:off x="1714480" y="1928802"/>
              <a:ext cx="1214446"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并发请求</a:t>
              </a:r>
            </a:p>
          </p:txBody>
        </p:sp>
        <p:sp>
          <p:nvSpPr>
            <p:cNvPr id="13" name="矩形 12"/>
            <p:cNvSpPr/>
            <p:nvPr/>
          </p:nvSpPr>
          <p:spPr>
            <a:xfrm>
              <a:off x="3071802" y="1928802"/>
              <a:ext cx="1214446"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超量请求</a:t>
              </a:r>
            </a:p>
          </p:txBody>
        </p:sp>
        <p:sp>
          <p:nvSpPr>
            <p:cNvPr id="14" name="矩形 13"/>
            <p:cNvSpPr/>
            <p:nvPr/>
          </p:nvSpPr>
          <p:spPr>
            <a:xfrm>
              <a:off x="4429124" y="1928802"/>
              <a:ext cx="1214446"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请求积压</a:t>
              </a:r>
            </a:p>
          </p:txBody>
        </p:sp>
        <p:sp>
          <p:nvSpPr>
            <p:cNvPr id="15" name="矩形 14"/>
            <p:cNvSpPr/>
            <p:nvPr/>
          </p:nvSpPr>
          <p:spPr>
            <a:xfrm>
              <a:off x="5786445" y="1928807"/>
              <a:ext cx="1214447" cy="357191"/>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smtClean="0">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16" name="圆角矩形 15"/>
          <p:cNvSpPr/>
          <p:nvPr/>
        </p:nvSpPr>
        <p:spPr>
          <a:xfrm>
            <a:off x="4429124" y="4966776"/>
            <a:ext cx="2071702" cy="785818"/>
          </a:xfrm>
          <a:prstGeom prst="roundRect">
            <a:avLst>
              <a:gd name="adj" fmla="val 1189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solidFill>
                  <a:schemeClr val="tx1"/>
                </a:solidFill>
                <a:effectLst>
                  <a:outerShdw blurRad="38100" dist="38100" dir="2700000" algn="tl">
                    <a:srgbClr val="000000">
                      <a:alpha val="43137"/>
                    </a:srgbClr>
                  </a:outerShdw>
                </a:effectLst>
                <a:latin typeface="+mn-ea"/>
              </a:rPr>
              <a:t>外部系统</a:t>
            </a:r>
          </a:p>
        </p:txBody>
      </p:sp>
      <p:sp>
        <p:nvSpPr>
          <p:cNvPr id="17" name="圆角矩形 16"/>
          <p:cNvSpPr/>
          <p:nvPr/>
        </p:nvSpPr>
        <p:spPr>
          <a:xfrm>
            <a:off x="4572000" y="5109652"/>
            <a:ext cx="2071702" cy="785818"/>
          </a:xfrm>
          <a:prstGeom prst="roundRect">
            <a:avLst>
              <a:gd name="adj" fmla="val 1189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solidFill>
                  <a:schemeClr val="tx1"/>
                </a:solidFill>
                <a:effectLst>
                  <a:outerShdw blurRad="38100" dist="38100" dir="2700000" algn="tl">
                    <a:srgbClr val="000000">
                      <a:alpha val="43137"/>
                    </a:srgbClr>
                  </a:outerShdw>
                </a:effectLst>
                <a:latin typeface="+mn-ea"/>
              </a:rPr>
              <a:t>外部系统</a:t>
            </a:r>
          </a:p>
        </p:txBody>
      </p:sp>
      <p:sp>
        <p:nvSpPr>
          <p:cNvPr id="18" name="圆角矩形 17"/>
          <p:cNvSpPr/>
          <p:nvPr/>
        </p:nvSpPr>
        <p:spPr>
          <a:xfrm>
            <a:off x="4714876" y="5323966"/>
            <a:ext cx="2071702" cy="785818"/>
          </a:xfrm>
          <a:prstGeom prst="roundRect">
            <a:avLst>
              <a:gd name="adj" fmla="val 11891"/>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b="1" dirty="0" smtClean="0">
                <a:solidFill>
                  <a:schemeClr val="tx1"/>
                </a:solidFill>
                <a:effectLst>
                  <a:outerShdw blurRad="38100" dist="38100" dir="2700000" algn="tl">
                    <a:srgbClr val="000000">
                      <a:alpha val="43137"/>
                    </a:srgbClr>
                  </a:outerShdw>
                </a:effectLst>
                <a:latin typeface="+mn-ea"/>
              </a:rPr>
              <a:t>外部系统</a:t>
            </a:r>
          </a:p>
        </p:txBody>
      </p:sp>
      <p:sp>
        <p:nvSpPr>
          <p:cNvPr id="19" name="下箭头 18"/>
          <p:cNvSpPr/>
          <p:nvPr/>
        </p:nvSpPr>
        <p:spPr>
          <a:xfrm>
            <a:off x="5214942" y="4609586"/>
            <a:ext cx="428628" cy="35719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smtClean="0"/>
          </a:p>
        </p:txBody>
      </p:sp>
      <p:grpSp>
        <p:nvGrpSpPr>
          <p:cNvPr id="20" name="组合 60"/>
          <p:cNvGrpSpPr/>
          <p:nvPr/>
        </p:nvGrpSpPr>
        <p:grpSpPr>
          <a:xfrm>
            <a:off x="6500826" y="4752462"/>
            <a:ext cx="1476000" cy="1296000"/>
            <a:chOff x="6000760" y="4143380"/>
            <a:chExt cx="1785950" cy="1643074"/>
          </a:xfrm>
        </p:grpSpPr>
        <p:sp>
          <p:nvSpPr>
            <p:cNvPr id="21" name="矩形 20"/>
            <p:cNvSpPr/>
            <p:nvPr/>
          </p:nvSpPr>
          <p:spPr>
            <a:xfrm>
              <a:off x="6000760" y="4143380"/>
              <a:ext cx="1785950"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通信中断</a:t>
              </a:r>
            </a:p>
          </p:txBody>
        </p:sp>
        <p:sp>
          <p:nvSpPr>
            <p:cNvPr id="22" name="矩形 21"/>
            <p:cNvSpPr/>
            <p:nvPr/>
          </p:nvSpPr>
          <p:spPr>
            <a:xfrm>
              <a:off x="6000760" y="4572008"/>
              <a:ext cx="1785950"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服务不可用</a:t>
              </a:r>
            </a:p>
          </p:txBody>
        </p:sp>
        <p:sp>
          <p:nvSpPr>
            <p:cNvPr id="23" name="矩形 22"/>
            <p:cNvSpPr/>
            <p:nvPr/>
          </p:nvSpPr>
          <p:spPr>
            <a:xfrm>
              <a:off x="6000760" y="5000636"/>
              <a:ext cx="1785950"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外部服务超时</a:t>
              </a:r>
            </a:p>
          </p:txBody>
        </p:sp>
        <p:sp>
          <p:nvSpPr>
            <p:cNvPr id="24" name="矩形 23"/>
            <p:cNvSpPr/>
            <p:nvPr/>
          </p:nvSpPr>
          <p:spPr>
            <a:xfrm>
              <a:off x="6000760" y="5429264"/>
              <a:ext cx="1785950" cy="357190"/>
            </a:xfrm>
            <a:prstGeom prst="rect">
              <a:avLst/>
            </a:prstGeom>
            <a:solidFill>
              <a:schemeClr val="bg1"/>
            </a:solidFill>
            <a:ln w="3810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smtClean="0">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25" name="组合 47"/>
          <p:cNvGrpSpPr/>
          <p:nvPr/>
        </p:nvGrpSpPr>
        <p:grpSpPr>
          <a:xfrm>
            <a:off x="3643306" y="3644686"/>
            <a:ext cx="1214446" cy="642942"/>
            <a:chOff x="1714480" y="3000372"/>
            <a:chExt cx="1214446" cy="642942"/>
          </a:xfrm>
        </p:grpSpPr>
        <p:sp>
          <p:nvSpPr>
            <p:cNvPr id="26" name="矩形 25"/>
            <p:cNvSpPr/>
            <p:nvPr/>
          </p:nvSpPr>
          <p:spPr>
            <a:xfrm>
              <a:off x="1714480" y="3000372"/>
              <a:ext cx="1000132" cy="6429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sp>
          <p:nvSpPr>
            <p:cNvPr id="27" name="矩形 26"/>
            <p:cNvSpPr/>
            <p:nvPr/>
          </p:nvSpPr>
          <p:spPr>
            <a:xfrm>
              <a:off x="2500298" y="3143248"/>
              <a:ext cx="428628" cy="1428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sp>
          <p:nvSpPr>
            <p:cNvPr id="28" name="矩形 27"/>
            <p:cNvSpPr/>
            <p:nvPr/>
          </p:nvSpPr>
          <p:spPr>
            <a:xfrm>
              <a:off x="2500298" y="3357562"/>
              <a:ext cx="428628" cy="1428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grpSp>
      <p:grpSp>
        <p:nvGrpSpPr>
          <p:cNvPr id="29" name="组合 48"/>
          <p:cNvGrpSpPr/>
          <p:nvPr/>
        </p:nvGrpSpPr>
        <p:grpSpPr>
          <a:xfrm>
            <a:off x="6143636" y="3400230"/>
            <a:ext cx="1214446" cy="642942"/>
            <a:chOff x="1714480" y="3000372"/>
            <a:chExt cx="1214446" cy="642942"/>
          </a:xfrm>
        </p:grpSpPr>
        <p:sp>
          <p:nvSpPr>
            <p:cNvPr id="30" name="矩形 29"/>
            <p:cNvSpPr/>
            <p:nvPr/>
          </p:nvSpPr>
          <p:spPr>
            <a:xfrm>
              <a:off x="1714480" y="3000372"/>
              <a:ext cx="1000132" cy="6429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sp>
          <p:nvSpPr>
            <p:cNvPr id="31" name="矩形 30"/>
            <p:cNvSpPr/>
            <p:nvPr/>
          </p:nvSpPr>
          <p:spPr>
            <a:xfrm>
              <a:off x="2500298" y="3143248"/>
              <a:ext cx="428628" cy="1428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sp>
          <p:nvSpPr>
            <p:cNvPr id="32" name="矩形 31"/>
            <p:cNvSpPr/>
            <p:nvPr/>
          </p:nvSpPr>
          <p:spPr>
            <a:xfrm>
              <a:off x="2500298" y="3357562"/>
              <a:ext cx="428628" cy="14287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smtClean="0"/>
            </a:p>
          </p:txBody>
        </p:sp>
      </p:grpSp>
      <p:cxnSp>
        <p:nvCxnSpPr>
          <p:cNvPr id="33" name="肘形连接符 32"/>
          <p:cNvCxnSpPr/>
          <p:nvPr/>
        </p:nvCxnSpPr>
        <p:spPr>
          <a:xfrm flipV="1">
            <a:off x="4857752" y="3721701"/>
            <a:ext cx="1285884" cy="250033"/>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35"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r>
              <a:rPr lang="zh-CN" altLang="en-US" sz="3200" b="1" dirty="0" smtClean="0">
                <a:solidFill>
                  <a:srgbClr val="FF9933"/>
                </a:solidFill>
                <a:latin typeface="微软雅黑" pitchFamily="34" charset="-122"/>
                <a:ea typeface="微软雅黑" pitchFamily="34" charset="-122"/>
                <a:cs typeface="+mj-cs"/>
              </a:rPr>
              <a:t>可靠性：适应复杂外部环境</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292532835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6946" name="Picture 2"/>
          <p:cNvPicPr>
            <a:picLocks noChangeAspect="1" noChangeArrowheads="1"/>
          </p:cNvPicPr>
          <p:nvPr/>
        </p:nvPicPr>
        <p:blipFill>
          <a:blip r:embed="rId2" cstate="print"/>
          <a:srcRect/>
          <a:stretch>
            <a:fillRect/>
          </a:stretch>
        </p:blipFill>
        <p:spPr bwMode="auto">
          <a:xfrm>
            <a:off x="251520" y="1916832"/>
            <a:ext cx="5904656" cy="3816424"/>
          </a:xfrm>
          <a:prstGeom prst="rect">
            <a:avLst/>
          </a:prstGeom>
          <a:noFill/>
          <a:ln w="9525">
            <a:noFill/>
            <a:miter lim="800000"/>
            <a:headEnd/>
            <a:tailEnd/>
          </a:ln>
          <a:effectLst/>
        </p:spPr>
      </p:pic>
      <p:sp>
        <p:nvSpPr>
          <p:cNvPr id="6" name="内容占位符 2"/>
          <p:cNvSpPr>
            <a:spLocks noGrp="1"/>
          </p:cNvSpPr>
          <p:nvPr>
            <p:ph idx="1"/>
          </p:nvPr>
        </p:nvSpPr>
        <p:spPr>
          <a:xfrm>
            <a:off x="6084168" y="1772816"/>
            <a:ext cx="2880320" cy="4320480"/>
          </a:xfrm>
        </p:spPr>
        <p:txBody>
          <a:bodyPr/>
          <a:lstStyle/>
          <a:p>
            <a:r>
              <a:rPr lang="zh-CN" altLang="en-US" sz="2000" b="1" dirty="0" smtClean="0">
                <a:latin typeface="微软雅黑" pitchFamily="34" charset="-122"/>
                <a:ea typeface="微软雅黑" pitchFamily="34" charset="-122"/>
              </a:rPr>
              <a:t>分业务场景部署：</a:t>
            </a:r>
            <a:r>
              <a:rPr lang="zh-CN" altLang="en-US" sz="2000" dirty="0" smtClean="0">
                <a:latin typeface="微软雅黑" pitchFamily="34" charset="-122"/>
                <a:ea typeface="微软雅黑" pitchFamily="34" charset="-122"/>
              </a:rPr>
              <a:t>在负载均衡上部署业务规则，将不同业务类型的服务路由到不同</a:t>
            </a:r>
            <a:r>
              <a:rPr lang="en-US" altLang="zh-CN" sz="2000" dirty="0" smtClean="0">
                <a:latin typeface="微软雅黑" pitchFamily="34" charset="-122"/>
                <a:ea typeface="微软雅黑" pitchFamily="34" charset="-122"/>
              </a:rPr>
              <a:t>ESB Server</a:t>
            </a:r>
            <a:r>
              <a:rPr lang="zh-CN" altLang="en-US" sz="2000" dirty="0" smtClean="0">
                <a:latin typeface="微软雅黑" pitchFamily="34" charset="-122"/>
                <a:ea typeface="微软雅黑" pitchFamily="34" charset="-122"/>
              </a:rPr>
              <a:t>组，从而隔离了不同业务域之间的相互影响；</a:t>
            </a:r>
            <a:endParaRPr lang="en-US" altLang="zh-CN" sz="2000" dirty="0" smtClean="0">
              <a:latin typeface="微软雅黑" pitchFamily="34" charset="-122"/>
              <a:ea typeface="微软雅黑" pitchFamily="34" charset="-122"/>
            </a:endParaRPr>
          </a:p>
          <a:p>
            <a:r>
              <a:rPr lang="zh-CN" altLang="en-US" sz="2000" b="1" dirty="0" smtClean="0">
                <a:latin typeface="微软雅黑" pitchFamily="34" charset="-122"/>
                <a:ea typeface="微软雅黑" pitchFamily="34" charset="-122"/>
              </a:rPr>
              <a:t>线程资源优化：</a:t>
            </a:r>
            <a:r>
              <a:rPr lang="zh-CN" altLang="en-US" sz="2000" dirty="0" smtClean="0">
                <a:latin typeface="微软雅黑" pitchFamily="34" charset="-122"/>
                <a:ea typeface="微软雅黑" pitchFamily="34" charset="-122"/>
              </a:rPr>
              <a:t>在单独的</a:t>
            </a:r>
            <a:r>
              <a:rPr lang="en-US" altLang="zh-CN" sz="2000" dirty="0" smtClean="0">
                <a:latin typeface="微软雅黑" pitchFamily="34" charset="-122"/>
                <a:ea typeface="微软雅黑" pitchFamily="34" charset="-122"/>
              </a:rPr>
              <a:t>ESB Server</a:t>
            </a:r>
            <a:r>
              <a:rPr lang="zh-CN" altLang="en-US" sz="2000" dirty="0" smtClean="0">
                <a:latin typeface="微软雅黑" pitchFamily="34" charset="-122"/>
                <a:ea typeface="微软雅黑" pitchFamily="34" charset="-122"/>
              </a:rPr>
              <a:t>中可以为每个服务分别设置处理线程数，从而可以提高关键服务的处理能力保障</a:t>
            </a:r>
            <a:r>
              <a:rPr lang="en-US" altLang="zh-CN" sz="2000" dirty="0" err="1" smtClean="0">
                <a:latin typeface="微软雅黑" pitchFamily="34" charset="-122"/>
                <a:ea typeface="微软雅黑" pitchFamily="34" charset="-122"/>
              </a:rPr>
              <a:t>QoS</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
        <p:nvSpPr>
          <p:cNvPr id="7" name="内容占位符 2"/>
          <p:cNvSpPr txBox="1">
            <a:spLocks/>
          </p:cNvSpPr>
          <p:nvPr/>
        </p:nvSpPr>
        <p:spPr bwMode="auto">
          <a:xfrm>
            <a:off x="251520" y="1196753"/>
            <a:ext cx="8229600" cy="3600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zh-CN" altLang="en-US" sz="2000" b="1" i="0" u="none" strike="noStrike" kern="0" cap="none" spc="0" normalizeH="0" baseline="0" noProof="0" dirty="0" smtClean="0">
                <a:ln>
                  <a:noFill/>
                </a:ln>
                <a:solidFill>
                  <a:schemeClr val="tx1"/>
                </a:solidFill>
                <a:effectLst/>
                <a:uLnTx/>
                <a:uFillTx/>
                <a:latin typeface="微软雅黑" pitchFamily="34" charset="-122"/>
                <a:ea typeface="微软雅黑" pitchFamily="34" charset="-122"/>
                <a:cs typeface="+mn-cs"/>
              </a:rPr>
              <a:t>业务隔离，增强关键业务的运行质量</a:t>
            </a:r>
            <a:r>
              <a:rPr kumimoji="0" lang="en-US" altLang="zh-CN" sz="2000" b="1" i="0" u="none" strike="noStrike" kern="0" cap="none" spc="0" normalizeH="0" baseline="0" noProof="0" dirty="0" err="1" smtClean="0">
                <a:ln>
                  <a:noFill/>
                </a:ln>
                <a:solidFill>
                  <a:schemeClr val="tx1"/>
                </a:solidFill>
                <a:effectLst/>
                <a:uLnTx/>
                <a:uFillTx/>
                <a:latin typeface="微软雅黑" pitchFamily="34" charset="-122"/>
                <a:ea typeface="微软雅黑" pitchFamily="34" charset="-122"/>
                <a:cs typeface="+mn-cs"/>
              </a:rPr>
              <a:t>QoS</a:t>
            </a:r>
            <a:endParaRPr kumimoji="0" lang="zh-CN" altLang="en-US" sz="2000" b="1" i="0" u="none" strike="noStrike" kern="0" cap="none" spc="0" normalizeH="0" baseline="0" noProof="0" dirty="0">
              <a:ln>
                <a:noFill/>
              </a:ln>
              <a:solidFill>
                <a:schemeClr val="tx1"/>
              </a:solidFill>
              <a:effectLst/>
              <a:uLnTx/>
              <a:uFillTx/>
              <a:latin typeface="微软雅黑" pitchFamily="34" charset="-122"/>
              <a:ea typeface="微软雅黑" pitchFamily="34" charset="-122"/>
              <a:cs typeface="+mn-cs"/>
            </a:endParaRPr>
          </a:p>
        </p:txBody>
      </p:sp>
      <p:sp>
        <p:nvSpPr>
          <p:cNvPr id="8" name="标题 3"/>
          <p:cNvSpPr txBox="1">
            <a:spLocks/>
          </p:cNvSpPr>
          <p:nvPr/>
        </p:nvSpPr>
        <p:spPr bwMode="auto">
          <a:xfrm>
            <a:off x="304800" y="152400"/>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z="3200" b="1" dirty="0" smtClean="0">
                <a:solidFill>
                  <a:srgbClr val="FF9933"/>
                </a:solidFill>
                <a:latin typeface="微软雅黑" pitchFamily="34" charset="-122"/>
                <a:ea typeface="微软雅黑" pitchFamily="34" charset="-122"/>
                <a:cs typeface="+mj-cs"/>
              </a:rPr>
              <a:t>可靠性：适应复杂外部环境</a:t>
            </a:r>
            <a:endParaRPr lang="zh-CN" altLang="en-US" sz="3200" b="1" dirty="0">
              <a:solidFill>
                <a:srgbClr val="FF9933"/>
              </a:solidFill>
              <a:latin typeface="微软雅黑" pitchFamily="34" charset="-122"/>
              <a:ea typeface="微软雅黑" pitchFamily="34" charset="-122"/>
              <a:cs typeface="+mj-cs"/>
            </a:endParaRPr>
          </a:p>
        </p:txBody>
      </p:sp>
    </p:spTree>
    <p:extLst>
      <p:ext uri="{BB962C8B-B14F-4D97-AF65-F5344CB8AC3E}">
        <p14:creationId xmlns:p14="http://schemas.microsoft.com/office/powerpoint/2010/main" val="4086888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b="1" dirty="0" smtClean="0">
                <a:latin typeface="微软雅黑" pitchFamily="34" charset="-122"/>
                <a:ea typeface="微软雅黑" pitchFamily="34" charset="-122"/>
              </a:rPr>
              <a:t>高可靠：资源的可调配性</a:t>
            </a:r>
            <a:endParaRPr lang="zh-CN" altLang="en-US" sz="3200" b="1" dirty="0">
              <a:latin typeface="微软雅黑" pitchFamily="34" charset="-122"/>
              <a:ea typeface="微软雅黑" pitchFamily="34" charset="-122"/>
            </a:endParaRPr>
          </a:p>
        </p:txBody>
      </p:sp>
      <p:pic>
        <p:nvPicPr>
          <p:cNvPr id="538625" name="Picture 1"/>
          <p:cNvPicPr>
            <a:picLocks noChangeAspect="1" noChangeArrowheads="1"/>
          </p:cNvPicPr>
          <p:nvPr/>
        </p:nvPicPr>
        <p:blipFill>
          <a:blip r:embed="rId3" cstate="print"/>
          <a:srcRect/>
          <a:stretch>
            <a:fillRect/>
          </a:stretch>
        </p:blipFill>
        <p:spPr bwMode="auto">
          <a:xfrm>
            <a:off x="428596" y="3871926"/>
            <a:ext cx="8313136" cy="1771652"/>
          </a:xfrm>
          <a:prstGeom prst="rect">
            <a:avLst/>
          </a:prstGeom>
          <a:noFill/>
          <a:ln w="9525">
            <a:noFill/>
            <a:miter lim="800000"/>
            <a:headEnd/>
            <a:tailEnd/>
          </a:ln>
        </p:spPr>
      </p:pic>
      <p:sp>
        <p:nvSpPr>
          <p:cNvPr id="5" name="内容占位符 2"/>
          <p:cNvSpPr>
            <a:spLocks noGrp="1"/>
          </p:cNvSpPr>
          <p:nvPr>
            <p:ph idx="1"/>
          </p:nvPr>
        </p:nvSpPr>
        <p:spPr>
          <a:xfrm>
            <a:off x="285720" y="1206521"/>
            <a:ext cx="8358246" cy="2436793"/>
          </a:xfrm>
        </p:spPr>
        <p:txBody>
          <a:bodyPr/>
          <a:lstStyle/>
          <a:p>
            <a:r>
              <a:rPr lang="zh-CN" altLang="en-US" sz="2000" dirty="0" smtClean="0">
                <a:latin typeface="微软雅黑" pitchFamily="34" charset="-122"/>
                <a:ea typeface="微软雅黑" pitchFamily="34" charset="-122"/>
              </a:rPr>
              <a:t>每服务使用的资源可调配：把资源分配给最需要的服务</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处理线程数</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队列大小</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优先级</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拒绝策略</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支持流控</a:t>
            </a:r>
            <a:endParaRPr lang="en-US" altLang="zh-CN" sz="2000" dirty="0" smtClean="0">
              <a:latin typeface="微软雅黑" pitchFamily="34" charset="-122"/>
              <a:ea typeface="微软雅黑" pitchFamily="34" charset="-122"/>
            </a:endParaRPr>
          </a:p>
          <a:p>
            <a:pPr lvl="1"/>
            <a:r>
              <a:rPr lang="zh-CN" altLang="en-US" sz="2000" dirty="0" smtClean="0">
                <a:latin typeface="微软雅黑" pitchFamily="34" charset="-122"/>
                <a:ea typeface="微软雅黑" pitchFamily="34" charset="-122"/>
              </a:rPr>
              <a:t>支持热更新</a:t>
            </a:r>
            <a:endParaRPr lang="en-US" altLang="zh-CN" sz="20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424956161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dirty="0" smtClean="0">
                <a:latin typeface="微软雅黑" pitchFamily="34" charset="-122"/>
                <a:ea typeface="微软雅黑" pitchFamily="34" charset="-122"/>
              </a:rPr>
              <a:t>高可靠</a:t>
            </a:r>
            <a:r>
              <a:rPr lang="zh-CN" altLang="en-US" sz="3200" b="1" dirty="0" smtClean="0">
                <a:latin typeface="微软雅黑" pitchFamily="34" charset="-122"/>
                <a:ea typeface="微软雅黑" pitchFamily="34" charset="-122"/>
              </a:rPr>
              <a:t>：日志管理</a:t>
            </a:r>
            <a:endParaRPr lang="zh-CN" altLang="en-US" sz="3200" b="1" dirty="0">
              <a:latin typeface="微软雅黑" pitchFamily="34" charset="-122"/>
              <a:ea typeface="微软雅黑" pitchFamily="34" charset="-122"/>
            </a:endParaRPr>
          </a:p>
        </p:txBody>
      </p:sp>
      <p:pic>
        <p:nvPicPr>
          <p:cNvPr id="534529" name="Picture 1"/>
          <p:cNvPicPr>
            <a:picLocks noChangeAspect="1" noChangeArrowheads="1"/>
          </p:cNvPicPr>
          <p:nvPr/>
        </p:nvPicPr>
        <p:blipFill>
          <a:blip r:embed="rId3" cstate="print"/>
          <a:srcRect/>
          <a:stretch>
            <a:fillRect/>
          </a:stretch>
        </p:blipFill>
        <p:spPr bwMode="auto">
          <a:xfrm>
            <a:off x="3071802" y="1788188"/>
            <a:ext cx="5273698" cy="2498068"/>
          </a:xfrm>
          <a:prstGeom prst="rect">
            <a:avLst/>
          </a:prstGeom>
          <a:noFill/>
          <a:ln w="9525">
            <a:noFill/>
            <a:miter lim="800000"/>
            <a:headEnd/>
            <a:tailEnd/>
          </a:ln>
        </p:spPr>
      </p:pic>
      <p:sp>
        <p:nvSpPr>
          <p:cNvPr id="6" name="内容占位符 2"/>
          <p:cNvSpPr>
            <a:spLocks noGrp="1"/>
          </p:cNvSpPr>
          <p:nvPr>
            <p:ph idx="1"/>
          </p:nvPr>
        </p:nvSpPr>
        <p:spPr>
          <a:xfrm>
            <a:off x="142844" y="1285860"/>
            <a:ext cx="3214710" cy="4008429"/>
          </a:xfrm>
        </p:spPr>
        <p:txBody>
          <a:bodyPr/>
          <a:lstStyle/>
          <a:p>
            <a:r>
              <a:rPr lang="zh-CN" altLang="en-US" sz="1600" dirty="0" smtClean="0">
                <a:latin typeface="微软雅黑" pitchFamily="34" charset="-122"/>
                <a:ea typeface="微软雅黑" pitchFamily="34" charset="-122"/>
              </a:rPr>
              <a:t>日志记录</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针对不同的服务可以配置不同的存储形式</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支持摘要模式</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支持摘要 </a:t>
            </a:r>
            <a:r>
              <a:rPr lang="en-US" altLang="zh-CN" sz="1600" dirty="0" smtClean="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明细模式</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支持自定义模式</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支持重试</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重试次数</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重试间隔</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重试的有效期</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自定义重试策略</a:t>
            </a:r>
            <a:endParaRPr lang="en-US" altLang="zh-CN" sz="1600" dirty="0" smtClean="0">
              <a:latin typeface="微软雅黑" pitchFamily="34" charset="-122"/>
              <a:ea typeface="微软雅黑" pitchFamily="34" charset="-122"/>
            </a:endParaRPr>
          </a:p>
          <a:p>
            <a:r>
              <a:rPr lang="zh-CN" altLang="en-US" sz="1600" dirty="0" smtClean="0">
                <a:latin typeface="微软雅黑" pitchFamily="34" charset="-122"/>
                <a:ea typeface="微软雅黑" pitchFamily="34" charset="-122"/>
              </a:rPr>
              <a:t>流控</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基于资源配置的流控</a:t>
            </a:r>
            <a:endParaRPr lang="en-US" altLang="zh-CN" sz="1600" dirty="0" smtClean="0">
              <a:latin typeface="微软雅黑" pitchFamily="34" charset="-122"/>
              <a:ea typeface="微软雅黑" pitchFamily="34" charset="-122"/>
            </a:endParaRPr>
          </a:p>
          <a:p>
            <a:pPr lvl="1"/>
            <a:r>
              <a:rPr lang="zh-CN" altLang="en-US" sz="1600" dirty="0" smtClean="0">
                <a:latin typeface="微软雅黑" pitchFamily="34" charset="-122"/>
                <a:ea typeface="微软雅黑" pitchFamily="34" charset="-122"/>
              </a:rPr>
              <a:t>支持自定义方式扩展</a:t>
            </a:r>
            <a:endParaRPr lang="en-US" altLang="zh-CN" sz="1600" dirty="0" smtClean="0">
              <a:latin typeface="微软雅黑" pitchFamily="34" charset="-122"/>
              <a:ea typeface="微软雅黑" pitchFamily="34" charset="-122"/>
            </a:endParaRPr>
          </a:p>
          <a:p>
            <a:endParaRPr lang="en-US" altLang="zh-CN" sz="1600" dirty="0" smtClean="0">
              <a:latin typeface="微软雅黑" pitchFamily="34" charset="-122"/>
              <a:ea typeface="微软雅黑" pitchFamily="34" charset="-122"/>
            </a:endParaRPr>
          </a:p>
        </p:txBody>
      </p:sp>
      <p:grpSp>
        <p:nvGrpSpPr>
          <p:cNvPr id="3" name="组合 7"/>
          <p:cNvGrpSpPr/>
          <p:nvPr/>
        </p:nvGrpSpPr>
        <p:grpSpPr>
          <a:xfrm>
            <a:off x="3071802" y="2214554"/>
            <a:ext cx="5387737" cy="2357454"/>
            <a:chOff x="3327667" y="2214554"/>
            <a:chExt cx="5387737" cy="2357454"/>
          </a:xfrm>
        </p:grpSpPr>
        <p:pic>
          <p:nvPicPr>
            <p:cNvPr id="534530" name="Picture 2"/>
            <p:cNvPicPr>
              <a:picLocks noChangeAspect="1" noChangeArrowheads="1"/>
            </p:cNvPicPr>
            <p:nvPr/>
          </p:nvPicPr>
          <p:blipFill>
            <a:blip r:embed="rId4" cstate="print"/>
            <a:srcRect/>
            <a:stretch>
              <a:fillRect/>
            </a:stretch>
          </p:blipFill>
          <p:spPr bwMode="auto">
            <a:xfrm>
              <a:off x="3327667" y="2214554"/>
              <a:ext cx="5316299" cy="2357454"/>
            </a:xfrm>
            <a:prstGeom prst="rect">
              <a:avLst/>
            </a:prstGeom>
            <a:noFill/>
            <a:ln w="9525">
              <a:noFill/>
              <a:miter lim="800000"/>
              <a:headEnd/>
              <a:tailEnd/>
            </a:ln>
          </p:spPr>
        </p:pic>
        <p:sp>
          <p:nvSpPr>
            <p:cNvPr id="7" name="圆角矩形 6"/>
            <p:cNvSpPr/>
            <p:nvPr/>
          </p:nvSpPr>
          <p:spPr>
            <a:xfrm>
              <a:off x="4357686" y="3071810"/>
              <a:ext cx="4357718" cy="7858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63529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4529"/>
                                        </p:tgtEl>
                                        <p:attrNameLst>
                                          <p:attrName>style.visibility</p:attrName>
                                        </p:attrNameLst>
                                      </p:cBhvr>
                                      <p:to>
                                        <p:strVal val="visible"/>
                                      </p:to>
                                    </p:set>
                                    <p:anim calcmode="lin" valueType="num">
                                      <p:cBhvr additive="base">
                                        <p:cTn id="13" dur="500" fill="hold"/>
                                        <p:tgtEl>
                                          <p:spTgt spid="534529"/>
                                        </p:tgtEl>
                                        <p:attrNameLst>
                                          <p:attrName>ppt_x</p:attrName>
                                        </p:attrNameLst>
                                      </p:cBhvr>
                                      <p:tavLst>
                                        <p:tav tm="0">
                                          <p:val>
                                            <p:strVal val="#ppt_x"/>
                                          </p:val>
                                        </p:tav>
                                        <p:tav tm="100000">
                                          <p:val>
                                            <p:strVal val="#ppt_x"/>
                                          </p:val>
                                        </p:tav>
                                      </p:tavLst>
                                    </p:anim>
                                    <p:anim calcmode="lin" valueType="num">
                                      <p:cBhvr additive="base">
                                        <p:cTn id="14" dur="500" fill="hold"/>
                                        <p:tgtEl>
                                          <p:spTgt spid="534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179512" y="1052736"/>
            <a:ext cx="8964488" cy="1015663"/>
          </a:xfrm>
          <a:prstGeom prst="rect">
            <a:avLst/>
          </a:prstGeom>
          <a:noFill/>
        </p:spPr>
        <p:txBody>
          <a:bodyPr wrap="square" rtlCol="0">
            <a:spAutoFit/>
          </a:bodyPr>
          <a:lstStyle/>
          <a:p>
            <a:pPr marL="0" lvl="1"/>
            <a:r>
              <a:rPr lang="zh-CN" altLang="en-US" b="1" dirty="0" smtClean="0">
                <a:latin typeface="微软雅黑" pitchFamily="34" charset="-122"/>
                <a:ea typeface="微软雅黑" pitchFamily="34" charset="-122"/>
              </a:rPr>
              <a:t>产品允许对特定协议通过扩展开发的方式进行支持，协议包括：标准的通信协议和报文数据协议，从而增强了产品适应客户多样性要求的能力保护了客户的投资，并且也提升了集成商的价值 。</a:t>
            </a:r>
            <a:endParaRPr lang="en-US" altLang="zh-CN" b="1" dirty="0" smtClean="0">
              <a:latin typeface="微软雅黑" pitchFamily="34" charset="-122"/>
              <a:ea typeface="微软雅黑" pitchFamily="34" charset="-122"/>
            </a:endParaRPr>
          </a:p>
        </p:txBody>
      </p:sp>
      <p:sp>
        <p:nvSpPr>
          <p:cNvPr id="5" name="矩形 4"/>
          <p:cNvSpPr/>
          <p:nvPr/>
        </p:nvSpPr>
        <p:spPr>
          <a:xfrm>
            <a:off x="3084950" y="2192338"/>
            <a:ext cx="2448272" cy="33843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solidFill>
                  <a:schemeClr val="tx1"/>
                </a:solidFill>
              </a:rPr>
              <a:t>Primeton ESB</a:t>
            </a:r>
            <a:endParaRPr lang="zh-CN" altLang="en-US" dirty="0">
              <a:solidFill>
                <a:schemeClr val="tx1"/>
              </a:solidFill>
            </a:endParaRPr>
          </a:p>
        </p:txBody>
      </p:sp>
      <p:grpSp>
        <p:nvGrpSpPr>
          <p:cNvPr id="2" name="组合 15"/>
          <p:cNvGrpSpPr/>
          <p:nvPr/>
        </p:nvGrpSpPr>
        <p:grpSpPr>
          <a:xfrm>
            <a:off x="2377396" y="3000100"/>
            <a:ext cx="807762" cy="432000"/>
            <a:chOff x="1845074" y="2708920"/>
            <a:chExt cx="807762" cy="432000"/>
          </a:xfrm>
        </p:grpSpPr>
        <p:sp>
          <p:nvSpPr>
            <p:cNvPr id="7" name="矩形 6"/>
            <p:cNvSpPr/>
            <p:nvPr/>
          </p:nvSpPr>
          <p:spPr>
            <a:xfrm>
              <a:off x="1845074" y="2827884"/>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http</a:t>
              </a:r>
              <a:endParaRPr lang="zh-CN" altLang="en-US" sz="1100" dirty="0">
                <a:solidFill>
                  <a:schemeClr val="tx1"/>
                </a:solidFill>
              </a:endParaRPr>
            </a:p>
          </p:txBody>
        </p:sp>
        <p:sp>
          <p:nvSpPr>
            <p:cNvPr id="6" name="矩形 5"/>
            <p:cNvSpPr/>
            <p:nvPr/>
          </p:nvSpPr>
          <p:spPr>
            <a:xfrm>
              <a:off x="2436812" y="2708920"/>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3" name="组合 16"/>
          <p:cNvGrpSpPr/>
          <p:nvPr/>
        </p:nvGrpSpPr>
        <p:grpSpPr>
          <a:xfrm>
            <a:off x="2377396" y="3552686"/>
            <a:ext cx="807762" cy="432000"/>
            <a:chOff x="1848222" y="3213024"/>
            <a:chExt cx="807762" cy="432000"/>
          </a:xfrm>
        </p:grpSpPr>
        <p:sp>
          <p:nvSpPr>
            <p:cNvPr id="8" name="矩形 7"/>
            <p:cNvSpPr/>
            <p:nvPr/>
          </p:nvSpPr>
          <p:spPr>
            <a:xfrm>
              <a:off x="1848222" y="3331988"/>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jms</a:t>
              </a:r>
              <a:endParaRPr lang="zh-CN" altLang="en-US" sz="1100" dirty="0">
                <a:solidFill>
                  <a:schemeClr val="tx1"/>
                </a:solidFill>
              </a:endParaRPr>
            </a:p>
          </p:txBody>
        </p:sp>
        <p:sp>
          <p:nvSpPr>
            <p:cNvPr id="9" name="矩形 8"/>
            <p:cNvSpPr/>
            <p:nvPr/>
          </p:nvSpPr>
          <p:spPr>
            <a:xfrm>
              <a:off x="2439960" y="3213024"/>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4" name="组合 17"/>
          <p:cNvGrpSpPr/>
          <p:nvPr/>
        </p:nvGrpSpPr>
        <p:grpSpPr>
          <a:xfrm>
            <a:off x="2377396" y="4117798"/>
            <a:ext cx="807762" cy="432000"/>
            <a:chOff x="1810644" y="3789040"/>
            <a:chExt cx="807762" cy="432000"/>
          </a:xfrm>
        </p:grpSpPr>
        <p:sp>
          <p:nvSpPr>
            <p:cNvPr id="13" name="矩形 12"/>
            <p:cNvSpPr/>
            <p:nvPr/>
          </p:nvSpPr>
          <p:spPr>
            <a:xfrm>
              <a:off x="1810644" y="3908004"/>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socket</a:t>
              </a:r>
              <a:endParaRPr lang="zh-CN" altLang="en-US" sz="1100" dirty="0">
                <a:solidFill>
                  <a:schemeClr val="tx1"/>
                </a:solidFill>
              </a:endParaRPr>
            </a:p>
          </p:txBody>
        </p:sp>
        <p:sp>
          <p:nvSpPr>
            <p:cNvPr id="14" name="矩形 13"/>
            <p:cNvSpPr/>
            <p:nvPr/>
          </p:nvSpPr>
          <p:spPr>
            <a:xfrm>
              <a:off x="2402382" y="3789040"/>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10" name="组合 18"/>
          <p:cNvGrpSpPr/>
          <p:nvPr/>
        </p:nvGrpSpPr>
        <p:grpSpPr>
          <a:xfrm>
            <a:off x="2377396" y="4703288"/>
            <a:ext cx="807762" cy="432000"/>
            <a:chOff x="1810644" y="3789040"/>
            <a:chExt cx="807762" cy="432000"/>
          </a:xfrm>
        </p:grpSpPr>
        <p:sp>
          <p:nvSpPr>
            <p:cNvPr id="20" name="矩形 19"/>
            <p:cNvSpPr/>
            <p:nvPr/>
          </p:nvSpPr>
          <p:spPr>
            <a:xfrm>
              <a:off x="1810644" y="3908004"/>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100" dirty="0" smtClean="0">
                  <a:solidFill>
                    <a:schemeClr val="tx1"/>
                  </a:solidFill>
                </a:rPr>
                <a:t>其他</a:t>
              </a:r>
              <a:endParaRPr lang="zh-CN" altLang="en-US" sz="1100" dirty="0">
                <a:solidFill>
                  <a:schemeClr val="tx1"/>
                </a:solidFill>
              </a:endParaRPr>
            </a:p>
          </p:txBody>
        </p:sp>
        <p:sp>
          <p:nvSpPr>
            <p:cNvPr id="21" name="矩形 20"/>
            <p:cNvSpPr/>
            <p:nvPr/>
          </p:nvSpPr>
          <p:spPr>
            <a:xfrm>
              <a:off x="2402382" y="3789040"/>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sp>
        <p:nvSpPr>
          <p:cNvPr id="23" name="矩形 22"/>
          <p:cNvSpPr/>
          <p:nvPr/>
        </p:nvSpPr>
        <p:spPr>
          <a:xfrm>
            <a:off x="5603724" y="3115916"/>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http</a:t>
            </a:r>
            <a:endParaRPr lang="zh-CN" altLang="en-US" sz="1100" dirty="0">
              <a:solidFill>
                <a:schemeClr val="tx1"/>
              </a:solidFill>
            </a:endParaRPr>
          </a:p>
        </p:txBody>
      </p:sp>
      <p:sp>
        <p:nvSpPr>
          <p:cNvPr id="24" name="矩形 23"/>
          <p:cNvSpPr/>
          <p:nvPr/>
        </p:nvSpPr>
        <p:spPr>
          <a:xfrm>
            <a:off x="5401732" y="2996952"/>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26" name="矩形 25"/>
          <p:cNvSpPr/>
          <p:nvPr/>
        </p:nvSpPr>
        <p:spPr>
          <a:xfrm>
            <a:off x="5603724" y="3668502"/>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jms</a:t>
            </a:r>
            <a:endParaRPr lang="zh-CN" altLang="en-US" sz="1100" dirty="0">
              <a:solidFill>
                <a:schemeClr val="tx1"/>
              </a:solidFill>
            </a:endParaRPr>
          </a:p>
        </p:txBody>
      </p:sp>
      <p:sp>
        <p:nvSpPr>
          <p:cNvPr id="27" name="矩形 26"/>
          <p:cNvSpPr/>
          <p:nvPr/>
        </p:nvSpPr>
        <p:spPr>
          <a:xfrm>
            <a:off x="5401732" y="3549538"/>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29" name="矩形 28"/>
          <p:cNvSpPr/>
          <p:nvPr/>
        </p:nvSpPr>
        <p:spPr>
          <a:xfrm>
            <a:off x="5603724" y="4233614"/>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socket</a:t>
            </a:r>
            <a:endParaRPr lang="zh-CN" altLang="en-US" sz="1100" dirty="0">
              <a:solidFill>
                <a:schemeClr val="tx1"/>
              </a:solidFill>
            </a:endParaRPr>
          </a:p>
        </p:txBody>
      </p:sp>
      <p:sp>
        <p:nvSpPr>
          <p:cNvPr id="30" name="矩形 29"/>
          <p:cNvSpPr/>
          <p:nvPr/>
        </p:nvSpPr>
        <p:spPr>
          <a:xfrm>
            <a:off x="5401732" y="4114650"/>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32" name="矩形 31"/>
          <p:cNvSpPr/>
          <p:nvPr/>
        </p:nvSpPr>
        <p:spPr>
          <a:xfrm>
            <a:off x="5603724" y="4819104"/>
            <a:ext cx="612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zh-CN" altLang="en-US" sz="1100" dirty="0" smtClean="0">
                <a:solidFill>
                  <a:schemeClr val="tx1"/>
                </a:solidFill>
              </a:rPr>
              <a:t>其他</a:t>
            </a:r>
            <a:endParaRPr lang="zh-CN" altLang="en-US" sz="1100" dirty="0">
              <a:solidFill>
                <a:schemeClr val="tx1"/>
              </a:solidFill>
            </a:endParaRPr>
          </a:p>
        </p:txBody>
      </p:sp>
      <p:sp>
        <p:nvSpPr>
          <p:cNvPr id="33" name="矩形 32"/>
          <p:cNvSpPr/>
          <p:nvPr/>
        </p:nvSpPr>
        <p:spPr>
          <a:xfrm>
            <a:off x="5401732" y="4700140"/>
            <a:ext cx="216024" cy="432000"/>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34" name="矩形 33"/>
          <p:cNvSpPr/>
          <p:nvPr/>
        </p:nvSpPr>
        <p:spPr>
          <a:xfrm>
            <a:off x="3275922" y="2840410"/>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SOAP</a:t>
            </a:r>
            <a:endParaRPr lang="zh-CN" altLang="en-US" sz="1100" dirty="0">
              <a:solidFill>
                <a:schemeClr val="tx1"/>
              </a:solidFill>
            </a:endParaRPr>
          </a:p>
        </p:txBody>
      </p:sp>
      <p:sp>
        <p:nvSpPr>
          <p:cNvPr id="35" name="矩形 34"/>
          <p:cNvSpPr/>
          <p:nvPr/>
        </p:nvSpPr>
        <p:spPr>
          <a:xfrm>
            <a:off x="3275922" y="3128442"/>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JSON</a:t>
            </a:r>
            <a:endParaRPr lang="zh-CN" altLang="en-US" sz="1100" dirty="0">
              <a:solidFill>
                <a:schemeClr val="tx1"/>
              </a:solidFill>
            </a:endParaRPr>
          </a:p>
        </p:txBody>
      </p:sp>
      <p:sp>
        <p:nvSpPr>
          <p:cNvPr id="36" name="矩形 35"/>
          <p:cNvSpPr/>
          <p:nvPr/>
        </p:nvSpPr>
        <p:spPr>
          <a:xfrm>
            <a:off x="3275922" y="3416474"/>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XML</a:t>
            </a:r>
            <a:endParaRPr lang="zh-CN" altLang="en-US" sz="1100" dirty="0">
              <a:solidFill>
                <a:schemeClr val="tx1"/>
              </a:solidFill>
            </a:endParaRPr>
          </a:p>
        </p:txBody>
      </p:sp>
      <p:sp>
        <p:nvSpPr>
          <p:cNvPr id="37" name="矩形 36"/>
          <p:cNvSpPr/>
          <p:nvPr/>
        </p:nvSpPr>
        <p:spPr>
          <a:xfrm>
            <a:off x="3275922" y="3704506"/>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txt</a:t>
            </a:r>
            <a:endParaRPr lang="zh-CN" altLang="en-US" sz="1100" dirty="0">
              <a:solidFill>
                <a:schemeClr val="tx1"/>
              </a:solidFill>
            </a:endParaRPr>
          </a:p>
        </p:txBody>
      </p:sp>
      <p:sp>
        <p:nvSpPr>
          <p:cNvPr id="39" name="矩形 38"/>
          <p:cNvSpPr/>
          <p:nvPr/>
        </p:nvSpPr>
        <p:spPr>
          <a:xfrm>
            <a:off x="3275922" y="3992538"/>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Burlap</a:t>
            </a:r>
            <a:endParaRPr lang="zh-CN" altLang="en-US" sz="1100" dirty="0">
              <a:solidFill>
                <a:schemeClr val="tx1"/>
              </a:solidFill>
            </a:endParaRPr>
          </a:p>
        </p:txBody>
      </p:sp>
      <p:sp>
        <p:nvSpPr>
          <p:cNvPr id="41" name="矩形 40"/>
          <p:cNvSpPr/>
          <p:nvPr/>
        </p:nvSpPr>
        <p:spPr>
          <a:xfrm>
            <a:off x="3275922" y="4280570"/>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Hessian</a:t>
            </a:r>
            <a:endParaRPr lang="zh-CN" altLang="en-US" sz="1100" dirty="0">
              <a:solidFill>
                <a:schemeClr val="tx1"/>
              </a:solidFill>
            </a:endParaRPr>
          </a:p>
        </p:txBody>
      </p:sp>
      <p:sp>
        <p:nvSpPr>
          <p:cNvPr id="43" name="矩形 42"/>
          <p:cNvSpPr/>
          <p:nvPr/>
        </p:nvSpPr>
        <p:spPr>
          <a:xfrm>
            <a:off x="3275922" y="4568602"/>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HL7</a:t>
            </a:r>
            <a:endParaRPr lang="zh-CN" altLang="en-US" sz="1100" dirty="0">
              <a:solidFill>
                <a:schemeClr val="tx1"/>
              </a:solidFill>
            </a:endParaRPr>
          </a:p>
        </p:txBody>
      </p:sp>
      <p:sp>
        <p:nvSpPr>
          <p:cNvPr id="44" name="矩形 43"/>
          <p:cNvSpPr/>
          <p:nvPr/>
        </p:nvSpPr>
        <p:spPr>
          <a:xfrm>
            <a:off x="3275922" y="4856634"/>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8583</a:t>
            </a:r>
            <a:endParaRPr lang="zh-CN" altLang="en-US" sz="1100" dirty="0">
              <a:solidFill>
                <a:schemeClr val="tx1"/>
              </a:solidFill>
            </a:endParaRPr>
          </a:p>
        </p:txBody>
      </p:sp>
      <p:sp>
        <p:nvSpPr>
          <p:cNvPr id="45" name="矩形 44"/>
          <p:cNvSpPr/>
          <p:nvPr/>
        </p:nvSpPr>
        <p:spPr>
          <a:xfrm>
            <a:off x="3275922" y="5144666"/>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100" dirty="0" smtClean="0">
                <a:solidFill>
                  <a:schemeClr val="tx1"/>
                </a:solidFill>
              </a:rPr>
              <a:t>其他</a:t>
            </a:r>
            <a:endParaRPr lang="zh-CN" altLang="en-US" sz="1100" dirty="0">
              <a:solidFill>
                <a:schemeClr val="tx1"/>
              </a:solidFill>
            </a:endParaRPr>
          </a:p>
        </p:txBody>
      </p:sp>
      <p:sp>
        <p:nvSpPr>
          <p:cNvPr id="46" name="矩形 45"/>
          <p:cNvSpPr/>
          <p:nvPr/>
        </p:nvSpPr>
        <p:spPr>
          <a:xfrm>
            <a:off x="4609644" y="2840410"/>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SOAP</a:t>
            </a:r>
            <a:endParaRPr lang="zh-CN" altLang="en-US" sz="1100" dirty="0">
              <a:solidFill>
                <a:schemeClr val="tx1"/>
              </a:solidFill>
            </a:endParaRPr>
          </a:p>
        </p:txBody>
      </p:sp>
      <p:sp>
        <p:nvSpPr>
          <p:cNvPr id="47" name="矩形 46"/>
          <p:cNvSpPr/>
          <p:nvPr/>
        </p:nvSpPr>
        <p:spPr>
          <a:xfrm>
            <a:off x="4609644" y="3128442"/>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JSON</a:t>
            </a:r>
            <a:endParaRPr lang="zh-CN" altLang="en-US" sz="1100" dirty="0">
              <a:solidFill>
                <a:schemeClr val="tx1"/>
              </a:solidFill>
            </a:endParaRPr>
          </a:p>
        </p:txBody>
      </p:sp>
      <p:sp>
        <p:nvSpPr>
          <p:cNvPr id="48" name="矩形 47"/>
          <p:cNvSpPr/>
          <p:nvPr/>
        </p:nvSpPr>
        <p:spPr>
          <a:xfrm>
            <a:off x="4609644" y="3416474"/>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XML</a:t>
            </a:r>
            <a:endParaRPr lang="zh-CN" altLang="en-US" sz="1100" dirty="0">
              <a:solidFill>
                <a:schemeClr val="tx1"/>
              </a:solidFill>
            </a:endParaRPr>
          </a:p>
        </p:txBody>
      </p:sp>
      <p:sp>
        <p:nvSpPr>
          <p:cNvPr id="49" name="矩形 48"/>
          <p:cNvSpPr/>
          <p:nvPr/>
        </p:nvSpPr>
        <p:spPr>
          <a:xfrm>
            <a:off x="4609644" y="3704506"/>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txt</a:t>
            </a:r>
            <a:endParaRPr lang="zh-CN" altLang="en-US" sz="1100" dirty="0">
              <a:solidFill>
                <a:schemeClr val="tx1"/>
              </a:solidFill>
            </a:endParaRPr>
          </a:p>
        </p:txBody>
      </p:sp>
      <p:sp>
        <p:nvSpPr>
          <p:cNvPr id="50" name="矩形 49"/>
          <p:cNvSpPr/>
          <p:nvPr/>
        </p:nvSpPr>
        <p:spPr>
          <a:xfrm>
            <a:off x="4609644" y="3992538"/>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Burlap</a:t>
            </a:r>
            <a:endParaRPr lang="zh-CN" altLang="en-US" sz="1100" dirty="0">
              <a:solidFill>
                <a:schemeClr val="tx1"/>
              </a:solidFill>
            </a:endParaRPr>
          </a:p>
        </p:txBody>
      </p:sp>
      <p:sp>
        <p:nvSpPr>
          <p:cNvPr id="51" name="矩形 50"/>
          <p:cNvSpPr/>
          <p:nvPr/>
        </p:nvSpPr>
        <p:spPr>
          <a:xfrm>
            <a:off x="4609644" y="4280570"/>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Hessian</a:t>
            </a:r>
            <a:endParaRPr lang="zh-CN" altLang="en-US" sz="1100" dirty="0">
              <a:solidFill>
                <a:schemeClr val="tx1"/>
              </a:solidFill>
            </a:endParaRPr>
          </a:p>
        </p:txBody>
      </p:sp>
      <p:sp>
        <p:nvSpPr>
          <p:cNvPr id="52" name="矩形 51"/>
          <p:cNvSpPr/>
          <p:nvPr/>
        </p:nvSpPr>
        <p:spPr>
          <a:xfrm>
            <a:off x="4609644" y="4568602"/>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HL7</a:t>
            </a:r>
            <a:endParaRPr lang="zh-CN" altLang="en-US" sz="1100" dirty="0">
              <a:solidFill>
                <a:schemeClr val="tx1"/>
              </a:solidFill>
            </a:endParaRPr>
          </a:p>
        </p:txBody>
      </p:sp>
      <p:sp>
        <p:nvSpPr>
          <p:cNvPr id="53" name="矩形 52"/>
          <p:cNvSpPr/>
          <p:nvPr/>
        </p:nvSpPr>
        <p:spPr>
          <a:xfrm>
            <a:off x="4609644" y="4856634"/>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8583</a:t>
            </a:r>
            <a:endParaRPr lang="zh-CN" altLang="en-US" sz="1100" dirty="0">
              <a:solidFill>
                <a:schemeClr val="tx1"/>
              </a:solidFill>
            </a:endParaRPr>
          </a:p>
        </p:txBody>
      </p:sp>
      <p:sp>
        <p:nvSpPr>
          <p:cNvPr id="54" name="矩形 53"/>
          <p:cNvSpPr/>
          <p:nvPr/>
        </p:nvSpPr>
        <p:spPr>
          <a:xfrm>
            <a:off x="4609644" y="5144666"/>
            <a:ext cx="720000" cy="216024"/>
          </a:xfrm>
          <a:prstGeom prst="rect">
            <a:avLst/>
          </a:prstGeom>
          <a:solidFill>
            <a:srgbClr val="FFC000"/>
          </a:solidFill>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100" dirty="0" smtClean="0">
                <a:solidFill>
                  <a:schemeClr val="tx1"/>
                </a:solidFill>
              </a:rPr>
              <a:t>其他</a:t>
            </a:r>
            <a:endParaRPr lang="zh-CN" altLang="en-US" sz="1100" dirty="0">
              <a:solidFill>
                <a:schemeClr val="tx1"/>
              </a:solidFill>
            </a:endParaRPr>
          </a:p>
        </p:txBody>
      </p:sp>
      <p:sp>
        <p:nvSpPr>
          <p:cNvPr id="55" name="右箭头 54"/>
          <p:cNvSpPr/>
          <p:nvPr/>
        </p:nvSpPr>
        <p:spPr>
          <a:xfrm>
            <a:off x="4174448" y="3416474"/>
            <a:ext cx="216024" cy="93610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56" name="右箭头 55"/>
          <p:cNvSpPr/>
          <p:nvPr/>
        </p:nvSpPr>
        <p:spPr>
          <a:xfrm>
            <a:off x="1726176" y="3416474"/>
            <a:ext cx="216024" cy="93610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57" name="右箭头 56"/>
          <p:cNvSpPr/>
          <p:nvPr/>
        </p:nvSpPr>
        <p:spPr>
          <a:xfrm>
            <a:off x="6622720" y="3416474"/>
            <a:ext cx="216024" cy="93610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rgbClr val="FF0000"/>
              </a:solidFill>
            </a:endParaRPr>
          </a:p>
        </p:txBody>
      </p:sp>
      <p:sp>
        <p:nvSpPr>
          <p:cNvPr id="58" name="TextBox 57"/>
          <p:cNvSpPr txBox="1"/>
          <p:nvPr/>
        </p:nvSpPr>
        <p:spPr>
          <a:xfrm>
            <a:off x="921562" y="3704506"/>
            <a:ext cx="720080" cy="400110"/>
          </a:xfrm>
          <a:prstGeom prst="rect">
            <a:avLst/>
          </a:prstGeom>
          <a:noFill/>
        </p:spPr>
        <p:txBody>
          <a:bodyPr wrap="square" rtlCol="0">
            <a:spAutoFit/>
          </a:bodyPr>
          <a:lstStyle/>
          <a:p>
            <a:r>
              <a:rPr lang="zh-CN" altLang="en-US" b="1" dirty="0" smtClean="0"/>
              <a:t>请求</a:t>
            </a:r>
            <a:endParaRPr lang="zh-CN" altLang="en-US" b="1" dirty="0"/>
          </a:p>
        </p:txBody>
      </p:sp>
      <p:sp>
        <p:nvSpPr>
          <p:cNvPr id="59" name="TextBox 58"/>
          <p:cNvSpPr txBox="1"/>
          <p:nvPr/>
        </p:nvSpPr>
        <p:spPr>
          <a:xfrm>
            <a:off x="6898226" y="3704506"/>
            <a:ext cx="720080" cy="400110"/>
          </a:xfrm>
          <a:prstGeom prst="rect">
            <a:avLst/>
          </a:prstGeom>
          <a:noFill/>
        </p:spPr>
        <p:txBody>
          <a:bodyPr wrap="square" rtlCol="0">
            <a:spAutoFit/>
          </a:bodyPr>
          <a:lstStyle/>
          <a:p>
            <a:r>
              <a:rPr lang="zh-CN" altLang="en-US" b="1" dirty="0" smtClean="0"/>
              <a:t>请求</a:t>
            </a:r>
            <a:endParaRPr lang="zh-CN" altLang="en-US" b="1" dirty="0"/>
          </a:p>
        </p:txBody>
      </p:sp>
      <p:sp>
        <p:nvSpPr>
          <p:cNvPr id="60" name="TextBox 59"/>
          <p:cNvSpPr txBox="1"/>
          <p:nvPr/>
        </p:nvSpPr>
        <p:spPr>
          <a:xfrm>
            <a:off x="179512" y="5667544"/>
            <a:ext cx="8964488" cy="707886"/>
          </a:xfrm>
          <a:prstGeom prst="rect">
            <a:avLst/>
          </a:prstGeom>
          <a:noFill/>
        </p:spPr>
        <p:txBody>
          <a:bodyPr wrap="square" rtlCol="0">
            <a:spAutoFit/>
          </a:bodyPr>
          <a:lstStyle/>
          <a:p>
            <a:pPr marL="0" lvl="1"/>
            <a:r>
              <a:rPr lang="zh-CN" altLang="en-US" b="1" dirty="0" smtClean="0">
                <a:latin typeface="微软雅黑" pitchFamily="34" charset="-122"/>
                <a:ea typeface="微软雅黑" pitchFamily="34" charset="-122"/>
              </a:rPr>
              <a:t>通过在</a:t>
            </a:r>
            <a:r>
              <a:rPr lang="en-US" altLang="zh-CN" b="1" dirty="0" smtClean="0">
                <a:latin typeface="微软雅黑" pitchFamily="34" charset="-122"/>
                <a:ea typeface="微软雅黑" pitchFamily="34" charset="-122"/>
              </a:rPr>
              <a:t>Studio</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Server</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Governor</a:t>
            </a:r>
            <a:r>
              <a:rPr lang="zh-CN" altLang="en-US" b="1" dirty="0" smtClean="0">
                <a:latin typeface="微软雅黑" pitchFamily="34" charset="-122"/>
                <a:ea typeface="微软雅黑" pitchFamily="34" charset="-122"/>
              </a:rPr>
              <a:t>等产品部件层面进行扩展开发，从而更加方便地支撑多样化的协议要求</a:t>
            </a:r>
            <a:endParaRPr lang="en-US" altLang="zh-CN" b="1" dirty="0" smtClean="0">
              <a:latin typeface="微软雅黑" pitchFamily="34" charset="-122"/>
              <a:ea typeface="微软雅黑" pitchFamily="34" charset="-122"/>
            </a:endParaRPr>
          </a:p>
        </p:txBody>
      </p:sp>
      <p:sp>
        <p:nvSpPr>
          <p:cNvPr id="62" name="标题 3"/>
          <p:cNvSpPr>
            <a:spLocks noGrp="1"/>
          </p:cNvSpPr>
          <p:nvPr>
            <p:ph type="title"/>
          </p:nvPr>
        </p:nvSpPr>
        <p:spPr>
          <a:xfrm>
            <a:off x="304800" y="152400"/>
            <a:ext cx="8610600" cy="561975"/>
          </a:xfrm>
        </p:spPr>
        <p:txBody>
          <a:bodyPr/>
          <a:lstStyle/>
          <a:p>
            <a:r>
              <a:rPr lang="zh-CN" altLang="en-US" sz="3200" dirty="0" smtClean="0">
                <a:latin typeface="微软雅黑" pitchFamily="34" charset="-122"/>
                <a:ea typeface="微软雅黑" pitchFamily="34" charset="-122"/>
              </a:rPr>
              <a:t>扩展性：协议扩展</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245581360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79512" y="1052736"/>
            <a:ext cx="8964488" cy="1323439"/>
          </a:xfrm>
          <a:prstGeom prst="rect">
            <a:avLst/>
          </a:prstGeom>
          <a:noFill/>
        </p:spPr>
        <p:txBody>
          <a:bodyPr wrap="square" rtlCol="0">
            <a:spAutoFit/>
          </a:bodyPr>
          <a:lstStyle/>
          <a:p>
            <a:pPr marL="0" lvl="1"/>
            <a:r>
              <a:rPr lang="zh-CN" altLang="en-US" b="1" dirty="0" smtClean="0">
                <a:latin typeface="微软雅黑" pitchFamily="34" charset="-122"/>
                <a:ea typeface="微软雅黑" pitchFamily="34" charset="-122"/>
              </a:rPr>
              <a:t>产品各部件之间都是通过相应的</a:t>
            </a:r>
            <a:r>
              <a:rPr lang="en-US" altLang="zh-CN" b="1" dirty="0" smtClean="0">
                <a:latin typeface="微软雅黑" pitchFamily="34" charset="-122"/>
                <a:ea typeface="微软雅黑" pitchFamily="34" charset="-122"/>
              </a:rPr>
              <a:t>API</a:t>
            </a:r>
            <a:r>
              <a:rPr lang="zh-CN" altLang="en-US" b="1" dirty="0" smtClean="0">
                <a:latin typeface="微软雅黑" pitchFamily="34" charset="-122"/>
                <a:ea typeface="微软雅黑" pitchFamily="34" charset="-122"/>
              </a:rPr>
              <a:t>接口进行相互交互的，从而使得部件之间的耦合性非常低，这样就为各部件的灵活发展创造了条件，譬如对于个性化要求较高的“统计分析系统”则可以剥离产品自带的功能，根据数据库接口另行开发，又如可以依托接口实现客户产品要求的个性化的开发环境。</a:t>
            </a:r>
            <a:endParaRPr lang="en-US" altLang="zh-CN" b="1" dirty="0" smtClean="0">
              <a:latin typeface="微软雅黑" pitchFamily="34" charset="-122"/>
              <a:ea typeface="微软雅黑" pitchFamily="34" charset="-122"/>
            </a:endParaRPr>
          </a:p>
        </p:txBody>
      </p:sp>
      <p:sp>
        <p:nvSpPr>
          <p:cNvPr id="72" name="圆角矩形 71"/>
          <p:cNvSpPr/>
          <p:nvPr/>
        </p:nvSpPr>
        <p:spPr>
          <a:xfrm>
            <a:off x="3059832" y="3413326"/>
            <a:ext cx="2808312" cy="1368152"/>
          </a:xfrm>
          <a:prstGeom prst="roundRect">
            <a:avLst>
              <a:gd name="adj" fmla="val 12318"/>
            </a:avLst>
          </a:prstGeom>
          <a:noFill/>
          <a:ln w="3810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smtClean="0">
                <a:solidFill>
                  <a:schemeClr val="tx1"/>
                </a:solidFill>
                <a:latin typeface="微软雅黑" pitchFamily="34" charset="-122"/>
                <a:ea typeface="微软雅黑" pitchFamily="34" charset="-122"/>
              </a:rPr>
              <a:t>esb Server</a:t>
            </a:r>
            <a:endParaRPr lang="zh-CN" altLang="en-US" sz="2400" b="1" dirty="0">
              <a:solidFill>
                <a:schemeClr val="tx1"/>
              </a:solidFill>
              <a:latin typeface="微软雅黑" pitchFamily="34" charset="-122"/>
              <a:ea typeface="微软雅黑" pitchFamily="34" charset="-122"/>
            </a:endParaRPr>
          </a:p>
        </p:txBody>
      </p:sp>
      <p:sp>
        <p:nvSpPr>
          <p:cNvPr id="73" name="矩形 72"/>
          <p:cNvSpPr/>
          <p:nvPr/>
        </p:nvSpPr>
        <p:spPr>
          <a:xfrm>
            <a:off x="3635896" y="3269310"/>
            <a:ext cx="1584176" cy="2880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600" b="1" dirty="0" smtClean="0">
                <a:solidFill>
                  <a:schemeClr val="tx1"/>
                </a:solidFill>
                <a:latin typeface="微软雅黑" pitchFamily="34" charset="-122"/>
                <a:ea typeface="微软雅黑" pitchFamily="34" charset="-122"/>
              </a:rPr>
              <a:t>API</a:t>
            </a:r>
            <a:endParaRPr lang="zh-CN" altLang="en-US" sz="1600" b="1" dirty="0">
              <a:solidFill>
                <a:schemeClr val="tx1"/>
              </a:solidFill>
              <a:latin typeface="微软雅黑" pitchFamily="34" charset="-122"/>
              <a:ea typeface="微软雅黑" pitchFamily="34" charset="-122"/>
            </a:endParaRPr>
          </a:p>
        </p:txBody>
      </p:sp>
      <p:sp>
        <p:nvSpPr>
          <p:cNvPr id="74" name="矩形 73"/>
          <p:cNvSpPr/>
          <p:nvPr/>
        </p:nvSpPr>
        <p:spPr>
          <a:xfrm>
            <a:off x="3792438" y="3112768"/>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283968" y="3112768"/>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4750446" y="3112768"/>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3441776" y="2433414"/>
            <a:ext cx="2016224" cy="597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esb Studio</a:t>
            </a:r>
            <a:endParaRPr lang="zh-CN" altLang="en-US" sz="1600" b="1" dirty="0">
              <a:solidFill>
                <a:schemeClr val="tx1"/>
              </a:solidFill>
              <a:latin typeface="微软雅黑" pitchFamily="34" charset="-122"/>
              <a:ea typeface="微软雅黑" pitchFamily="34" charset="-122"/>
            </a:endParaRPr>
          </a:p>
        </p:txBody>
      </p:sp>
      <p:sp>
        <p:nvSpPr>
          <p:cNvPr id="78" name="矩形 77"/>
          <p:cNvSpPr/>
          <p:nvPr/>
        </p:nvSpPr>
        <p:spPr>
          <a:xfrm>
            <a:off x="3673474" y="4606180"/>
            <a:ext cx="1584176" cy="28803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sz="1600" b="1" dirty="0" smtClean="0">
                <a:solidFill>
                  <a:schemeClr val="tx1"/>
                </a:solidFill>
                <a:latin typeface="微软雅黑" pitchFamily="34" charset="-122"/>
                <a:ea typeface="微软雅黑" pitchFamily="34" charset="-122"/>
              </a:rPr>
              <a:t>API</a:t>
            </a:r>
            <a:endParaRPr lang="zh-CN" altLang="en-US" sz="1600" b="1" dirty="0">
              <a:solidFill>
                <a:schemeClr val="tx1"/>
              </a:solidFill>
              <a:latin typeface="微软雅黑" pitchFamily="34" charset="-122"/>
              <a:ea typeface="微软雅黑" pitchFamily="34" charset="-122"/>
            </a:endParaRPr>
          </a:p>
        </p:txBody>
      </p:sp>
      <p:sp>
        <p:nvSpPr>
          <p:cNvPr id="79" name="矩形 78"/>
          <p:cNvSpPr/>
          <p:nvPr/>
        </p:nvSpPr>
        <p:spPr>
          <a:xfrm>
            <a:off x="3830016" y="4834730"/>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4321546" y="4834730"/>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4788024" y="4834730"/>
            <a:ext cx="324000" cy="216024"/>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3441776" y="5110236"/>
            <a:ext cx="2016224" cy="597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esb Monitor</a:t>
            </a:r>
            <a:endParaRPr lang="zh-CN" altLang="en-US" sz="1600" b="1" dirty="0">
              <a:solidFill>
                <a:schemeClr val="tx1"/>
              </a:solidFill>
              <a:latin typeface="微软雅黑" pitchFamily="34" charset="-122"/>
              <a:ea typeface="微软雅黑" pitchFamily="34" charset="-122"/>
            </a:endParaRPr>
          </a:p>
        </p:txBody>
      </p:sp>
      <p:sp>
        <p:nvSpPr>
          <p:cNvPr id="99" name="矩形 98"/>
          <p:cNvSpPr/>
          <p:nvPr/>
        </p:nvSpPr>
        <p:spPr>
          <a:xfrm>
            <a:off x="5580112" y="3635646"/>
            <a:ext cx="612008" cy="86409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dirty="0" smtClean="0">
                <a:solidFill>
                  <a:schemeClr val="tx1"/>
                </a:solidFill>
                <a:latin typeface="微软雅黑" pitchFamily="34" charset="-122"/>
                <a:ea typeface="微软雅黑" pitchFamily="34" charset="-122"/>
              </a:rPr>
              <a:t>API</a:t>
            </a:r>
            <a:endParaRPr lang="zh-CN" altLang="en-US" sz="1600" b="1" dirty="0">
              <a:solidFill>
                <a:schemeClr val="tx1"/>
              </a:solidFill>
              <a:latin typeface="微软雅黑" pitchFamily="34" charset="-122"/>
              <a:ea typeface="微软雅黑" pitchFamily="34" charset="-122"/>
            </a:endParaRPr>
          </a:p>
        </p:txBody>
      </p:sp>
      <p:sp>
        <p:nvSpPr>
          <p:cNvPr id="100" name="矩形 99"/>
          <p:cNvSpPr/>
          <p:nvPr/>
        </p:nvSpPr>
        <p:spPr>
          <a:xfrm>
            <a:off x="6084168" y="3754610"/>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矩形 100"/>
          <p:cNvSpPr/>
          <p:nvPr/>
        </p:nvSpPr>
        <p:spPr>
          <a:xfrm>
            <a:off x="6084168" y="3987849"/>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6084168" y="4221088"/>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p:cNvSpPr/>
          <p:nvPr/>
        </p:nvSpPr>
        <p:spPr>
          <a:xfrm>
            <a:off x="6481786" y="3441526"/>
            <a:ext cx="1584176"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esb Governor</a:t>
            </a:r>
            <a:endParaRPr lang="zh-CN" altLang="en-US" sz="1600" b="1" dirty="0">
              <a:solidFill>
                <a:schemeClr val="tx1"/>
              </a:solidFill>
              <a:latin typeface="微软雅黑" pitchFamily="34" charset="-122"/>
              <a:ea typeface="微软雅黑" pitchFamily="34" charset="-122"/>
            </a:endParaRPr>
          </a:p>
        </p:txBody>
      </p:sp>
      <p:sp>
        <p:nvSpPr>
          <p:cNvPr id="104" name="矩形 103"/>
          <p:cNvSpPr/>
          <p:nvPr/>
        </p:nvSpPr>
        <p:spPr>
          <a:xfrm>
            <a:off x="2627784" y="3657550"/>
            <a:ext cx="612008" cy="864096"/>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600" b="1" dirty="0" smtClean="0">
                <a:solidFill>
                  <a:schemeClr val="tx1"/>
                </a:solidFill>
                <a:latin typeface="微软雅黑" pitchFamily="34" charset="-122"/>
                <a:ea typeface="微软雅黑" pitchFamily="34" charset="-122"/>
              </a:rPr>
              <a:t>API</a:t>
            </a:r>
            <a:endParaRPr lang="zh-CN" altLang="en-US" sz="1600" b="1" dirty="0">
              <a:solidFill>
                <a:schemeClr val="tx1"/>
              </a:solidFill>
              <a:latin typeface="微软雅黑" pitchFamily="34" charset="-122"/>
              <a:ea typeface="微软雅黑" pitchFamily="34" charset="-122"/>
            </a:endParaRPr>
          </a:p>
        </p:txBody>
      </p:sp>
      <p:sp>
        <p:nvSpPr>
          <p:cNvPr id="105" name="矩形 104"/>
          <p:cNvSpPr/>
          <p:nvPr/>
        </p:nvSpPr>
        <p:spPr>
          <a:xfrm>
            <a:off x="2439960" y="3776514"/>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p:cNvSpPr/>
          <p:nvPr/>
        </p:nvSpPr>
        <p:spPr>
          <a:xfrm>
            <a:off x="2439960" y="4009753"/>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2439960" y="4242992"/>
            <a:ext cx="324000" cy="144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764954" y="3501008"/>
            <a:ext cx="1584176" cy="12961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esb R/R</a:t>
            </a:r>
            <a:endParaRPr lang="zh-CN" altLang="en-US" sz="1600" b="1" dirty="0">
              <a:solidFill>
                <a:schemeClr val="tx1"/>
              </a:solidFill>
              <a:latin typeface="微软雅黑" pitchFamily="34" charset="-122"/>
              <a:ea typeface="微软雅黑" pitchFamily="34" charset="-122"/>
            </a:endParaRPr>
          </a:p>
        </p:txBody>
      </p:sp>
      <p:sp>
        <p:nvSpPr>
          <p:cNvPr id="118" name="流程图: 磁盘 117"/>
          <p:cNvSpPr/>
          <p:nvPr/>
        </p:nvSpPr>
        <p:spPr>
          <a:xfrm>
            <a:off x="4127426" y="5955576"/>
            <a:ext cx="792088" cy="432048"/>
          </a:xfrm>
          <a:prstGeom prst="flowChartMagneticDisk">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latin typeface="微软雅黑" pitchFamily="34" charset="-122"/>
                <a:ea typeface="微软雅黑" pitchFamily="34" charset="-122"/>
              </a:rPr>
              <a:t>DB</a:t>
            </a:r>
            <a:endParaRPr lang="zh-CN" altLang="en-US" sz="1600" b="1" dirty="0" smtClean="0">
              <a:solidFill>
                <a:schemeClr val="tx1"/>
              </a:solidFill>
              <a:latin typeface="微软雅黑" pitchFamily="34" charset="-122"/>
              <a:ea typeface="微软雅黑" pitchFamily="34" charset="-122"/>
            </a:endParaRPr>
          </a:p>
        </p:txBody>
      </p:sp>
      <p:sp>
        <p:nvSpPr>
          <p:cNvPr id="122" name="下箭头 121"/>
          <p:cNvSpPr/>
          <p:nvPr/>
        </p:nvSpPr>
        <p:spPr>
          <a:xfrm>
            <a:off x="4271442" y="5720730"/>
            <a:ext cx="504056" cy="21602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微软雅黑" pitchFamily="34" charset="-122"/>
              <a:ea typeface="微软雅黑" pitchFamily="34" charset="-122"/>
            </a:endParaRPr>
          </a:p>
        </p:txBody>
      </p:sp>
      <p:sp>
        <p:nvSpPr>
          <p:cNvPr id="126" name="矩形 125"/>
          <p:cNvSpPr/>
          <p:nvPr/>
        </p:nvSpPr>
        <p:spPr>
          <a:xfrm>
            <a:off x="5733506" y="5855368"/>
            <a:ext cx="2016224" cy="597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1"/>
                </a:solidFill>
                <a:latin typeface="微软雅黑" pitchFamily="34" charset="-122"/>
                <a:ea typeface="微软雅黑" pitchFamily="34" charset="-122"/>
              </a:rPr>
              <a:t>统计分析系统</a:t>
            </a:r>
            <a:endParaRPr lang="zh-CN" altLang="en-US" sz="1600" b="1" dirty="0">
              <a:solidFill>
                <a:schemeClr val="tx1"/>
              </a:solidFill>
              <a:latin typeface="微软雅黑" pitchFamily="34" charset="-122"/>
              <a:ea typeface="微软雅黑" pitchFamily="34" charset="-122"/>
            </a:endParaRPr>
          </a:p>
        </p:txBody>
      </p:sp>
      <p:sp>
        <p:nvSpPr>
          <p:cNvPr id="130" name="右箭头 129"/>
          <p:cNvSpPr/>
          <p:nvPr/>
        </p:nvSpPr>
        <p:spPr>
          <a:xfrm>
            <a:off x="5016574" y="5983710"/>
            <a:ext cx="635546" cy="360040"/>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tx1"/>
              </a:solidFill>
              <a:latin typeface="微软雅黑" pitchFamily="34" charset="-122"/>
              <a:ea typeface="微软雅黑" pitchFamily="34" charset="-122"/>
            </a:endParaRPr>
          </a:p>
        </p:txBody>
      </p:sp>
      <p:sp>
        <p:nvSpPr>
          <p:cNvPr id="30" name="标题 3"/>
          <p:cNvSpPr>
            <a:spLocks noGrp="1"/>
          </p:cNvSpPr>
          <p:nvPr>
            <p:ph type="title"/>
          </p:nvPr>
        </p:nvSpPr>
        <p:spPr>
          <a:xfrm>
            <a:off x="304800" y="152400"/>
            <a:ext cx="8610600" cy="561975"/>
          </a:xfrm>
        </p:spPr>
        <p:txBody>
          <a:bodyPr/>
          <a:lstStyle/>
          <a:p>
            <a:r>
              <a:rPr lang="zh-CN" altLang="en-US" sz="3200" dirty="0" smtClean="0">
                <a:latin typeface="微软雅黑" pitchFamily="34" charset="-122"/>
                <a:ea typeface="微软雅黑" pitchFamily="34" charset="-122"/>
              </a:rPr>
              <a:t>扩展性：外围功能扩展</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285432001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上海普元信息技术股份有限公司</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4</a:t>
            </a:fld>
            <a:endParaRPr lang="en-US" altLang="zh-CN" dirty="0"/>
          </a:p>
        </p:txBody>
      </p:sp>
      <p:pic>
        <p:nvPicPr>
          <p:cNvPr id="4" name="Picture 18" descr="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3149" y="1231455"/>
            <a:ext cx="3277658" cy="2336444"/>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123" y="3775196"/>
            <a:ext cx="3102566" cy="259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3657600" y="1225768"/>
            <a:ext cx="5334000" cy="5098832"/>
          </a:xfrm>
          <a:prstGeom prst="rect">
            <a:avLst/>
          </a:prstGeom>
        </p:spPr>
        <p:txBody>
          <a:bodyPr wrap="square">
            <a:spAutoFit/>
          </a:bodyPr>
          <a:lstStyle/>
          <a:p>
            <a:pPr marL="365760" indent="-256032" fontAlgn="auto">
              <a:lnSpc>
                <a:spcPct val="150000"/>
              </a:lnSpc>
              <a:spcBef>
                <a:spcPts val="400"/>
              </a:spcBef>
              <a:spcAft>
                <a:spcPts val="0"/>
              </a:spcAft>
              <a:buClr>
                <a:srgbClr val="336699"/>
              </a:buClr>
              <a:buSzPct val="68000"/>
              <a:buFont typeface="Wingdings 3"/>
              <a:buChar char=""/>
            </a:pPr>
            <a:r>
              <a:rPr lang="zh-CN" altLang="en-US" sz="1600" dirty="0">
                <a:solidFill>
                  <a:srgbClr val="333399"/>
                </a:solidFill>
                <a:latin typeface="微软雅黑" pitchFamily="34" charset="-122"/>
                <a:ea typeface="微软雅黑" pitchFamily="34" charset="-122"/>
              </a:rPr>
              <a:t>普元成立于</a:t>
            </a:r>
            <a:r>
              <a:rPr lang="en-US" altLang="zh-CN" sz="1600" dirty="0">
                <a:solidFill>
                  <a:srgbClr val="333399"/>
                </a:solidFill>
                <a:latin typeface="微软雅黑" pitchFamily="34" charset="-122"/>
                <a:ea typeface="微软雅黑" pitchFamily="34" charset="-122"/>
              </a:rPr>
              <a:t>2001</a:t>
            </a:r>
            <a:r>
              <a:rPr lang="zh-CN" altLang="en-US" sz="1600" dirty="0">
                <a:solidFill>
                  <a:srgbClr val="333399"/>
                </a:solidFill>
                <a:latin typeface="微软雅黑" pitchFamily="34" charset="-122"/>
                <a:ea typeface="微软雅黑" pitchFamily="34" charset="-122"/>
              </a:rPr>
              <a:t>年</a:t>
            </a:r>
            <a:r>
              <a:rPr lang="en-US" altLang="zh-CN" sz="1600" dirty="0">
                <a:solidFill>
                  <a:srgbClr val="333399"/>
                </a:solidFill>
                <a:latin typeface="微软雅黑" pitchFamily="34" charset="-122"/>
                <a:ea typeface="微软雅黑" pitchFamily="34" charset="-122"/>
              </a:rPr>
              <a:t>4</a:t>
            </a:r>
            <a:r>
              <a:rPr lang="zh-CN" altLang="en-US" sz="1600" dirty="0">
                <a:solidFill>
                  <a:srgbClr val="333399"/>
                </a:solidFill>
                <a:latin typeface="微软雅黑" pitchFamily="34" charset="-122"/>
                <a:ea typeface="微软雅黑" pitchFamily="34" charset="-122"/>
              </a:rPr>
              <a:t>月，普元总部设在</a:t>
            </a:r>
            <a:r>
              <a:rPr lang="zh-CN" altLang="en-US" sz="1600" b="1" dirty="0">
                <a:solidFill>
                  <a:srgbClr val="333399"/>
                </a:solidFill>
                <a:latin typeface="微软雅黑" pitchFamily="34" charset="-122"/>
                <a:ea typeface="微软雅黑" pitchFamily="34" charset="-122"/>
              </a:rPr>
              <a:t>上海</a:t>
            </a:r>
            <a:r>
              <a:rPr lang="zh-CN" altLang="en-US" sz="1600" dirty="0">
                <a:solidFill>
                  <a:srgbClr val="333399"/>
                </a:solidFill>
                <a:latin typeface="微软雅黑" pitchFamily="34" charset="-122"/>
                <a:ea typeface="微软雅黑" pitchFamily="34" charset="-122"/>
              </a:rPr>
              <a:t>，在北京、广州</a:t>
            </a:r>
            <a:r>
              <a:rPr lang="zh-CN" altLang="en-US" sz="1600" dirty="0" smtClean="0">
                <a:solidFill>
                  <a:srgbClr val="333399"/>
                </a:solidFill>
                <a:latin typeface="微软雅黑" pitchFamily="34" charset="-122"/>
                <a:ea typeface="微软雅黑" pitchFamily="34" charset="-122"/>
              </a:rPr>
              <a:t>、西安、南京</a:t>
            </a:r>
            <a:r>
              <a:rPr lang="zh-CN" altLang="en-US" sz="1600" dirty="0">
                <a:solidFill>
                  <a:srgbClr val="333399"/>
                </a:solidFill>
                <a:latin typeface="微软雅黑" pitchFamily="34" charset="-122"/>
                <a:ea typeface="微软雅黑" pitchFamily="34" charset="-122"/>
              </a:rPr>
              <a:t>、长沙、</a:t>
            </a:r>
            <a:r>
              <a:rPr lang="zh-CN" altLang="en-US" sz="1600" dirty="0" smtClean="0">
                <a:solidFill>
                  <a:srgbClr val="333399"/>
                </a:solidFill>
                <a:latin typeface="微软雅黑" pitchFamily="34" charset="-122"/>
                <a:ea typeface="微软雅黑" pitchFamily="34" charset="-122"/>
              </a:rPr>
              <a:t>武汉、成都等</a:t>
            </a:r>
            <a:r>
              <a:rPr lang="zh-CN" altLang="en-US" sz="1600" dirty="0">
                <a:solidFill>
                  <a:srgbClr val="333399"/>
                </a:solidFill>
                <a:latin typeface="微软雅黑" pitchFamily="34" charset="-122"/>
                <a:ea typeface="微软雅黑" pitchFamily="34" charset="-122"/>
              </a:rPr>
              <a:t>地设有分支机构。</a:t>
            </a:r>
          </a:p>
          <a:p>
            <a:pPr marL="365760" indent="-256032" fontAlgn="auto">
              <a:lnSpc>
                <a:spcPct val="150000"/>
              </a:lnSpc>
              <a:spcBef>
                <a:spcPts val="400"/>
              </a:spcBef>
              <a:spcAft>
                <a:spcPts val="0"/>
              </a:spcAft>
              <a:buClr>
                <a:srgbClr val="336699"/>
              </a:buClr>
              <a:buSzPct val="68000"/>
              <a:buFont typeface="Wingdings 3"/>
              <a:buChar char=""/>
            </a:pPr>
            <a:r>
              <a:rPr lang="zh-CN" altLang="en-US" sz="1600" dirty="0" smtClean="0">
                <a:solidFill>
                  <a:srgbClr val="333399"/>
                </a:solidFill>
                <a:latin typeface="微软雅黑" pitchFamily="34" charset="-122"/>
                <a:ea typeface="微软雅黑" pitchFamily="34" charset="-122"/>
              </a:rPr>
              <a:t>普元是</a:t>
            </a:r>
            <a:r>
              <a:rPr lang="en-US" altLang="zh-CN" sz="1600" dirty="0" smtClean="0">
                <a:solidFill>
                  <a:srgbClr val="333399"/>
                </a:solidFill>
                <a:latin typeface="微软雅黑" pitchFamily="34" charset="-122"/>
                <a:ea typeface="微软雅黑" pitchFamily="34" charset="-122"/>
              </a:rPr>
              <a:t>SOA</a:t>
            </a:r>
            <a:r>
              <a:rPr lang="zh-CN" altLang="en-US" sz="1600" dirty="0" smtClean="0">
                <a:solidFill>
                  <a:srgbClr val="333399"/>
                </a:solidFill>
                <a:latin typeface="微软雅黑" pitchFamily="34" charset="-122"/>
                <a:ea typeface="微软雅黑" pitchFamily="34" charset="-122"/>
              </a:rPr>
              <a:t>国际及国内标准</a:t>
            </a:r>
            <a:r>
              <a:rPr lang="en-US" altLang="zh-CN" sz="1600" dirty="0" smtClean="0">
                <a:solidFill>
                  <a:srgbClr val="333399"/>
                </a:solidFill>
                <a:latin typeface="微软雅黑" pitchFamily="34" charset="-122"/>
                <a:ea typeface="微软雅黑" pitchFamily="34" charset="-122"/>
              </a:rPr>
              <a:t>SCA/SDO</a:t>
            </a:r>
            <a:r>
              <a:rPr lang="zh-CN" altLang="en-US" sz="1600" dirty="0" smtClean="0">
                <a:solidFill>
                  <a:srgbClr val="333399"/>
                </a:solidFill>
                <a:latin typeface="微软雅黑" pitchFamily="34" charset="-122"/>
                <a:ea typeface="微软雅黑" pitchFamily="34" charset="-122"/>
              </a:rPr>
              <a:t>的主要参与制定者，是电子商务标准的主要制定者 </a:t>
            </a:r>
            <a:r>
              <a:rPr lang="en-US" altLang="zh-CN" sz="1600" dirty="0" smtClean="0">
                <a:solidFill>
                  <a:srgbClr val="333399"/>
                </a:solidFill>
                <a:latin typeface="微软雅黑" pitchFamily="34" charset="-122"/>
                <a:ea typeface="微软雅黑" pitchFamily="34" charset="-122"/>
              </a:rPr>
              <a:t>OASIS</a:t>
            </a:r>
            <a:r>
              <a:rPr lang="zh-CN" altLang="en-US" sz="1600" dirty="0">
                <a:solidFill>
                  <a:srgbClr val="333399"/>
                </a:solidFill>
                <a:latin typeface="微软雅黑" pitchFamily="34" charset="-122"/>
                <a:ea typeface="微软雅黑" pitchFamily="34" charset="-122"/>
              </a:rPr>
              <a:t>的核心奠基</a:t>
            </a:r>
            <a:r>
              <a:rPr lang="zh-CN" altLang="en-US" sz="1600" dirty="0" smtClean="0">
                <a:solidFill>
                  <a:srgbClr val="333399"/>
                </a:solidFill>
                <a:latin typeface="微软雅黑" pitchFamily="34" charset="-122"/>
                <a:ea typeface="微软雅黑" pitchFamily="34" charset="-122"/>
              </a:rPr>
              <a:t>成员</a:t>
            </a:r>
            <a:r>
              <a:rPr lang="zh-CN" altLang="en-US" sz="1600" dirty="0">
                <a:solidFill>
                  <a:srgbClr val="333399"/>
                </a:solidFill>
                <a:latin typeface="微软雅黑" pitchFamily="34" charset="-122"/>
                <a:ea typeface="微软雅黑" pitchFamily="34" charset="-122"/>
              </a:rPr>
              <a:t>，</a:t>
            </a:r>
            <a:r>
              <a:rPr lang="zh-CN" altLang="en-US" sz="1600" b="1" dirty="0" smtClean="0">
                <a:solidFill>
                  <a:srgbClr val="333399"/>
                </a:solidFill>
                <a:latin typeface="微软雅黑" pitchFamily="34" charset="-122"/>
                <a:ea typeface="微软雅黑" pitchFamily="34" charset="-122"/>
              </a:rPr>
              <a:t>是中国</a:t>
            </a:r>
            <a:r>
              <a:rPr lang="en-US" altLang="zh-CN" sz="1600" b="1" dirty="0">
                <a:solidFill>
                  <a:srgbClr val="333399"/>
                </a:solidFill>
                <a:latin typeface="微软雅黑" pitchFamily="34" charset="-122"/>
                <a:ea typeface="微软雅黑" pitchFamily="34" charset="-122"/>
              </a:rPr>
              <a:t>SOA</a:t>
            </a:r>
            <a:r>
              <a:rPr lang="zh-CN" altLang="en-US" sz="1600" b="1" dirty="0">
                <a:solidFill>
                  <a:srgbClr val="333399"/>
                </a:solidFill>
                <a:latin typeface="微软雅黑" pitchFamily="34" charset="-122"/>
                <a:ea typeface="微软雅黑" pitchFamily="34" charset="-122"/>
              </a:rPr>
              <a:t>国家标准技术委员会创始</a:t>
            </a:r>
            <a:r>
              <a:rPr lang="zh-CN" altLang="en-US" sz="1600" b="1" dirty="0" smtClean="0">
                <a:solidFill>
                  <a:srgbClr val="333399"/>
                </a:solidFill>
                <a:latin typeface="微软雅黑" pitchFamily="34" charset="-122"/>
                <a:ea typeface="微软雅黑" pitchFamily="34" charset="-122"/>
              </a:rPr>
              <a:t>成员。</a:t>
            </a:r>
            <a:endParaRPr lang="en-US" altLang="zh-CN" sz="1600" b="1" dirty="0" smtClean="0">
              <a:solidFill>
                <a:srgbClr val="333399"/>
              </a:solidFill>
              <a:latin typeface="微软雅黑" pitchFamily="34" charset="-122"/>
              <a:ea typeface="微软雅黑" pitchFamily="34" charset="-122"/>
            </a:endParaRPr>
          </a:p>
          <a:p>
            <a:pPr marL="365760" indent="-256032" fontAlgn="auto">
              <a:lnSpc>
                <a:spcPct val="150000"/>
              </a:lnSpc>
              <a:spcBef>
                <a:spcPts val="400"/>
              </a:spcBef>
              <a:spcAft>
                <a:spcPts val="0"/>
              </a:spcAft>
              <a:buClr>
                <a:srgbClr val="336699"/>
              </a:buClr>
              <a:buSzPct val="68000"/>
              <a:buFont typeface="Wingdings 3"/>
              <a:buChar char=""/>
            </a:pPr>
            <a:r>
              <a:rPr lang="zh-CN" altLang="en-US" sz="1600" dirty="0">
                <a:solidFill>
                  <a:srgbClr val="333399"/>
                </a:solidFill>
                <a:latin typeface="微软雅黑" pitchFamily="34" charset="-122"/>
                <a:ea typeface="微软雅黑" pitchFamily="34" charset="-122"/>
              </a:rPr>
              <a:t>普元在</a:t>
            </a:r>
            <a:r>
              <a:rPr lang="zh-CN" altLang="en-US" sz="1600" b="1" dirty="0">
                <a:solidFill>
                  <a:srgbClr val="333399"/>
                </a:solidFill>
                <a:latin typeface="微软雅黑" pitchFamily="34" charset="-122"/>
                <a:ea typeface="微软雅黑" pitchFamily="34" charset="-122"/>
              </a:rPr>
              <a:t>国产平台软件（</a:t>
            </a:r>
            <a:r>
              <a:rPr lang="en-US" altLang="zh-CN" sz="1600" b="1" dirty="0">
                <a:solidFill>
                  <a:srgbClr val="333399"/>
                </a:solidFill>
                <a:latin typeface="微软雅黑" pitchFamily="34" charset="-122"/>
                <a:ea typeface="微软雅黑" pitchFamily="34" charset="-122"/>
              </a:rPr>
              <a:t>SOA</a:t>
            </a:r>
            <a:r>
              <a:rPr lang="zh-CN" altLang="en-US" sz="1600" b="1" dirty="0">
                <a:solidFill>
                  <a:srgbClr val="333399"/>
                </a:solidFill>
                <a:latin typeface="微软雅黑" pitchFamily="34" charset="-122"/>
                <a:ea typeface="微软雅黑" pitchFamily="34" charset="-122"/>
              </a:rPr>
              <a:t>基础软件）</a:t>
            </a:r>
            <a:r>
              <a:rPr lang="zh-CN" altLang="en-US" sz="1600" dirty="0">
                <a:solidFill>
                  <a:srgbClr val="333399"/>
                </a:solidFill>
                <a:latin typeface="微软雅黑" pitchFamily="34" charset="-122"/>
                <a:ea typeface="微软雅黑" pitchFamily="34" charset="-122"/>
              </a:rPr>
              <a:t>市场占有率为</a:t>
            </a:r>
            <a:r>
              <a:rPr lang="en-US" altLang="zh-CN" sz="1600" dirty="0">
                <a:solidFill>
                  <a:srgbClr val="333399"/>
                </a:solidFill>
                <a:latin typeface="微软雅黑" pitchFamily="34" charset="-122"/>
                <a:ea typeface="微软雅黑" pitchFamily="34" charset="-122"/>
              </a:rPr>
              <a:t>39.7%</a:t>
            </a:r>
            <a:r>
              <a:rPr lang="zh-CN" altLang="en-US" sz="1600" dirty="0">
                <a:solidFill>
                  <a:srgbClr val="333399"/>
                </a:solidFill>
                <a:latin typeface="微软雅黑" pitchFamily="34" charset="-122"/>
                <a:ea typeface="微软雅黑" pitchFamily="34" charset="-122"/>
              </a:rPr>
              <a:t>，</a:t>
            </a:r>
            <a:r>
              <a:rPr lang="zh-CN" altLang="en-US" sz="1600" b="1" dirty="0">
                <a:solidFill>
                  <a:srgbClr val="333399"/>
                </a:solidFill>
                <a:latin typeface="微软雅黑" pitchFamily="34" charset="-122"/>
                <a:ea typeface="微软雅黑" pitchFamily="34" charset="-122"/>
              </a:rPr>
              <a:t>位居第一</a:t>
            </a:r>
            <a:r>
              <a:rPr lang="zh-CN" altLang="en-US" sz="1600" dirty="0" smtClean="0">
                <a:solidFill>
                  <a:srgbClr val="333399"/>
                </a:solidFill>
                <a:latin typeface="微软雅黑" pitchFamily="34" charset="-122"/>
                <a:ea typeface="微软雅黑" pitchFamily="34" charset="-122"/>
              </a:rPr>
              <a:t>。</a:t>
            </a:r>
            <a:endParaRPr lang="en-US" altLang="zh-CN" sz="1600" dirty="0" smtClean="0">
              <a:solidFill>
                <a:srgbClr val="333399"/>
              </a:solidFill>
              <a:latin typeface="微软雅黑" pitchFamily="34" charset="-122"/>
              <a:ea typeface="微软雅黑" pitchFamily="34" charset="-122"/>
            </a:endParaRPr>
          </a:p>
          <a:p>
            <a:pPr marL="365760" indent="-256032" fontAlgn="auto">
              <a:lnSpc>
                <a:spcPct val="150000"/>
              </a:lnSpc>
              <a:spcBef>
                <a:spcPts val="400"/>
              </a:spcBef>
              <a:spcAft>
                <a:spcPts val="0"/>
              </a:spcAft>
              <a:buClr>
                <a:srgbClr val="336699"/>
              </a:buClr>
              <a:buSzPct val="68000"/>
              <a:buFont typeface="Wingdings 3"/>
              <a:buChar char=""/>
            </a:pPr>
            <a:r>
              <a:rPr lang="zh-CN" altLang="en-US" sz="1600" dirty="0" smtClean="0">
                <a:solidFill>
                  <a:srgbClr val="333399"/>
                </a:solidFill>
                <a:latin typeface="微软雅黑" pitchFamily="34" charset="-122"/>
                <a:ea typeface="微软雅黑" pitchFamily="34" charset="-122"/>
              </a:rPr>
              <a:t>承担多项国家</a:t>
            </a:r>
            <a:r>
              <a:rPr lang="zh-CN" altLang="en-US" sz="1600" dirty="0">
                <a:solidFill>
                  <a:srgbClr val="333399"/>
                </a:solidFill>
                <a:latin typeface="微软雅黑" pitchFamily="34" charset="-122"/>
                <a:ea typeface="微软雅黑" pitchFamily="34" charset="-122"/>
              </a:rPr>
              <a:t>发改委软件产业化重大攻关项目、国家科技部</a:t>
            </a:r>
            <a:r>
              <a:rPr lang="en-US" altLang="zh-CN" sz="1600" dirty="0">
                <a:solidFill>
                  <a:srgbClr val="333399"/>
                </a:solidFill>
                <a:latin typeface="微软雅黑" pitchFamily="34" charset="-122"/>
                <a:ea typeface="微软雅黑" pitchFamily="34" charset="-122"/>
              </a:rPr>
              <a:t>863</a:t>
            </a:r>
            <a:r>
              <a:rPr lang="zh-CN" altLang="en-US" sz="1600" dirty="0">
                <a:solidFill>
                  <a:srgbClr val="333399"/>
                </a:solidFill>
                <a:latin typeface="微软雅黑" pitchFamily="34" charset="-122"/>
                <a:ea typeface="微软雅黑" pitchFamily="34" charset="-122"/>
              </a:rPr>
              <a:t>项目、产品荣获国家级重点</a:t>
            </a:r>
            <a:r>
              <a:rPr lang="en-US" altLang="zh-CN" sz="1600" dirty="0">
                <a:solidFill>
                  <a:srgbClr val="333399"/>
                </a:solidFill>
                <a:latin typeface="微软雅黑" pitchFamily="34" charset="-122"/>
                <a:ea typeface="微软雅黑" pitchFamily="34" charset="-122"/>
              </a:rPr>
              <a:t>A</a:t>
            </a:r>
            <a:r>
              <a:rPr lang="zh-CN" altLang="en-US" sz="1600" dirty="0">
                <a:solidFill>
                  <a:srgbClr val="333399"/>
                </a:solidFill>
                <a:latin typeface="微软雅黑" pitchFamily="34" charset="-122"/>
                <a:ea typeface="微软雅黑" pitchFamily="34" charset="-122"/>
              </a:rPr>
              <a:t>类新产品</a:t>
            </a:r>
            <a:r>
              <a:rPr lang="zh-CN" altLang="en-US" sz="1600" dirty="0" smtClean="0">
                <a:solidFill>
                  <a:srgbClr val="333399"/>
                </a:solidFill>
                <a:latin typeface="微软雅黑" pitchFamily="34" charset="-122"/>
                <a:ea typeface="微软雅黑" pitchFamily="34" charset="-122"/>
              </a:rPr>
              <a:t>。</a:t>
            </a:r>
            <a:endParaRPr lang="en-US" altLang="zh-CN" sz="1600" dirty="0" smtClean="0">
              <a:solidFill>
                <a:srgbClr val="333399"/>
              </a:solidFill>
              <a:latin typeface="微软雅黑" pitchFamily="34" charset="-122"/>
              <a:ea typeface="微软雅黑" pitchFamily="34" charset="-122"/>
            </a:endParaRPr>
          </a:p>
          <a:p>
            <a:pPr marL="365760" indent="-256032" fontAlgn="auto">
              <a:lnSpc>
                <a:spcPct val="150000"/>
              </a:lnSpc>
              <a:spcBef>
                <a:spcPts val="400"/>
              </a:spcBef>
              <a:spcAft>
                <a:spcPts val="0"/>
              </a:spcAft>
              <a:buClr>
                <a:srgbClr val="336699"/>
              </a:buClr>
              <a:buSzPct val="68000"/>
              <a:buFont typeface="Wingdings 3"/>
              <a:buChar char=""/>
            </a:pPr>
            <a:r>
              <a:rPr lang="en-US" altLang="zh-CN" sz="1600" dirty="0">
                <a:solidFill>
                  <a:srgbClr val="333399"/>
                </a:solidFill>
                <a:latin typeface="微软雅黑" pitchFamily="34" charset="-122"/>
                <a:ea typeface="微软雅黑" pitchFamily="34" charset="-122"/>
              </a:rPr>
              <a:t>2011</a:t>
            </a:r>
            <a:r>
              <a:rPr lang="zh-CN" altLang="en-US" sz="1600" dirty="0">
                <a:solidFill>
                  <a:srgbClr val="333399"/>
                </a:solidFill>
                <a:latin typeface="微软雅黑" pitchFamily="34" charset="-122"/>
                <a:ea typeface="微软雅黑" pitchFamily="34" charset="-122"/>
              </a:rPr>
              <a:t>年，普元被国家发改委、工信部列为</a:t>
            </a:r>
            <a:r>
              <a:rPr lang="zh-CN" altLang="en-US" sz="1600" b="1" dirty="0">
                <a:solidFill>
                  <a:srgbClr val="333399"/>
                </a:solidFill>
                <a:latin typeface="微软雅黑" pitchFamily="34" charset="-122"/>
                <a:ea typeface="微软雅黑" pitchFamily="34" charset="-122"/>
              </a:rPr>
              <a:t>“国家云计算服务创新发展试点示范单位”</a:t>
            </a:r>
            <a:r>
              <a:rPr lang="zh-CN" altLang="en-US" sz="1600" dirty="0">
                <a:solidFill>
                  <a:srgbClr val="333399"/>
                </a:solidFill>
                <a:latin typeface="微软雅黑" pitchFamily="34" charset="-122"/>
                <a:ea typeface="微软雅黑" pitchFamily="34" charset="-122"/>
              </a:rPr>
              <a:t>。与中国银联共同合作承担国家云计算服务重大</a:t>
            </a:r>
            <a:r>
              <a:rPr lang="zh-CN" altLang="en-US" sz="1600" dirty="0" smtClean="0">
                <a:solidFill>
                  <a:srgbClr val="333399"/>
                </a:solidFill>
                <a:latin typeface="微软雅黑" pitchFamily="34" charset="-122"/>
                <a:ea typeface="微软雅黑" pitchFamily="34" charset="-122"/>
              </a:rPr>
              <a:t>专项</a:t>
            </a:r>
            <a:r>
              <a:rPr lang="zh-CN" altLang="en-US" sz="1600" dirty="0">
                <a:solidFill>
                  <a:srgbClr val="333399"/>
                </a:solidFill>
                <a:latin typeface="微软雅黑" pitchFamily="34" charset="-122"/>
                <a:ea typeface="微软雅黑" pitchFamily="34" charset="-122"/>
              </a:rPr>
              <a:t>。</a:t>
            </a:r>
            <a:endParaRPr lang="en-US" altLang="zh-CN" sz="1600" dirty="0">
              <a:solidFill>
                <a:srgbClr val="333399"/>
              </a:solidFill>
              <a:latin typeface="微软雅黑" pitchFamily="34" charset="-122"/>
              <a:ea typeface="微软雅黑" pitchFamily="34" charset="-122"/>
            </a:endParaRPr>
          </a:p>
        </p:txBody>
      </p:sp>
    </p:spTree>
    <p:extLst>
      <p:ext uri="{BB962C8B-B14F-4D97-AF65-F5344CB8AC3E}">
        <p14:creationId xmlns:p14="http://schemas.microsoft.com/office/powerpoint/2010/main" val="351577530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a:spLocks noGrp="1"/>
          </p:cNvSpPr>
          <p:nvPr>
            <p:ph type="title"/>
          </p:nvPr>
        </p:nvSpPr>
        <p:spPr>
          <a:xfrm>
            <a:off x="179388" y="260350"/>
            <a:ext cx="8785225" cy="360363"/>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3200" dirty="0" smtClean="0">
                <a:latin typeface="微软雅黑" pitchFamily="34" charset="-122"/>
                <a:ea typeface="微软雅黑" pitchFamily="34" charset="-122"/>
              </a:rPr>
              <a:t>扩展性：拦截器机制</a:t>
            </a:r>
            <a:endParaRPr lang="zh-CN" altLang="en-US" sz="3200" dirty="0">
              <a:latin typeface="微软雅黑" pitchFamily="34" charset="-122"/>
              <a:ea typeface="微软雅黑" pitchFamily="34" charset="-122"/>
            </a:endParaRPr>
          </a:p>
        </p:txBody>
      </p:sp>
      <p:sp>
        <p:nvSpPr>
          <p:cNvPr id="40" name="TextBox 39"/>
          <p:cNvSpPr txBox="1"/>
          <p:nvPr/>
        </p:nvSpPr>
        <p:spPr>
          <a:xfrm>
            <a:off x="179512" y="1052736"/>
            <a:ext cx="8964488" cy="1015663"/>
          </a:xfrm>
          <a:prstGeom prst="rect">
            <a:avLst/>
          </a:prstGeom>
          <a:noFill/>
        </p:spPr>
        <p:txBody>
          <a:bodyPr wrap="square" rtlCol="0">
            <a:spAutoFit/>
          </a:bodyPr>
          <a:lstStyle/>
          <a:p>
            <a:pPr marL="0" lvl="1"/>
            <a:r>
              <a:rPr lang="zh-CN" altLang="en-US" b="1" dirty="0" smtClean="0">
                <a:latin typeface="微软雅黑" pitchFamily="34" charset="-122"/>
                <a:ea typeface="微软雅黑" pitchFamily="34" charset="-122"/>
              </a:rPr>
              <a:t>通过引入对多协议请求的拦截机制，使得可以非常方便的进行多种个性化功能的扩展开发，譬如：加密</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解密、访问安全控制、内容压缩等，从而提高了系统的灵活性和稳定性 。</a:t>
            </a:r>
            <a:endParaRPr lang="en-US" altLang="zh-CN" b="1" dirty="0" smtClean="0">
              <a:latin typeface="微软雅黑" pitchFamily="34" charset="-122"/>
              <a:ea typeface="微软雅黑" pitchFamily="34" charset="-122"/>
            </a:endParaRPr>
          </a:p>
        </p:txBody>
      </p:sp>
      <p:grpSp>
        <p:nvGrpSpPr>
          <p:cNvPr id="2" name="组合 144"/>
          <p:cNvGrpSpPr/>
          <p:nvPr/>
        </p:nvGrpSpPr>
        <p:grpSpPr>
          <a:xfrm>
            <a:off x="1325410" y="2217390"/>
            <a:ext cx="5964072" cy="4084462"/>
            <a:chOff x="1325410" y="2217390"/>
            <a:chExt cx="5964072" cy="4084462"/>
          </a:xfrm>
        </p:grpSpPr>
        <p:sp>
          <p:nvSpPr>
            <p:cNvPr id="51" name="矩形 50"/>
            <p:cNvSpPr/>
            <p:nvPr/>
          </p:nvSpPr>
          <p:spPr>
            <a:xfrm>
              <a:off x="3084950" y="2217390"/>
              <a:ext cx="2448272" cy="31808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微软雅黑" pitchFamily="34" charset="-122"/>
                  <a:ea typeface="微软雅黑" pitchFamily="34" charset="-122"/>
                </a:rPr>
                <a:t>Primeton ESB</a:t>
              </a:r>
              <a:endParaRPr lang="zh-CN" altLang="en-US" b="1" dirty="0">
                <a:solidFill>
                  <a:schemeClr val="tx1"/>
                </a:solidFill>
                <a:latin typeface="微软雅黑" pitchFamily="34" charset="-122"/>
                <a:ea typeface="微软雅黑" pitchFamily="34" charset="-122"/>
              </a:endParaRPr>
            </a:p>
          </p:txBody>
        </p:sp>
        <p:grpSp>
          <p:nvGrpSpPr>
            <p:cNvPr id="3" name="组合 15"/>
            <p:cNvGrpSpPr/>
            <p:nvPr/>
          </p:nvGrpSpPr>
          <p:grpSpPr>
            <a:xfrm>
              <a:off x="2377396" y="2962522"/>
              <a:ext cx="807762" cy="432000"/>
              <a:chOff x="1845074" y="2708920"/>
              <a:chExt cx="807762" cy="432000"/>
            </a:xfrm>
            <a:solidFill>
              <a:schemeClr val="bg1"/>
            </a:solidFill>
          </p:grpSpPr>
          <p:sp>
            <p:nvSpPr>
              <p:cNvPr id="93" name="矩形 6"/>
              <p:cNvSpPr/>
              <p:nvPr/>
            </p:nvSpPr>
            <p:spPr>
              <a:xfrm>
                <a:off x="1845074" y="282788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http</a:t>
                </a:r>
                <a:endParaRPr lang="zh-CN" altLang="en-US" sz="1100" dirty="0">
                  <a:solidFill>
                    <a:schemeClr val="tx1"/>
                  </a:solidFill>
                </a:endParaRPr>
              </a:p>
            </p:txBody>
          </p:sp>
          <p:sp>
            <p:nvSpPr>
              <p:cNvPr id="94" name="矩形 5"/>
              <p:cNvSpPr/>
              <p:nvPr/>
            </p:nvSpPr>
            <p:spPr>
              <a:xfrm>
                <a:off x="2436812" y="270892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4" name="组合 16"/>
            <p:cNvGrpSpPr/>
            <p:nvPr/>
          </p:nvGrpSpPr>
          <p:grpSpPr>
            <a:xfrm>
              <a:off x="2377396" y="3515108"/>
              <a:ext cx="807762" cy="432000"/>
              <a:chOff x="1848222" y="3213024"/>
              <a:chExt cx="807762" cy="432000"/>
            </a:xfrm>
            <a:solidFill>
              <a:schemeClr val="bg1"/>
            </a:solidFill>
          </p:grpSpPr>
          <p:sp>
            <p:nvSpPr>
              <p:cNvPr id="91" name="矩形 7"/>
              <p:cNvSpPr/>
              <p:nvPr/>
            </p:nvSpPr>
            <p:spPr>
              <a:xfrm>
                <a:off x="1848222" y="3331988"/>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jms</a:t>
                </a:r>
                <a:endParaRPr lang="zh-CN" altLang="en-US" sz="1100" dirty="0">
                  <a:solidFill>
                    <a:schemeClr val="tx1"/>
                  </a:solidFill>
                </a:endParaRPr>
              </a:p>
            </p:txBody>
          </p:sp>
          <p:sp>
            <p:nvSpPr>
              <p:cNvPr id="92" name="矩形 91"/>
              <p:cNvSpPr/>
              <p:nvPr/>
            </p:nvSpPr>
            <p:spPr>
              <a:xfrm>
                <a:off x="2439960" y="3213024"/>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5" name="组合 17"/>
            <p:cNvGrpSpPr/>
            <p:nvPr/>
          </p:nvGrpSpPr>
          <p:grpSpPr>
            <a:xfrm>
              <a:off x="2377396" y="4080220"/>
              <a:ext cx="807762" cy="432000"/>
              <a:chOff x="1810644" y="3789040"/>
              <a:chExt cx="807762" cy="432000"/>
            </a:xfrm>
            <a:solidFill>
              <a:schemeClr val="bg1"/>
            </a:solidFill>
          </p:grpSpPr>
          <p:sp>
            <p:nvSpPr>
              <p:cNvPr id="89" name="矩形 88"/>
              <p:cNvSpPr/>
              <p:nvPr/>
            </p:nvSpPr>
            <p:spPr>
              <a:xfrm>
                <a:off x="1810644" y="390800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en-US" altLang="zh-CN" sz="1100" dirty="0" smtClean="0">
                    <a:solidFill>
                      <a:schemeClr val="tx1"/>
                    </a:solidFill>
                  </a:rPr>
                  <a:t>socket</a:t>
                </a:r>
                <a:endParaRPr lang="zh-CN" altLang="en-US" sz="1100" dirty="0">
                  <a:solidFill>
                    <a:schemeClr val="tx1"/>
                  </a:solidFill>
                </a:endParaRPr>
              </a:p>
            </p:txBody>
          </p:sp>
          <p:sp>
            <p:nvSpPr>
              <p:cNvPr id="90" name="矩形 89"/>
              <p:cNvSpPr/>
              <p:nvPr/>
            </p:nvSpPr>
            <p:spPr>
              <a:xfrm>
                <a:off x="2402382" y="378904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grpSp>
          <p:nvGrpSpPr>
            <p:cNvPr id="6" name="组合 18"/>
            <p:cNvGrpSpPr/>
            <p:nvPr/>
          </p:nvGrpSpPr>
          <p:grpSpPr>
            <a:xfrm>
              <a:off x="2377396" y="4665710"/>
              <a:ext cx="807762" cy="432000"/>
              <a:chOff x="1810644" y="3789040"/>
              <a:chExt cx="807762" cy="432000"/>
            </a:xfrm>
            <a:solidFill>
              <a:schemeClr val="bg1"/>
            </a:solidFill>
          </p:grpSpPr>
          <p:sp>
            <p:nvSpPr>
              <p:cNvPr id="87" name="矩形 86"/>
              <p:cNvSpPr/>
              <p:nvPr/>
            </p:nvSpPr>
            <p:spPr>
              <a:xfrm>
                <a:off x="1810644" y="3908004"/>
                <a:ext cx="612000" cy="216024"/>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r>
                  <a:rPr lang="zh-CN" altLang="en-US" sz="1100" dirty="0" smtClean="0">
                    <a:solidFill>
                      <a:schemeClr val="tx1"/>
                    </a:solidFill>
                  </a:rPr>
                  <a:t>其他</a:t>
                </a:r>
                <a:endParaRPr lang="zh-CN" altLang="en-US" sz="1100" dirty="0">
                  <a:solidFill>
                    <a:schemeClr val="tx1"/>
                  </a:solidFill>
                </a:endParaRPr>
              </a:p>
            </p:txBody>
          </p:sp>
          <p:sp>
            <p:nvSpPr>
              <p:cNvPr id="88" name="矩形 87"/>
              <p:cNvSpPr/>
              <p:nvPr/>
            </p:nvSpPr>
            <p:spPr>
              <a:xfrm>
                <a:off x="2402382" y="3789040"/>
                <a:ext cx="216024" cy="432000"/>
              </a:xfrm>
              <a:prstGeom prst="rect">
                <a:avLst/>
              </a:prstGeom>
              <a:grp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sp>
          <p:nvSpPr>
            <p:cNvPr id="56" name="矩形 55"/>
            <p:cNvSpPr/>
            <p:nvPr/>
          </p:nvSpPr>
          <p:spPr>
            <a:xfrm>
              <a:off x="5603724" y="3078338"/>
              <a:ext cx="612000" cy="216024"/>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http</a:t>
              </a:r>
              <a:endParaRPr lang="zh-CN" altLang="en-US" sz="1100" dirty="0">
                <a:solidFill>
                  <a:schemeClr val="tx1"/>
                </a:solidFill>
              </a:endParaRPr>
            </a:p>
          </p:txBody>
        </p:sp>
        <p:sp>
          <p:nvSpPr>
            <p:cNvPr id="57" name="矩形 56"/>
            <p:cNvSpPr/>
            <p:nvPr/>
          </p:nvSpPr>
          <p:spPr>
            <a:xfrm>
              <a:off x="5401732" y="2959374"/>
              <a:ext cx="216024" cy="432000"/>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58" name="矩形 57"/>
            <p:cNvSpPr/>
            <p:nvPr/>
          </p:nvSpPr>
          <p:spPr>
            <a:xfrm>
              <a:off x="5603724" y="3630924"/>
              <a:ext cx="612000" cy="216024"/>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jms</a:t>
              </a:r>
              <a:endParaRPr lang="zh-CN" altLang="en-US" sz="1100" dirty="0">
                <a:solidFill>
                  <a:schemeClr val="tx1"/>
                </a:solidFill>
              </a:endParaRPr>
            </a:p>
          </p:txBody>
        </p:sp>
        <p:sp>
          <p:nvSpPr>
            <p:cNvPr id="59" name="矩形 58"/>
            <p:cNvSpPr/>
            <p:nvPr/>
          </p:nvSpPr>
          <p:spPr>
            <a:xfrm>
              <a:off x="5401732" y="3511960"/>
              <a:ext cx="216024" cy="432000"/>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60" name="矩形 59"/>
            <p:cNvSpPr/>
            <p:nvPr/>
          </p:nvSpPr>
          <p:spPr>
            <a:xfrm>
              <a:off x="5603724" y="4196036"/>
              <a:ext cx="612000" cy="216024"/>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en-US" altLang="zh-CN" sz="1100" dirty="0" smtClean="0">
                  <a:solidFill>
                    <a:schemeClr val="tx1"/>
                  </a:solidFill>
                </a:rPr>
                <a:t>socket</a:t>
              </a:r>
              <a:endParaRPr lang="zh-CN" altLang="en-US" sz="1100" dirty="0">
                <a:solidFill>
                  <a:schemeClr val="tx1"/>
                </a:solidFill>
              </a:endParaRPr>
            </a:p>
          </p:txBody>
        </p:sp>
        <p:sp>
          <p:nvSpPr>
            <p:cNvPr id="61" name="矩形 60"/>
            <p:cNvSpPr/>
            <p:nvPr/>
          </p:nvSpPr>
          <p:spPr>
            <a:xfrm>
              <a:off x="5401732" y="4077072"/>
              <a:ext cx="216024" cy="432000"/>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62" name="矩形 61"/>
            <p:cNvSpPr/>
            <p:nvPr/>
          </p:nvSpPr>
          <p:spPr>
            <a:xfrm>
              <a:off x="5603724" y="4781526"/>
              <a:ext cx="612000" cy="216024"/>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r"/>
              <a:r>
                <a:rPr lang="zh-CN" altLang="en-US" sz="1100" dirty="0" smtClean="0">
                  <a:solidFill>
                    <a:schemeClr val="tx1"/>
                  </a:solidFill>
                </a:rPr>
                <a:t>其他</a:t>
              </a:r>
              <a:endParaRPr lang="zh-CN" altLang="en-US" sz="1100" dirty="0">
                <a:solidFill>
                  <a:schemeClr val="tx1"/>
                </a:solidFill>
              </a:endParaRPr>
            </a:p>
          </p:txBody>
        </p:sp>
        <p:sp>
          <p:nvSpPr>
            <p:cNvPr id="63" name="矩形 62"/>
            <p:cNvSpPr/>
            <p:nvPr/>
          </p:nvSpPr>
          <p:spPr>
            <a:xfrm>
              <a:off x="5401732" y="4662562"/>
              <a:ext cx="216024" cy="432000"/>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sp>
          <p:nvSpPr>
            <p:cNvPr id="83" name="右箭头 82"/>
            <p:cNvSpPr/>
            <p:nvPr/>
          </p:nvSpPr>
          <p:spPr>
            <a:xfrm>
              <a:off x="2042342" y="3378896"/>
              <a:ext cx="216024" cy="93610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4" name="右箭头 83"/>
            <p:cNvSpPr/>
            <p:nvPr/>
          </p:nvSpPr>
          <p:spPr>
            <a:xfrm>
              <a:off x="6331474" y="3378896"/>
              <a:ext cx="216024" cy="93610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85" name="TextBox 84"/>
            <p:cNvSpPr txBox="1"/>
            <p:nvPr/>
          </p:nvSpPr>
          <p:spPr>
            <a:xfrm>
              <a:off x="1325410" y="3666928"/>
              <a:ext cx="720080" cy="400110"/>
            </a:xfrm>
            <a:prstGeom prst="rect">
              <a:avLst/>
            </a:prstGeom>
            <a:noFill/>
          </p:spPr>
          <p:txBody>
            <a:bodyPr wrap="square" rtlCol="0">
              <a:spAutoFit/>
            </a:bodyPr>
            <a:lstStyle/>
            <a:p>
              <a:r>
                <a:rPr lang="zh-CN" altLang="en-US" b="1" dirty="0" smtClean="0"/>
                <a:t>请求</a:t>
              </a:r>
              <a:endParaRPr lang="zh-CN" altLang="en-US" b="1" dirty="0"/>
            </a:p>
          </p:txBody>
        </p:sp>
        <p:sp>
          <p:nvSpPr>
            <p:cNvPr id="86" name="TextBox 85"/>
            <p:cNvSpPr txBox="1"/>
            <p:nvPr/>
          </p:nvSpPr>
          <p:spPr>
            <a:xfrm>
              <a:off x="6569402" y="3666928"/>
              <a:ext cx="720080" cy="400110"/>
            </a:xfrm>
            <a:prstGeom prst="rect">
              <a:avLst/>
            </a:prstGeom>
            <a:noFill/>
          </p:spPr>
          <p:txBody>
            <a:bodyPr wrap="square" rtlCol="0">
              <a:spAutoFit/>
            </a:bodyPr>
            <a:lstStyle/>
            <a:p>
              <a:r>
                <a:rPr lang="zh-CN" altLang="en-US" b="1" dirty="0" smtClean="0"/>
                <a:t>请求</a:t>
              </a:r>
              <a:endParaRPr lang="zh-CN" altLang="en-US" b="1" dirty="0"/>
            </a:p>
          </p:txBody>
        </p:sp>
        <p:sp>
          <p:nvSpPr>
            <p:cNvPr id="95" name="矩形 94"/>
            <p:cNvSpPr/>
            <p:nvPr/>
          </p:nvSpPr>
          <p:spPr>
            <a:xfrm>
              <a:off x="3876972" y="2877988"/>
              <a:ext cx="792088" cy="2376264"/>
            </a:xfrm>
            <a:prstGeom prst="rect">
              <a:avLst/>
            </a:prstGeom>
            <a:solidFill>
              <a:schemeClr val="bg1"/>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2800" b="1" dirty="0" smtClean="0">
                  <a:solidFill>
                    <a:schemeClr val="tx1"/>
                  </a:solidFill>
                </a:rPr>
                <a:t>中介流</a:t>
              </a:r>
              <a:endParaRPr lang="zh-CN" altLang="en-US" sz="2800" b="1" dirty="0">
                <a:solidFill>
                  <a:schemeClr val="tx1"/>
                </a:solidFill>
              </a:endParaRPr>
            </a:p>
          </p:txBody>
        </p:sp>
        <p:grpSp>
          <p:nvGrpSpPr>
            <p:cNvPr id="7" name="组合 117"/>
            <p:cNvGrpSpPr/>
            <p:nvPr/>
          </p:nvGrpSpPr>
          <p:grpSpPr>
            <a:xfrm>
              <a:off x="4753594" y="3056434"/>
              <a:ext cx="563538" cy="216024"/>
              <a:chOff x="3275856" y="3106538"/>
              <a:chExt cx="563538" cy="216024"/>
            </a:xfrm>
          </p:grpSpPr>
          <p:sp>
            <p:nvSpPr>
              <p:cNvPr id="119" name="燕尾形 118"/>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燕尾形 119"/>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燕尾形 120"/>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35" name="直接箭头连接符 134"/>
            <p:cNvCxnSpPr/>
            <p:nvPr/>
          </p:nvCxnSpPr>
          <p:spPr>
            <a:xfrm rot="5400000">
              <a:off x="2976872" y="5390910"/>
              <a:ext cx="64807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6" name="直接箭头连接符 135"/>
            <p:cNvCxnSpPr/>
            <p:nvPr/>
          </p:nvCxnSpPr>
          <p:spPr>
            <a:xfrm rot="5400000">
              <a:off x="2828226" y="5120946"/>
              <a:ext cx="1188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7" name="直接箭头连接符 136"/>
            <p:cNvCxnSpPr/>
            <p:nvPr/>
          </p:nvCxnSpPr>
          <p:spPr>
            <a:xfrm rot="5400000">
              <a:off x="2631811" y="4814946"/>
              <a:ext cx="1800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8" name="直接箭头连接符 137"/>
            <p:cNvCxnSpPr/>
            <p:nvPr/>
          </p:nvCxnSpPr>
          <p:spPr>
            <a:xfrm rot="5400000">
              <a:off x="2449512" y="4508946"/>
              <a:ext cx="2412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8" name="组合 104"/>
            <p:cNvGrpSpPr/>
            <p:nvPr/>
          </p:nvGrpSpPr>
          <p:grpSpPr>
            <a:xfrm>
              <a:off x="3238278" y="3068960"/>
              <a:ext cx="563538" cy="216024"/>
              <a:chOff x="3275856" y="3106538"/>
              <a:chExt cx="563538" cy="216024"/>
            </a:xfrm>
          </p:grpSpPr>
          <p:sp>
            <p:nvSpPr>
              <p:cNvPr id="96" name="燕尾形 95"/>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燕尾形 96"/>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燕尾形 97"/>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组合 105"/>
            <p:cNvGrpSpPr/>
            <p:nvPr/>
          </p:nvGrpSpPr>
          <p:grpSpPr>
            <a:xfrm>
              <a:off x="3238278" y="3648150"/>
              <a:ext cx="563538" cy="216024"/>
              <a:chOff x="3275856" y="3106538"/>
              <a:chExt cx="563538" cy="216024"/>
            </a:xfrm>
          </p:grpSpPr>
          <p:sp>
            <p:nvSpPr>
              <p:cNvPr id="107" name="燕尾形 106"/>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燕尾形 107"/>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9" name="燕尾形 108"/>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0" name="组合 109"/>
            <p:cNvGrpSpPr/>
            <p:nvPr/>
          </p:nvGrpSpPr>
          <p:grpSpPr>
            <a:xfrm>
              <a:off x="3238278" y="4227340"/>
              <a:ext cx="563538" cy="216024"/>
              <a:chOff x="3275856" y="3106538"/>
              <a:chExt cx="563538" cy="216024"/>
            </a:xfrm>
          </p:grpSpPr>
          <p:sp>
            <p:nvSpPr>
              <p:cNvPr id="111" name="燕尾形 110"/>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2" name="燕尾形 111"/>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3" name="燕尾形 112"/>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1" name="组合 113"/>
            <p:cNvGrpSpPr/>
            <p:nvPr/>
          </p:nvGrpSpPr>
          <p:grpSpPr>
            <a:xfrm>
              <a:off x="3238278" y="4806530"/>
              <a:ext cx="563538" cy="216024"/>
              <a:chOff x="3275856" y="3106538"/>
              <a:chExt cx="563538" cy="216024"/>
            </a:xfrm>
          </p:grpSpPr>
          <p:sp>
            <p:nvSpPr>
              <p:cNvPr id="115" name="燕尾形 114"/>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燕尾形 115"/>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燕尾形 116"/>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139" name="直接箭头连接符 138"/>
            <p:cNvCxnSpPr/>
            <p:nvPr/>
          </p:nvCxnSpPr>
          <p:spPr>
            <a:xfrm rot="5400000">
              <a:off x="4506208" y="5365924"/>
              <a:ext cx="648072"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0" name="直接箭头连接符 139"/>
            <p:cNvCxnSpPr/>
            <p:nvPr/>
          </p:nvCxnSpPr>
          <p:spPr>
            <a:xfrm rot="5400000">
              <a:off x="4357562" y="5095960"/>
              <a:ext cx="1188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1" name="直接箭头连接符 140"/>
            <p:cNvCxnSpPr/>
            <p:nvPr/>
          </p:nvCxnSpPr>
          <p:spPr>
            <a:xfrm rot="5400000">
              <a:off x="4161147" y="4789960"/>
              <a:ext cx="1800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2" name="直接箭头连接符 141"/>
            <p:cNvCxnSpPr/>
            <p:nvPr/>
          </p:nvCxnSpPr>
          <p:spPr>
            <a:xfrm rot="5400000">
              <a:off x="3978848" y="4483960"/>
              <a:ext cx="2412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nvGrpSpPr>
            <p:cNvPr id="12" name="组合 129"/>
            <p:cNvGrpSpPr/>
            <p:nvPr/>
          </p:nvGrpSpPr>
          <p:grpSpPr>
            <a:xfrm>
              <a:off x="4753594" y="4794004"/>
              <a:ext cx="563538" cy="216024"/>
              <a:chOff x="3275856" y="3106538"/>
              <a:chExt cx="563538" cy="216024"/>
            </a:xfrm>
          </p:grpSpPr>
          <p:sp>
            <p:nvSpPr>
              <p:cNvPr id="131" name="燕尾形 130"/>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燕尾形 131"/>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3" name="燕尾形 132"/>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3" name="组合 125"/>
            <p:cNvGrpSpPr/>
            <p:nvPr/>
          </p:nvGrpSpPr>
          <p:grpSpPr>
            <a:xfrm>
              <a:off x="4753594" y="4214814"/>
              <a:ext cx="563538" cy="216024"/>
              <a:chOff x="3275856" y="3106538"/>
              <a:chExt cx="563538" cy="216024"/>
            </a:xfrm>
          </p:grpSpPr>
          <p:sp>
            <p:nvSpPr>
              <p:cNvPr id="127" name="燕尾形 126"/>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燕尾形 127"/>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9" name="燕尾形 128"/>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4" name="组合 121"/>
            <p:cNvGrpSpPr/>
            <p:nvPr/>
          </p:nvGrpSpPr>
          <p:grpSpPr>
            <a:xfrm>
              <a:off x="4753594" y="3635624"/>
              <a:ext cx="563538" cy="216024"/>
              <a:chOff x="3275856" y="3106538"/>
              <a:chExt cx="563538" cy="216024"/>
            </a:xfrm>
          </p:grpSpPr>
          <p:sp>
            <p:nvSpPr>
              <p:cNvPr id="123" name="燕尾形 122"/>
              <p:cNvSpPr/>
              <p:nvPr/>
            </p:nvSpPr>
            <p:spPr>
              <a:xfrm>
                <a:off x="3275856"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燕尾形 123"/>
              <p:cNvSpPr/>
              <p:nvPr/>
            </p:nvSpPr>
            <p:spPr>
              <a:xfrm>
                <a:off x="3444924"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燕尾形 124"/>
              <p:cNvSpPr/>
              <p:nvPr/>
            </p:nvSpPr>
            <p:spPr>
              <a:xfrm>
                <a:off x="3623370" y="3106538"/>
                <a:ext cx="216024" cy="216024"/>
              </a:xfrm>
              <a:prstGeom prst="chevron">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43" name="TextBox 142"/>
            <p:cNvSpPr txBox="1"/>
            <p:nvPr/>
          </p:nvSpPr>
          <p:spPr>
            <a:xfrm>
              <a:off x="2972150" y="5717077"/>
              <a:ext cx="1080120" cy="584775"/>
            </a:xfrm>
            <a:prstGeom prst="rect">
              <a:avLst/>
            </a:prstGeom>
            <a:noFill/>
          </p:spPr>
          <p:txBody>
            <a:bodyPr wrap="square" rtlCol="0">
              <a:spAutoFit/>
            </a:bodyPr>
            <a:lstStyle/>
            <a:p>
              <a:pPr algn="ctr"/>
              <a:r>
                <a:rPr lang="zh-CN" altLang="en-US" sz="1600" b="1" dirty="0" smtClean="0">
                  <a:latin typeface="微软雅黑" pitchFamily="34" charset="-122"/>
                  <a:ea typeface="微软雅黑" pitchFamily="34" charset="-122"/>
                </a:rPr>
                <a:t>接入协议拦截器</a:t>
              </a:r>
              <a:endParaRPr lang="zh-CN" altLang="en-US" sz="1600" b="1" dirty="0">
                <a:latin typeface="微软雅黑" pitchFamily="34" charset="-122"/>
                <a:ea typeface="微软雅黑" pitchFamily="34" charset="-122"/>
              </a:endParaRPr>
            </a:p>
          </p:txBody>
        </p:sp>
        <p:sp>
          <p:nvSpPr>
            <p:cNvPr id="144" name="TextBox 143"/>
            <p:cNvSpPr txBox="1"/>
            <p:nvPr/>
          </p:nvSpPr>
          <p:spPr>
            <a:xfrm>
              <a:off x="4484318" y="5717077"/>
              <a:ext cx="1080120" cy="584775"/>
            </a:xfrm>
            <a:prstGeom prst="rect">
              <a:avLst/>
            </a:prstGeom>
            <a:noFill/>
          </p:spPr>
          <p:txBody>
            <a:bodyPr wrap="square" rtlCol="0">
              <a:spAutoFit/>
            </a:bodyPr>
            <a:lstStyle/>
            <a:p>
              <a:pPr algn="ctr"/>
              <a:r>
                <a:rPr lang="zh-CN" altLang="en-US" sz="1600" b="1" dirty="0" smtClean="0">
                  <a:latin typeface="微软雅黑" pitchFamily="34" charset="-122"/>
                  <a:ea typeface="微软雅黑" pitchFamily="34" charset="-122"/>
                </a:rPr>
                <a:t>接出协议拦截器</a:t>
              </a:r>
              <a:endParaRPr lang="zh-CN" altLang="en-US" sz="16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425351036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29321" y="2571744"/>
            <a:ext cx="3146757" cy="3785652"/>
          </a:xfrm>
          <a:prstGeom prst="rect">
            <a:avLst/>
          </a:prstGeom>
          <a:noFill/>
        </p:spPr>
        <p:txBody>
          <a:bodyPr wrap="square" rtlCol="0">
            <a:spAutoFit/>
          </a:bodyPr>
          <a:lstStyle/>
          <a:p>
            <a:pPr marL="457200" indent="-457200"/>
            <a:r>
              <a:rPr lang="zh-CN" altLang="en-US" sz="1800" b="1" dirty="0" smtClean="0">
                <a:latin typeface="微软雅黑" pitchFamily="34" charset="-122"/>
                <a:ea typeface="微软雅黑" pitchFamily="34" charset="-122"/>
              </a:rPr>
              <a:t>方案：</a:t>
            </a:r>
            <a:endParaRPr lang="en-US" altLang="zh-CN" sz="1800" b="1" dirty="0" smtClean="0">
              <a:latin typeface="微软雅黑" pitchFamily="34" charset="-122"/>
              <a:ea typeface="微软雅黑" pitchFamily="34" charset="-122"/>
            </a:endParaRPr>
          </a:p>
          <a:p>
            <a:pPr marL="457200" indent="-457200">
              <a:buFont typeface="+mj-ea"/>
              <a:buAutoNum type="circleNumDbPlain"/>
            </a:pPr>
            <a:r>
              <a:rPr lang="zh-CN" altLang="en-US" sz="1800" dirty="0" smtClean="0">
                <a:latin typeface="微软雅黑" pitchFamily="34" charset="-122"/>
                <a:ea typeface="微软雅黑" pitchFamily="34" charset="-122"/>
              </a:rPr>
              <a:t>普元</a:t>
            </a:r>
            <a:r>
              <a:rPr lang="en-US" altLang="zh-CN" sz="1800" dirty="0" smtClean="0">
                <a:latin typeface="微软雅黑" pitchFamily="34" charset="-122"/>
                <a:ea typeface="微软雅黑" pitchFamily="34" charset="-122"/>
              </a:rPr>
              <a:t>ESB</a:t>
            </a:r>
            <a:r>
              <a:rPr lang="zh-CN" altLang="en-US" sz="1800" dirty="0" smtClean="0">
                <a:latin typeface="微软雅黑" pitchFamily="34" charset="-122"/>
                <a:ea typeface="微软雅黑" pitchFamily="34" charset="-122"/>
              </a:rPr>
              <a:t>产品核心能力通过</a:t>
            </a:r>
            <a:r>
              <a:rPr lang="en-US" altLang="zh-CN" sz="1800" dirty="0" smtClean="0">
                <a:latin typeface="微软雅黑" pitchFamily="34" charset="-122"/>
                <a:ea typeface="微软雅黑" pitchFamily="34" charset="-122"/>
              </a:rPr>
              <a:t>API</a:t>
            </a:r>
            <a:r>
              <a:rPr lang="zh-CN" altLang="en-US" sz="1800" dirty="0" smtClean="0">
                <a:latin typeface="微软雅黑" pitchFamily="34" charset="-122"/>
                <a:ea typeface="微软雅黑" pitchFamily="34" charset="-122"/>
              </a:rPr>
              <a:t>接口的方式与外围功能交互；</a:t>
            </a:r>
            <a:endParaRPr lang="en-US" altLang="zh-CN" sz="1800" dirty="0" smtClean="0">
              <a:latin typeface="微软雅黑" pitchFamily="34" charset="-122"/>
              <a:ea typeface="微软雅黑" pitchFamily="34" charset="-122"/>
            </a:endParaRPr>
          </a:p>
          <a:p>
            <a:pPr marL="457200" indent="-457200">
              <a:buFont typeface="+mj-ea"/>
              <a:buAutoNum type="circleNumDbPlain"/>
            </a:pPr>
            <a:r>
              <a:rPr lang="zh-CN" altLang="en-US" sz="1800" dirty="0" smtClean="0">
                <a:latin typeface="微软雅黑" pitchFamily="34" charset="-122"/>
                <a:ea typeface="微软雅黑" pitchFamily="34" charset="-122"/>
              </a:rPr>
              <a:t>普元</a:t>
            </a:r>
            <a:r>
              <a:rPr lang="en-US" altLang="zh-CN" sz="1800" dirty="0" smtClean="0">
                <a:latin typeface="微软雅黑" pitchFamily="34" charset="-122"/>
                <a:ea typeface="微软雅黑" pitchFamily="34" charset="-122"/>
              </a:rPr>
              <a:t>ESB</a:t>
            </a:r>
            <a:r>
              <a:rPr lang="zh-CN" altLang="en-US" sz="1800" dirty="0" smtClean="0">
                <a:latin typeface="微软雅黑" pitchFamily="34" charset="-122"/>
                <a:ea typeface="微软雅黑" pitchFamily="34" charset="-122"/>
              </a:rPr>
              <a:t>产品实现了绝大部分外围功能，同时为了适应客户的个性化业务要求可以通过开源的方式与合作伙伴共享部分源代码；</a:t>
            </a:r>
            <a:endParaRPr lang="en-US" altLang="zh-CN" sz="1800" dirty="0" smtClean="0">
              <a:latin typeface="微软雅黑" pitchFamily="34" charset="-122"/>
              <a:ea typeface="微软雅黑" pitchFamily="34" charset="-122"/>
            </a:endParaRPr>
          </a:p>
          <a:p>
            <a:pPr marL="457200" indent="-457200">
              <a:buFont typeface="+mj-ea"/>
              <a:buAutoNum type="circleNumDbPlain"/>
            </a:pPr>
            <a:r>
              <a:rPr lang="zh-CN" altLang="en-US" sz="1800" dirty="0" smtClean="0">
                <a:latin typeface="微软雅黑" pitchFamily="34" charset="-122"/>
                <a:ea typeface="微软雅黑" pitchFamily="34" charset="-122"/>
              </a:rPr>
              <a:t>或者合作伙伴依托普元</a:t>
            </a:r>
            <a:r>
              <a:rPr lang="en-US" altLang="zh-CN" sz="1800" dirty="0" smtClean="0">
                <a:latin typeface="微软雅黑" pitchFamily="34" charset="-122"/>
                <a:ea typeface="微软雅黑" pitchFamily="34" charset="-122"/>
              </a:rPr>
              <a:t>ESB</a:t>
            </a:r>
            <a:r>
              <a:rPr lang="zh-CN" altLang="en-US" sz="1800" dirty="0" smtClean="0">
                <a:latin typeface="微软雅黑" pitchFamily="34" charset="-122"/>
                <a:ea typeface="微软雅黑" pitchFamily="34" charset="-122"/>
              </a:rPr>
              <a:t>产品核心能力的</a:t>
            </a:r>
            <a:r>
              <a:rPr lang="en-US" altLang="zh-CN" sz="1800" dirty="0" smtClean="0">
                <a:latin typeface="微软雅黑" pitchFamily="34" charset="-122"/>
                <a:ea typeface="微软雅黑" pitchFamily="34" charset="-122"/>
              </a:rPr>
              <a:t>API</a:t>
            </a:r>
            <a:r>
              <a:rPr lang="zh-CN" altLang="en-US" sz="1800" dirty="0" smtClean="0">
                <a:latin typeface="微软雅黑" pitchFamily="34" charset="-122"/>
                <a:ea typeface="微软雅黑" pitchFamily="34" charset="-122"/>
              </a:rPr>
              <a:t>单独实现外围功能；</a:t>
            </a:r>
            <a:endParaRPr lang="en-US" altLang="zh-CN" sz="1800" dirty="0" smtClean="0">
              <a:latin typeface="微软雅黑" pitchFamily="34" charset="-122"/>
              <a:ea typeface="微软雅黑" pitchFamily="34" charset="-122"/>
            </a:endParaRPr>
          </a:p>
        </p:txBody>
      </p:sp>
      <p:grpSp>
        <p:nvGrpSpPr>
          <p:cNvPr id="2" name="组合 9"/>
          <p:cNvGrpSpPr/>
          <p:nvPr/>
        </p:nvGrpSpPr>
        <p:grpSpPr>
          <a:xfrm>
            <a:off x="179512" y="1196752"/>
            <a:ext cx="5676900" cy="5267325"/>
            <a:chOff x="179512" y="1196752"/>
            <a:chExt cx="5676900" cy="5267325"/>
          </a:xfrm>
        </p:grpSpPr>
        <p:pic>
          <p:nvPicPr>
            <p:cNvPr id="1026" name="Picture 2"/>
            <p:cNvPicPr>
              <a:picLocks noChangeAspect="1" noChangeArrowheads="1"/>
            </p:cNvPicPr>
            <p:nvPr/>
          </p:nvPicPr>
          <p:blipFill>
            <a:blip r:embed="rId2" cstate="print"/>
            <a:srcRect/>
            <a:stretch>
              <a:fillRect/>
            </a:stretch>
          </p:blipFill>
          <p:spPr bwMode="auto">
            <a:xfrm>
              <a:off x="179512" y="1196752"/>
              <a:ext cx="5676900" cy="5267325"/>
            </a:xfrm>
            <a:prstGeom prst="rect">
              <a:avLst/>
            </a:prstGeom>
            <a:solidFill>
              <a:schemeClr val="accent1">
                <a:alpha val="10000"/>
              </a:schemeClr>
            </a:solidFill>
            <a:ln w="9525">
              <a:solidFill>
                <a:schemeClr val="tx1"/>
              </a:solidFill>
              <a:miter lim="800000"/>
              <a:headEnd/>
              <a:tailEnd/>
            </a:ln>
          </p:spPr>
        </p:pic>
        <p:sp>
          <p:nvSpPr>
            <p:cNvPr id="11" name="TextBox 10"/>
            <p:cNvSpPr txBox="1"/>
            <p:nvPr/>
          </p:nvSpPr>
          <p:spPr>
            <a:xfrm>
              <a:off x="226468" y="3717032"/>
              <a:ext cx="504056" cy="461665"/>
            </a:xfrm>
            <a:prstGeom prst="rect">
              <a:avLst/>
            </a:prstGeom>
            <a:noFill/>
          </p:spPr>
          <p:txBody>
            <a:bodyPr wrap="square" rtlCol="0">
              <a:spAutoFit/>
            </a:bodyPr>
            <a:lstStyle/>
            <a:p>
              <a:r>
                <a:rPr lang="zh-CN" altLang="en-US" sz="1200" b="1" dirty="0" smtClean="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rPr>
                <a:t>服务质量</a:t>
              </a:r>
              <a:endParaRPr lang="zh-CN" altLang="en-US" sz="1200" b="1" dirty="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endParaRPr>
            </a:p>
          </p:txBody>
        </p:sp>
        <p:sp>
          <p:nvSpPr>
            <p:cNvPr id="12" name="TextBox 11"/>
            <p:cNvSpPr txBox="1"/>
            <p:nvPr/>
          </p:nvSpPr>
          <p:spPr>
            <a:xfrm>
              <a:off x="899592" y="5343599"/>
              <a:ext cx="504056" cy="461665"/>
            </a:xfrm>
            <a:prstGeom prst="rect">
              <a:avLst/>
            </a:prstGeom>
            <a:noFill/>
          </p:spPr>
          <p:txBody>
            <a:bodyPr wrap="square" rtlCol="0">
              <a:spAutoFit/>
            </a:bodyPr>
            <a:lstStyle/>
            <a:p>
              <a:r>
                <a:rPr lang="zh-CN" altLang="en-US" sz="1200" b="1" dirty="0" smtClean="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rPr>
                <a:t>服务监控</a:t>
              </a:r>
              <a:endParaRPr lang="zh-CN" altLang="en-US" sz="1200" b="1" dirty="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endParaRPr>
            </a:p>
          </p:txBody>
        </p:sp>
        <p:sp>
          <p:nvSpPr>
            <p:cNvPr id="13" name="TextBox 12"/>
            <p:cNvSpPr txBox="1"/>
            <p:nvPr/>
          </p:nvSpPr>
          <p:spPr>
            <a:xfrm>
              <a:off x="2051720" y="1484784"/>
              <a:ext cx="504056" cy="461665"/>
            </a:xfrm>
            <a:prstGeom prst="rect">
              <a:avLst/>
            </a:prstGeom>
            <a:noFill/>
          </p:spPr>
          <p:txBody>
            <a:bodyPr wrap="square" rtlCol="0">
              <a:spAutoFit/>
            </a:bodyPr>
            <a:lstStyle/>
            <a:p>
              <a:r>
                <a:rPr lang="zh-CN" altLang="en-US" sz="1200" b="1" dirty="0" smtClean="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rPr>
                <a:t>服务注册</a:t>
              </a:r>
              <a:endParaRPr lang="zh-CN" altLang="en-US" sz="1200" b="1" dirty="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endParaRPr>
            </a:p>
          </p:txBody>
        </p:sp>
        <p:sp>
          <p:nvSpPr>
            <p:cNvPr id="14" name="TextBox 13"/>
            <p:cNvSpPr txBox="1"/>
            <p:nvPr/>
          </p:nvSpPr>
          <p:spPr>
            <a:xfrm>
              <a:off x="4860032" y="2204864"/>
              <a:ext cx="504056" cy="461665"/>
            </a:xfrm>
            <a:prstGeom prst="rect">
              <a:avLst/>
            </a:prstGeom>
            <a:noFill/>
          </p:spPr>
          <p:txBody>
            <a:bodyPr wrap="square" rtlCol="0">
              <a:spAutoFit/>
            </a:bodyPr>
            <a:lstStyle/>
            <a:p>
              <a:r>
                <a:rPr lang="zh-CN" altLang="en-US" sz="1200" b="1" dirty="0" smtClean="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rPr>
                <a:t>开发工具</a:t>
              </a:r>
              <a:endParaRPr lang="zh-CN" altLang="en-US" sz="1200" b="1" dirty="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endParaRPr>
            </a:p>
          </p:txBody>
        </p:sp>
        <p:sp>
          <p:nvSpPr>
            <p:cNvPr id="15" name="TextBox 14"/>
            <p:cNvSpPr txBox="1"/>
            <p:nvPr/>
          </p:nvSpPr>
          <p:spPr>
            <a:xfrm>
              <a:off x="4932040" y="5157192"/>
              <a:ext cx="504056" cy="461665"/>
            </a:xfrm>
            <a:prstGeom prst="rect">
              <a:avLst/>
            </a:prstGeom>
            <a:noFill/>
          </p:spPr>
          <p:txBody>
            <a:bodyPr wrap="square" rtlCol="0">
              <a:spAutoFit/>
            </a:bodyPr>
            <a:lstStyle/>
            <a:p>
              <a:r>
                <a:rPr lang="zh-CN" altLang="en-US" sz="1200" b="1" dirty="0" smtClean="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rPr>
                <a:t>业务规则</a:t>
              </a:r>
              <a:endParaRPr lang="zh-CN" altLang="en-US" sz="1200" b="1" dirty="0">
                <a:solidFill>
                  <a:srgbClr val="FF0000"/>
                </a:solidFill>
                <a:effectLst>
                  <a:outerShdw blurRad="38100" dist="38100" dir="2700000" algn="tl">
                    <a:srgbClr val="000000">
                      <a:alpha val="43137"/>
                    </a:srgbClr>
                  </a:outerShdw>
                </a:effectLst>
                <a:latin typeface="华文细黑" pitchFamily="2" charset="-122"/>
                <a:ea typeface="华文细黑" pitchFamily="2" charset="-122"/>
                <a:cs typeface="Verdana" pitchFamily="34" charset="0"/>
              </a:endParaRPr>
            </a:p>
          </p:txBody>
        </p:sp>
      </p:grpSp>
      <p:sp>
        <p:nvSpPr>
          <p:cNvPr id="18" name="TextBox 17"/>
          <p:cNvSpPr txBox="1"/>
          <p:nvPr/>
        </p:nvSpPr>
        <p:spPr>
          <a:xfrm>
            <a:off x="5929322" y="1142984"/>
            <a:ext cx="3071834" cy="1200329"/>
          </a:xfrm>
          <a:prstGeom prst="rect">
            <a:avLst/>
          </a:prstGeom>
          <a:noFill/>
        </p:spPr>
        <p:txBody>
          <a:bodyPr wrap="square" rtlCol="0">
            <a:spAutoFit/>
          </a:bodyPr>
          <a:lstStyle/>
          <a:p>
            <a:r>
              <a:rPr lang="zh-CN" altLang="en-US" sz="1800" b="1" dirty="0" smtClean="0">
                <a:latin typeface="微软雅黑" pitchFamily="34" charset="-122"/>
                <a:ea typeface="微软雅黑" pitchFamily="34" charset="-122"/>
              </a:rPr>
              <a:t>问题：</a:t>
            </a:r>
            <a:r>
              <a:rPr lang="zh-CN" altLang="en-US" sz="1800" dirty="0" smtClean="0">
                <a:latin typeface="微软雅黑" pitchFamily="34" charset="-122"/>
                <a:ea typeface="微软雅黑" pitchFamily="34" charset="-122"/>
              </a:rPr>
              <a:t>客户多样化的要求使得仅使用固定的产品形态已经不能满足众多客户的要求 。</a:t>
            </a:r>
            <a:endParaRPr lang="en-US" altLang="zh-CN" sz="1800" dirty="0" smtClean="0">
              <a:latin typeface="微软雅黑" pitchFamily="34" charset="-122"/>
              <a:ea typeface="微软雅黑" pitchFamily="34" charset="-122"/>
            </a:endParaRPr>
          </a:p>
        </p:txBody>
      </p:sp>
      <p:sp>
        <p:nvSpPr>
          <p:cNvPr id="19" name="标题 3"/>
          <p:cNvSpPr>
            <a:spLocks noGrp="1"/>
          </p:cNvSpPr>
          <p:nvPr>
            <p:ph type="title"/>
          </p:nvPr>
        </p:nvSpPr>
        <p:spPr>
          <a:xfrm>
            <a:off x="304800" y="152400"/>
            <a:ext cx="8610600" cy="561975"/>
          </a:xfrm>
        </p:spPr>
        <p:txBody>
          <a:bodyPr/>
          <a:lstStyle/>
          <a:p>
            <a:r>
              <a:rPr lang="zh-CN" altLang="en-US" sz="3200" dirty="0" smtClean="0">
                <a:latin typeface="微软雅黑" pitchFamily="34" charset="-122"/>
                <a:ea typeface="微软雅黑" pitchFamily="34" charset="-122"/>
              </a:rPr>
              <a:t>扩展性：外围功能扩展</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39697678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a:xfrm>
            <a:off x="339542" y="1214422"/>
            <a:ext cx="3732392" cy="4834459"/>
            <a:chOff x="1491358" y="1214422"/>
            <a:chExt cx="4803962" cy="4834459"/>
          </a:xfrm>
        </p:grpSpPr>
        <p:graphicFrame>
          <p:nvGraphicFramePr>
            <p:cNvPr id="372738" name="Object 2"/>
            <p:cNvGraphicFramePr>
              <a:graphicFrameLocks noChangeAspect="1"/>
            </p:cNvGraphicFramePr>
            <p:nvPr/>
          </p:nvGraphicFramePr>
          <p:xfrm>
            <a:off x="1550270" y="1676910"/>
            <a:ext cx="4695825" cy="4371971"/>
          </p:xfrm>
          <a:graphic>
            <a:graphicData uri="http://schemas.openxmlformats.org/presentationml/2006/ole">
              <mc:AlternateContent xmlns:mc="http://schemas.openxmlformats.org/markup-compatibility/2006">
                <mc:Choice xmlns:v="urn:schemas-microsoft-com:vml" Requires="v">
                  <p:oleObj spid="_x0000_s21510" name="Visio" r:id="rId4" imgW="5704637" imgH="6755721" progId="Visio.Drawing.11">
                    <p:embed/>
                  </p:oleObj>
                </mc:Choice>
                <mc:Fallback>
                  <p:oleObj name="Visio" r:id="rId4" imgW="5704637" imgH="675572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0270" y="1676910"/>
                          <a:ext cx="4695825" cy="43719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7"/>
            <p:cNvSpPr txBox="1"/>
            <p:nvPr/>
          </p:nvSpPr>
          <p:spPr>
            <a:xfrm>
              <a:off x="1508975" y="1214422"/>
              <a:ext cx="4786345" cy="338554"/>
            </a:xfrm>
            <a:prstGeom prst="rect">
              <a:avLst/>
            </a:prstGeom>
            <a:noFill/>
          </p:spPr>
          <p:txBody>
            <a:bodyPr wrap="square" rtlCol="0">
              <a:spAutoFit/>
            </a:bodyPr>
            <a:lstStyle/>
            <a:p>
              <a:pPr lvl="0">
                <a:defRPr/>
              </a:pPr>
              <a:r>
                <a:rPr lang="zh-CN" altLang="en-US" sz="1600" b="1" kern="0" dirty="0" smtClean="0">
                  <a:latin typeface="微软雅黑" pitchFamily="34" charset="-122"/>
                  <a:ea typeface="微软雅黑" pitchFamily="34" charset="-122"/>
                </a:rPr>
                <a:t>案例：</a:t>
              </a:r>
              <a:r>
                <a:rPr lang="en-US" altLang="zh-CN" sz="1600" b="1" kern="0" dirty="0" smtClean="0">
                  <a:latin typeface="微软雅黑" pitchFamily="34" charset="-122"/>
                  <a:ea typeface="微软雅黑" pitchFamily="34" charset="-122"/>
                </a:rPr>
                <a:t>XX</a:t>
              </a:r>
              <a:r>
                <a:rPr lang="zh-CN" altLang="en-US" sz="1600" b="1" kern="0" dirty="0" smtClean="0">
                  <a:latin typeface="微软雅黑" pitchFamily="34" charset="-122"/>
                  <a:ea typeface="微软雅黑" pitchFamily="34" charset="-122"/>
                </a:rPr>
                <a:t>银行综合服务平台</a:t>
              </a:r>
              <a:r>
                <a:rPr lang="en-US" altLang="zh-CN" sz="1600" b="1" kern="0" dirty="0" smtClean="0">
                  <a:latin typeface="微软雅黑" pitchFamily="34" charset="-122"/>
                  <a:ea typeface="微软雅黑" pitchFamily="34" charset="-122"/>
                </a:rPr>
                <a:t>GSP</a:t>
              </a:r>
              <a:endParaRPr lang="zh-CN" altLang="zh-CN" sz="1600" b="1" kern="0" dirty="0" smtClean="0">
                <a:latin typeface="微软雅黑" pitchFamily="34" charset="-122"/>
                <a:ea typeface="微软雅黑" pitchFamily="34" charset="-122"/>
              </a:endParaRPr>
            </a:p>
          </p:txBody>
        </p:sp>
        <p:sp>
          <p:nvSpPr>
            <p:cNvPr id="40" name="圆角矩形 39"/>
            <p:cNvSpPr/>
            <p:nvPr/>
          </p:nvSpPr>
          <p:spPr>
            <a:xfrm>
              <a:off x="1491358" y="4034364"/>
              <a:ext cx="4714908" cy="2000264"/>
            </a:xfrm>
            <a:prstGeom prst="roundRect">
              <a:avLst/>
            </a:prstGeom>
            <a:noFill/>
            <a:ln w="63500" algn="ctr">
              <a:solidFill>
                <a:srgbClr val="FF0000"/>
              </a:solidFill>
              <a:round/>
              <a:headEnd/>
              <a:tailEnd/>
            </a:ln>
            <a:effectLst/>
          </p:spPr>
          <p:txBody>
            <a:bodyPr wrap="none" rtlCol="0" anchor="ctr"/>
            <a:lstStyle/>
            <a:p>
              <a:pPr algn="ctr">
                <a:lnSpc>
                  <a:spcPct val="90000"/>
                </a:lnSpc>
              </a:pPr>
              <a:endParaRPr lang="zh-CN" altLang="en-US" sz="3200" dirty="0" smtClean="0">
                <a:solidFill>
                  <a:schemeClr val="tx1"/>
                </a:solidFill>
                <a:latin typeface="华文细黑" pitchFamily="2" charset="-122"/>
                <a:ea typeface="华文细黑" pitchFamily="2" charset="-122"/>
              </a:endParaRPr>
            </a:p>
          </p:txBody>
        </p:sp>
      </p:grpSp>
      <p:sp>
        <p:nvSpPr>
          <p:cNvPr id="9" name="TextBox 8"/>
          <p:cNvSpPr txBox="1"/>
          <p:nvPr/>
        </p:nvSpPr>
        <p:spPr>
          <a:xfrm>
            <a:off x="4155898" y="3250544"/>
            <a:ext cx="5202448" cy="2893100"/>
          </a:xfrm>
          <a:prstGeom prst="rect">
            <a:avLst/>
          </a:prstGeom>
          <a:noFill/>
        </p:spPr>
        <p:txBody>
          <a:bodyPr wrap="square" rtlCol="0">
            <a:spAutoFit/>
          </a:bodyPr>
          <a:lstStyle/>
          <a:p>
            <a:r>
              <a:rPr lang="en-US" altLang="zh-CN" sz="1400" dirty="0" smtClean="0">
                <a:latin typeface="华文细黑" pitchFamily="2" charset="-122"/>
                <a:ea typeface="华文细黑" pitchFamily="2" charset="-122"/>
              </a:rPr>
              <a:t>1</a:t>
            </a:r>
            <a:r>
              <a:rPr lang="zh-CN" altLang="en-US" sz="1400" dirty="0" smtClean="0">
                <a:latin typeface="华文细黑" pitchFamily="2" charset="-122"/>
                <a:ea typeface="华文细黑" pitchFamily="2" charset="-122"/>
              </a:rPr>
              <a:t>、可以让用户了解</a:t>
            </a:r>
            <a:r>
              <a:rPr lang="en-US" altLang="zh-CN" sz="1400" dirty="0" smtClean="0">
                <a:latin typeface="华文细黑" pitchFamily="2" charset="-122"/>
                <a:ea typeface="华文细黑" pitchFamily="2" charset="-122"/>
              </a:rPr>
              <a:t>ESB</a:t>
            </a:r>
            <a:r>
              <a:rPr lang="zh-CN" altLang="en-US" sz="1400" dirty="0" smtClean="0">
                <a:latin typeface="华文细黑" pitchFamily="2" charset="-122"/>
                <a:ea typeface="华文细黑" pitchFamily="2" charset="-122"/>
              </a:rPr>
              <a:t>的整体运行情况；</a:t>
            </a:r>
            <a:endParaRPr lang="en-US" altLang="zh-CN" sz="1400" dirty="0" smtClean="0">
              <a:latin typeface="华文细黑" pitchFamily="2" charset="-122"/>
              <a:ea typeface="华文细黑" pitchFamily="2" charset="-122"/>
            </a:endParaRPr>
          </a:p>
          <a:p>
            <a:r>
              <a:rPr lang="en-US" altLang="zh-CN" sz="1400" dirty="0" smtClean="0">
                <a:latin typeface="华文细黑" pitchFamily="2" charset="-122"/>
                <a:ea typeface="华文细黑" pitchFamily="2" charset="-122"/>
              </a:rPr>
              <a:t>2</a:t>
            </a:r>
            <a:r>
              <a:rPr lang="zh-CN" altLang="en-US" sz="1400" dirty="0" smtClean="0">
                <a:latin typeface="华文细黑" pitchFamily="2" charset="-122"/>
                <a:ea typeface="华文细黑" pitchFamily="2" charset="-122"/>
              </a:rPr>
              <a:t>、可以让用户了解某段时间内</a:t>
            </a:r>
            <a:r>
              <a:rPr lang="en-US" altLang="zh-CN" sz="1400" dirty="0" smtClean="0">
                <a:latin typeface="华文细黑" pitchFamily="2" charset="-122"/>
                <a:ea typeface="华文细黑" pitchFamily="2" charset="-122"/>
              </a:rPr>
              <a:t>ESB</a:t>
            </a:r>
            <a:r>
              <a:rPr lang="zh-CN" altLang="en-US" sz="1400" dirty="0" smtClean="0">
                <a:latin typeface="华文细黑" pitchFamily="2" charset="-122"/>
                <a:ea typeface="华文细黑" pitchFamily="2" charset="-122"/>
              </a:rPr>
              <a:t>的运行情况：</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正常访问量</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拒绝访问量</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超时访问量</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非法访问量</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失败访问量</a:t>
            </a:r>
            <a:endParaRPr lang="en-US" altLang="zh-CN" sz="1400" dirty="0" smtClean="0">
              <a:latin typeface="华文细黑" pitchFamily="2" charset="-122"/>
              <a:ea typeface="华文细黑" pitchFamily="2" charset="-122"/>
            </a:endParaRPr>
          </a:p>
          <a:p>
            <a:r>
              <a:rPr lang="en-US" altLang="zh-CN" sz="1400" dirty="0" smtClean="0">
                <a:latin typeface="华文细黑" pitchFamily="2" charset="-122"/>
                <a:ea typeface="华文细黑" pitchFamily="2" charset="-122"/>
              </a:rPr>
              <a:t>3</a:t>
            </a:r>
            <a:r>
              <a:rPr lang="zh-CN" altLang="en-US" sz="1400" dirty="0" smtClean="0">
                <a:latin typeface="华文细黑" pitchFamily="2" charset="-122"/>
                <a:ea typeface="华文细黑" pitchFamily="2" charset="-122"/>
              </a:rPr>
              <a:t>、可以让用户从历史数据分析的角度了解</a:t>
            </a:r>
            <a:r>
              <a:rPr lang="en-US" altLang="zh-CN" sz="1400" dirty="0" smtClean="0">
                <a:latin typeface="华文细黑" pitchFamily="2" charset="-122"/>
                <a:ea typeface="华文细黑" pitchFamily="2" charset="-122"/>
              </a:rPr>
              <a:t>ESB</a:t>
            </a:r>
            <a:r>
              <a:rPr lang="zh-CN" altLang="en-US" sz="1400" dirty="0" smtClean="0">
                <a:latin typeface="华文细黑" pitchFamily="2" charset="-122"/>
                <a:ea typeface="华文细黑" pitchFamily="2" charset="-122"/>
              </a:rPr>
              <a:t>性能变化趋势；</a:t>
            </a:r>
            <a:endParaRPr lang="en-US" altLang="zh-CN" sz="1400" dirty="0" smtClean="0">
              <a:latin typeface="华文细黑" pitchFamily="2" charset="-122"/>
              <a:ea typeface="华文细黑" pitchFamily="2" charset="-122"/>
            </a:endParaRPr>
          </a:p>
          <a:p>
            <a:r>
              <a:rPr lang="en-US" altLang="zh-CN" sz="1400" dirty="0" smtClean="0">
                <a:latin typeface="华文细黑" pitchFamily="2" charset="-122"/>
                <a:ea typeface="华文细黑" pitchFamily="2" charset="-122"/>
              </a:rPr>
              <a:t>4</a:t>
            </a:r>
            <a:r>
              <a:rPr lang="zh-CN" altLang="en-US" sz="1400" dirty="0" smtClean="0">
                <a:latin typeface="华文细黑" pitchFamily="2" charset="-122"/>
                <a:ea typeface="华文细黑" pitchFamily="2" charset="-122"/>
              </a:rPr>
              <a:t>、可以使用户依据分析结果采取相应的优化措施：</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进行</a:t>
            </a:r>
            <a:r>
              <a:rPr lang="en-US" altLang="zh-CN" sz="1400" dirty="0" smtClean="0">
                <a:latin typeface="华文细黑" pitchFamily="2" charset="-122"/>
                <a:ea typeface="华文细黑" pitchFamily="2" charset="-122"/>
              </a:rPr>
              <a:t>ESB</a:t>
            </a:r>
            <a:r>
              <a:rPr lang="zh-CN" altLang="en-US" sz="1400" dirty="0" smtClean="0">
                <a:latin typeface="华文细黑" pitchFamily="2" charset="-122"/>
                <a:ea typeface="华文细黑" pitchFamily="2" charset="-122"/>
              </a:rPr>
              <a:t>系统扩容</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加强安全控制</a:t>
            </a:r>
            <a:endParaRPr lang="en-US" altLang="zh-CN" sz="1400" dirty="0" smtClean="0">
              <a:latin typeface="华文细黑" pitchFamily="2" charset="-122"/>
              <a:ea typeface="华文细黑" pitchFamily="2" charset="-122"/>
            </a:endParaRPr>
          </a:p>
          <a:p>
            <a:pPr marL="800100" lvl="1" indent="-342900">
              <a:buFont typeface="+mj-ea"/>
              <a:buAutoNum type="circleNumDbPlain"/>
            </a:pPr>
            <a:r>
              <a:rPr lang="zh-CN" altLang="en-US" sz="1400" dirty="0" smtClean="0">
                <a:latin typeface="华文细黑" pitchFamily="2" charset="-122"/>
                <a:ea typeface="华文细黑" pitchFamily="2" charset="-122"/>
              </a:rPr>
              <a:t>优化服务提供者</a:t>
            </a:r>
            <a:endParaRPr lang="en-US" altLang="zh-CN" sz="1400" dirty="0" smtClean="0">
              <a:latin typeface="华文细黑" pitchFamily="2" charset="-122"/>
              <a:ea typeface="华文细黑" pitchFamily="2" charset="-122"/>
            </a:endParaRPr>
          </a:p>
          <a:p>
            <a:r>
              <a:rPr lang="en-US" altLang="zh-CN" sz="1400" dirty="0" smtClean="0">
                <a:latin typeface="华文细黑" pitchFamily="2" charset="-122"/>
                <a:ea typeface="华文细黑" pitchFamily="2" charset="-122"/>
              </a:rPr>
              <a:t>5</a:t>
            </a:r>
            <a:r>
              <a:rPr lang="zh-CN" altLang="en-US" sz="1400" dirty="0" smtClean="0">
                <a:latin typeface="华文细黑" pitchFamily="2" charset="-122"/>
                <a:ea typeface="华文细黑" pitchFamily="2" charset="-122"/>
              </a:rPr>
              <a:t>、提供对交易日志的查询功能</a:t>
            </a:r>
            <a:endParaRPr lang="en-US" altLang="zh-CN" sz="1400" dirty="0" smtClean="0">
              <a:latin typeface="华文细黑" pitchFamily="2" charset="-122"/>
              <a:ea typeface="华文细黑" pitchFamily="2" charset="-122"/>
            </a:endParaRPr>
          </a:p>
        </p:txBody>
      </p:sp>
      <p:graphicFrame>
        <p:nvGraphicFramePr>
          <p:cNvPr id="10" name="图表 9"/>
          <p:cNvGraphicFramePr/>
          <p:nvPr/>
        </p:nvGraphicFramePr>
        <p:xfrm>
          <a:off x="4071934" y="1071546"/>
          <a:ext cx="4813240" cy="2252213"/>
        </p:xfrm>
        <a:graphic>
          <a:graphicData uri="http://schemas.openxmlformats.org/drawingml/2006/chart">
            <c:chart xmlns:c="http://schemas.openxmlformats.org/drawingml/2006/chart" xmlns:r="http://schemas.openxmlformats.org/officeDocument/2006/relationships" r:id="rId6"/>
          </a:graphicData>
        </a:graphic>
      </p:graphicFrame>
      <p:sp>
        <p:nvSpPr>
          <p:cNvPr id="13" name="标题 3"/>
          <p:cNvSpPr>
            <a:spLocks noGrp="1"/>
          </p:cNvSpPr>
          <p:nvPr>
            <p:ph type="title"/>
          </p:nvPr>
        </p:nvSpPr>
        <p:spPr>
          <a:xfrm>
            <a:off x="304800" y="152400"/>
            <a:ext cx="8610600" cy="561975"/>
          </a:xfrm>
        </p:spPr>
        <p:txBody>
          <a:bodyPr/>
          <a:lstStyle/>
          <a:p>
            <a:r>
              <a:rPr lang="zh-CN" altLang="en-US" sz="3200" dirty="0" smtClean="0">
                <a:latin typeface="微软雅黑" pitchFamily="34" charset="-122"/>
                <a:ea typeface="微软雅黑" pitchFamily="34" charset="-122"/>
              </a:rPr>
              <a:t>扩展性：统计与监控</a:t>
            </a:r>
            <a:endParaRPr lang="zh-CN" altLang="en-US" sz="3200" dirty="0">
              <a:latin typeface="微软雅黑" pitchFamily="34" charset="-122"/>
              <a:ea typeface="微软雅黑" pitchFamily="34" charset="-122"/>
            </a:endParaRPr>
          </a:p>
        </p:txBody>
      </p:sp>
    </p:spTree>
    <p:extLst>
      <p:ext uri="{BB962C8B-B14F-4D97-AF65-F5344CB8AC3E}">
        <p14:creationId xmlns:p14="http://schemas.microsoft.com/office/powerpoint/2010/main" val="177251306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smtClean="0"/>
              <a:t>交流提纲</a:t>
            </a:r>
            <a:endParaRPr lang="zh-CN" altLang="en-US" sz="2800" dirty="0"/>
          </a:p>
        </p:txBody>
      </p:sp>
      <p:grpSp>
        <p:nvGrpSpPr>
          <p:cNvPr id="2" name="组合 4"/>
          <p:cNvGrpSpPr/>
          <p:nvPr/>
        </p:nvGrpSpPr>
        <p:grpSpPr>
          <a:xfrm>
            <a:off x="1115616" y="1143009"/>
            <a:ext cx="6840760"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kern="0" dirty="0" smtClean="0">
                  <a:latin typeface="微软雅黑" pitchFamily="34" charset="-122"/>
                  <a:ea typeface="微软雅黑" pitchFamily="34" charset="-122"/>
                  <a:cs typeface="微软雅黑"/>
                </a:rPr>
                <a:t>普元公司</a:t>
              </a:r>
              <a:endParaRPr kumimoji="1" lang="zh-CN" altLang="de-DE" sz="2000" kern="0" dirty="0">
                <a:latin typeface="微软雅黑" pitchFamily="34" charset="-122"/>
                <a:ea typeface="微软雅黑" pitchFamily="34" charset="-122"/>
                <a:cs typeface="微软雅黑"/>
              </a:endParaRPr>
            </a:p>
          </p:txBody>
        </p:sp>
      </p:grpSp>
      <p:grpSp>
        <p:nvGrpSpPr>
          <p:cNvPr id="3" name="组合 8"/>
          <p:cNvGrpSpPr/>
          <p:nvPr/>
        </p:nvGrpSpPr>
        <p:grpSpPr>
          <a:xfrm>
            <a:off x="1115616" y="1905009"/>
            <a:ext cx="6840760"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产品概述</a:t>
              </a:r>
              <a:endParaRPr kumimoji="1" lang="zh-CN" altLang="de-DE" sz="1800" kern="0" dirty="0">
                <a:solidFill>
                  <a:srgbClr val="000000"/>
                </a:solidFill>
                <a:latin typeface="微软雅黑"/>
                <a:ea typeface="微软雅黑"/>
                <a:cs typeface="微软雅黑"/>
              </a:endParaRPr>
            </a:p>
          </p:txBody>
        </p:sp>
      </p:grpSp>
      <p:grpSp>
        <p:nvGrpSpPr>
          <p:cNvPr id="5" name="组合 20"/>
          <p:cNvGrpSpPr/>
          <p:nvPr/>
        </p:nvGrpSpPr>
        <p:grpSpPr>
          <a:xfrm>
            <a:off x="1115616" y="3429000"/>
            <a:ext cx="6840760" cy="600075"/>
            <a:chOff x="1043930" y="4797152"/>
            <a:chExt cx="6840760" cy="600075"/>
          </a:xfrm>
        </p:grpSpPr>
        <p:sp>
          <p:nvSpPr>
            <p:cNvPr id="22"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4"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chemeClr val="bg1"/>
                  </a:solidFill>
                  <a:latin typeface="微软雅黑"/>
                  <a:ea typeface="微软雅黑"/>
                  <a:cs typeface="微软雅黑"/>
                </a:rPr>
                <a:t>SOA</a:t>
              </a:r>
              <a:r>
                <a:rPr kumimoji="1" lang="zh-CN" altLang="en-US" kern="0" dirty="0" smtClean="0">
                  <a:solidFill>
                    <a:schemeClr val="bg1"/>
                  </a:solidFill>
                  <a:latin typeface="微软雅黑"/>
                  <a:ea typeface="微软雅黑"/>
                  <a:cs typeface="微软雅黑"/>
                </a:rPr>
                <a:t>服务治理方案</a:t>
              </a:r>
              <a:endParaRPr kumimoji="1" lang="zh-CN" altLang="de-DE" sz="1800" kern="0" dirty="0">
                <a:solidFill>
                  <a:schemeClr val="bg1"/>
                </a:solidFill>
                <a:latin typeface="微软雅黑"/>
                <a:ea typeface="微软雅黑"/>
                <a:cs typeface="微软雅黑"/>
              </a:endParaRPr>
            </a:p>
          </p:txBody>
        </p:sp>
      </p:grpSp>
      <p:grpSp>
        <p:nvGrpSpPr>
          <p:cNvPr id="13" name="组合 28"/>
          <p:cNvGrpSpPr/>
          <p:nvPr/>
        </p:nvGrpSpPr>
        <p:grpSpPr>
          <a:xfrm>
            <a:off x="1115616" y="2667009"/>
            <a:ext cx="6840760"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latin typeface="微软雅黑"/>
                  <a:ea typeface="微软雅黑"/>
                  <a:cs typeface="微软雅黑"/>
                </a:rPr>
                <a:t>ESB</a:t>
              </a:r>
              <a:r>
                <a:rPr kumimoji="1" lang="zh-CN" altLang="en-US" kern="0" dirty="0" smtClean="0">
                  <a:latin typeface="微软雅黑"/>
                  <a:ea typeface="微软雅黑"/>
                  <a:cs typeface="微软雅黑"/>
                </a:rPr>
                <a:t>产品特性</a:t>
              </a:r>
              <a:endParaRPr kumimoji="1" lang="zh-CN" altLang="de-DE" kern="0" dirty="0">
                <a:latin typeface="微软雅黑"/>
                <a:ea typeface="微软雅黑"/>
                <a:cs typeface="微软雅黑"/>
              </a:endParaRPr>
            </a:p>
          </p:txBody>
        </p:sp>
      </p:grpSp>
      <p:sp>
        <p:nvSpPr>
          <p:cNvPr id="25" name="灯片编号占位符 3"/>
          <p:cNvSpPr>
            <a:spLocks noGrp="1"/>
          </p:cNvSpPr>
          <p:nvPr>
            <p:ph type="sldNum" sz="quarter" idx="12"/>
          </p:nvPr>
        </p:nvSpPr>
        <p:spPr>
          <a:xfrm>
            <a:off x="-14927" y="6397634"/>
            <a:ext cx="497963" cy="307975"/>
          </a:xfrm>
        </p:spPr>
        <p:txBody>
          <a:bodyPr/>
          <a:lstStyle/>
          <a:p>
            <a:fld id="{BD61978C-FD3D-4268-8D6C-034E9AD544A3}" type="slidenum">
              <a:rPr lang="en-US" altLang="zh-CN" smtClean="0"/>
              <a:pPr/>
              <a:t>43</a:t>
            </a:fld>
            <a:endParaRPr lang="en-US" altLang="zh-CN" dirty="0"/>
          </a:p>
        </p:txBody>
      </p:sp>
      <p:grpSp>
        <p:nvGrpSpPr>
          <p:cNvPr id="20" name="组合 20"/>
          <p:cNvGrpSpPr/>
          <p:nvPr/>
        </p:nvGrpSpPr>
        <p:grpSpPr>
          <a:xfrm>
            <a:off x="1143000" y="4200525"/>
            <a:ext cx="6840760"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b="1" kern="0" dirty="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6"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7"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实施案例</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37899914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Gartner</a:t>
            </a:r>
            <a:r>
              <a:rPr lang="zh-CN" altLang="en-US"/>
              <a:t>定义的</a:t>
            </a:r>
            <a:r>
              <a:rPr lang="en-US" altLang="zh-CN"/>
              <a:t>SOA</a:t>
            </a:r>
            <a:r>
              <a:rPr lang="zh-CN" altLang="en-US"/>
              <a:t>路线图</a:t>
            </a:r>
          </a:p>
        </p:txBody>
      </p:sp>
      <p:sp>
        <p:nvSpPr>
          <p:cNvPr id="3" name="AutoShape 3"/>
          <p:cNvSpPr>
            <a:spLocks noEditPoints="1" noChangeArrowheads="1"/>
          </p:cNvSpPr>
          <p:nvPr/>
        </p:nvSpPr>
        <p:spPr bwMode="auto">
          <a:xfrm rot="3631871">
            <a:off x="6049169" y="1456532"/>
            <a:ext cx="1447800" cy="180816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66FF33"/>
          </a:solidFill>
          <a:ln w="9525">
            <a:solidFill>
              <a:srgbClr val="99FF66"/>
            </a:solidFill>
            <a:miter lim="800000"/>
            <a:headEnd/>
            <a:tailEnd/>
          </a:ln>
          <a:effectLst>
            <a:outerShdw dist="137372" dir="3378596" algn="ctr" rotWithShape="0">
              <a:srgbClr val="808080">
                <a:alpha val="50000"/>
              </a:srgbClr>
            </a:outerShdw>
          </a:effectLst>
        </p:spPr>
        <p:txBody>
          <a:bodyPr/>
          <a:lstStyle/>
          <a:p>
            <a:pPr>
              <a:defRPr/>
            </a:pPr>
            <a:endParaRPr lang="zh-CN" altLang="en-US">
              <a:solidFill>
                <a:schemeClr val="tx1"/>
              </a:solidFill>
              <a:latin typeface="Arial" charset="0"/>
              <a:ea typeface="宋体" charset="-122"/>
            </a:endParaRPr>
          </a:p>
        </p:txBody>
      </p:sp>
      <p:sp>
        <p:nvSpPr>
          <p:cNvPr id="4" name="AutoShape 4"/>
          <p:cNvSpPr>
            <a:spLocks noEditPoints="1" noChangeArrowheads="1"/>
          </p:cNvSpPr>
          <p:nvPr/>
        </p:nvSpPr>
        <p:spPr bwMode="auto">
          <a:xfrm rot="-183014">
            <a:off x="1531938" y="4740275"/>
            <a:ext cx="2001837" cy="15621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4374 w 21600"/>
              <a:gd name="T13" fmla="*/ 3964 h 21600"/>
              <a:gd name="T14" fmla="*/ 17841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808080"/>
          </a:solidFill>
          <a:ln w="9525">
            <a:miter lim="800000"/>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808080"/>
            </a:extrusionClr>
          </a:sp3d>
        </p:spPr>
        <p:txBody>
          <a:bodyPr>
            <a:flatTx/>
          </a:bodyPr>
          <a:lstStyle/>
          <a:p>
            <a:endParaRPr lang="zh-CN" altLang="en-US">
              <a:solidFill>
                <a:schemeClr val="tx1"/>
              </a:solidFill>
            </a:endParaRPr>
          </a:p>
        </p:txBody>
      </p:sp>
      <p:sp>
        <p:nvSpPr>
          <p:cNvPr id="5" name="AutoShape 5"/>
          <p:cNvSpPr>
            <a:spLocks noEditPoints="1" noChangeArrowheads="1"/>
          </p:cNvSpPr>
          <p:nvPr/>
        </p:nvSpPr>
        <p:spPr bwMode="auto">
          <a:xfrm rot="-183014">
            <a:off x="2981325" y="3614738"/>
            <a:ext cx="1973263" cy="1616075"/>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4374 w 21600"/>
              <a:gd name="T13" fmla="*/ 3964 h 21600"/>
              <a:gd name="T14" fmla="*/ 17841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E1AFDA"/>
          </a:solidFill>
          <a:ln w="9525">
            <a:miter lim="800000"/>
            <a:headEnd/>
            <a:tailEnd/>
          </a:ln>
          <a:scene3d>
            <a:camera prst="legacyPerspectiveFront">
              <a:rot lat="20099985" lon="1500000" rev="0"/>
            </a:camera>
            <a:lightRig rig="legacyFlat4" dir="b"/>
          </a:scene3d>
          <a:sp3d extrusionH="430200" prstMaterial="legacyMatte">
            <a:bevelT w="13500" h="13500" prst="angle"/>
            <a:bevelB w="13500" h="13500" prst="angle"/>
            <a:extrusionClr>
              <a:srgbClr val="E1AFDA"/>
            </a:extrusionClr>
          </a:sp3d>
        </p:spPr>
        <p:txBody>
          <a:bodyPr>
            <a:flatTx/>
          </a:bodyPr>
          <a:lstStyle/>
          <a:p>
            <a:endParaRPr lang="zh-CN" altLang="en-US">
              <a:solidFill>
                <a:schemeClr val="tx1"/>
              </a:solidFill>
            </a:endParaRPr>
          </a:p>
        </p:txBody>
      </p:sp>
      <p:sp>
        <p:nvSpPr>
          <p:cNvPr id="6" name="Text Box 6"/>
          <p:cNvSpPr txBox="1">
            <a:spLocks noChangeAspect="1" noChangeArrowheads="1"/>
          </p:cNvSpPr>
          <p:nvPr/>
        </p:nvSpPr>
        <p:spPr bwMode="auto">
          <a:xfrm>
            <a:off x="3540024" y="5857875"/>
            <a:ext cx="2211387" cy="311150"/>
          </a:xfrm>
          <a:prstGeom prst="rect">
            <a:avLst/>
          </a:prstGeom>
          <a:ln>
            <a:headEnd/>
            <a:tailEnd/>
          </a:ln>
        </p:spPr>
        <p:style>
          <a:lnRef idx="2">
            <a:schemeClr val="dk1"/>
          </a:lnRef>
          <a:fillRef idx="1">
            <a:schemeClr val="lt1"/>
          </a:fillRef>
          <a:effectRef idx="0">
            <a:schemeClr val="dk1"/>
          </a:effectRef>
          <a:fontRef idx="minor">
            <a:schemeClr val="dk1"/>
          </a:fontRef>
        </p:style>
        <p:txBody>
          <a:bodyPr lIns="64284" tIns="32142" rIns="64284" bIns="32142">
            <a:spAutoFit/>
          </a:bodyPr>
          <a:lstStyle/>
          <a:p>
            <a:pPr algn="ctr">
              <a:spcBef>
                <a:spcPct val="50000"/>
              </a:spcBef>
            </a:pPr>
            <a:r>
              <a:rPr lang="zh-CN" altLang="en-US" sz="1600" dirty="0">
                <a:solidFill>
                  <a:schemeClr val="tx1"/>
                </a:solidFill>
                <a:latin typeface="微软雅黑" pitchFamily="34" charset="-122"/>
                <a:ea typeface="微软雅黑" pitchFamily="34" charset="-122"/>
                <a:cs typeface="Times New Roman" pitchFamily="18" charset="0"/>
              </a:rPr>
              <a:t>异种环境的互联互通</a:t>
            </a:r>
            <a:endParaRPr lang="en-US" altLang="zh-CN" sz="1600" dirty="0">
              <a:solidFill>
                <a:schemeClr val="tx1"/>
              </a:solidFill>
              <a:latin typeface="微软雅黑" pitchFamily="34" charset="-122"/>
              <a:ea typeface="微软雅黑" pitchFamily="34" charset="-122"/>
              <a:cs typeface="Times New Roman" pitchFamily="18" charset="0"/>
            </a:endParaRPr>
          </a:p>
        </p:txBody>
      </p:sp>
      <p:sp>
        <p:nvSpPr>
          <p:cNvPr id="7" name="Text Box 7"/>
          <p:cNvSpPr txBox="1">
            <a:spLocks noChangeAspect="1" noChangeArrowheads="1"/>
          </p:cNvSpPr>
          <p:nvPr/>
        </p:nvSpPr>
        <p:spPr bwMode="auto">
          <a:xfrm>
            <a:off x="4884182" y="4785223"/>
            <a:ext cx="2784162" cy="311133"/>
          </a:xfrm>
          <a:prstGeom prst="rect">
            <a:avLst/>
          </a:prstGeom>
          <a:noFill/>
          <a:ln w="25400" algn="ctr">
            <a:solidFill>
              <a:srgbClr val="CC99FF"/>
            </a:solidFill>
            <a:miter lim="800000"/>
            <a:headEnd/>
            <a:tailEnd/>
          </a:ln>
        </p:spPr>
        <p:txBody>
          <a:bodyPr wrap="square" lIns="64284" tIns="32142" rIns="64284" bIns="32142">
            <a:spAutoFit/>
          </a:bodyPr>
          <a:lstStyle/>
          <a:p>
            <a:pPr algn="ctr">
              <a:spcBef>
                <a:spcPct val="50000"/>
              </a:spcBef>
            </a:pPr>
            <a:r>
              <a:rPr lang="zh-CN" altLang="en-US" sz="1600" smtClean="0">
                <a:solidFill>
                  <a:schemeClr val="tx1"/>
                </a:solidFill>
                <a:latin typeface="微软雅黑" pitchFamily="34" charset="-122"/>
                <a:ea typeface="微软雅黑" pitchFamily="34" charset="-122"/>
                <a:cs typeface="Times New Roman" pitchFamily="18" charset="0"/>
              </a:rPr>
              <a:t>简化服务</a:t>
            </a:r>
            <a:r>
              <a:rPr lang="zh-CN" altLang="en-US" sz="1600">
                <a:solidFill>
                  <a:schemeClr val="tx1"/>
                </a:solidFill>
                <a:latin typeface="微软雅黑" pitchFamily="34" charset="-122"/>
                <a:ea typeface="微软雅黑" pitchFamily="34" charset="-122"/>
                <a:cs typeface="Times New Roman" pitchFamily="18" charset="0"/>
              </a:rPr>
              <a:t>与数据的组装与实现</a:t>
            </a:r>
            <a:endParaRPr lang="en-US" altLang="zh-CN" sz="1600">
              <a:solidFill>
                <a:schemeClr val="tx1"/>
              </a:solidFill>
              <a:latin typeface="微软雅黑" pitchFamily="34" charset="-122"/>
              <a:ea typeface="微软雅黑" pitchFamily="34" charset="-122"/>
              <a:cs typeface="Times New Roman" pitchFamily="18" charset="0"/>
            </a:endParaRPr>
          </a:p>
        </p:txBody>
      </p:sp>
      <p:sp>
        <p:nvSpPr>
          <p:cNvPr id="8" name="Text Box 8"/>
          <p:cNvSpPr txBox="1">
            <a:spLocks noChangeArrowheads="1"/>
          </p:cNvSpPr>
          <p:nvPr/>
        </p:nvSpPr>
        <p:spPr bwMode="auto">
          <a:xfrm>
            <a:off x="509816" y="4474090"/>
            <a:ext cx="1296381" cy="311133"/>
          </a:xfrm>
          <a:prstGeom prst="rect">
            <a:avLst/>
          </a:prstGeom>
          <a:ln>
            <a:headEnd/>
            <a:tailEnd/>
          </a:ln>
        </p:spPr>
        <p:style>
          <a:lnRef idx="2">
            <a:schemeClr val="dk1"/>
          </a:lnRef>
          <a:fillRef idx="1">
            <a:schemeClr val="lt1"/>
          </a:fillRef>
          <a:effectRef idx="0">
            <a:schemeClr val="dk1"/>
          </a:effectRef>
          <a:fontRef idx="minor">
            <a:schemeClr val="dk1"/>
          </a:fontRef>
        </p:style>
        <p:txBody>
          <a:bodyPr lIns="64284" tIns="32142" rIns="64284" bIns="32142">
            <a:spAutoFit/>
          </a:bodyPr>
          <a:lstStyle>
            <a:defPPr>
              <a:defRPr lang="zh-CN"/>
            </a:defPPr>
            <a:lvl1pPr algn="ctr">
              <a:spcBef>
                <a:spcPct val="50000"/>
              </a:spcBef>
              <a:defRPr sz="1600">
                <a:cs typeface="Times New R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Web Services</a:t>
            </a:r>
          </a:p>
        </p:txBody>
      </p:sp>
      <p:sp>
        <p:nvSpPr>
          <p:cNvPr id="9" name="Text Box 9"/>
          <p:cNvSpPr txBox="1">
            <a:spLocks noChangeArrowheads="1"/>
          </p:cNvSpPr>
          <p:nvPr/>
        </p:nvSpPr>
        <p:spPr bwMode="auto">
          <a:xfrm>
            <a:off x="1842951" y="3537428"/>
            <a:ext cx="1096774" cy="311133"/>
          </a:xfrm>
          <a:prstGeom prst="rect">
            <a:avLst/>
          </a:prstGeom>
          <a:noFill/>
          <a:ln w="25400" algn="ctr">
            <a:solidFill>
              <a:srgbClr val="CC99FF"/>
            </a:solidFill>
            <a:miter lim="800000"/>
            <a:headEnd/>
            <a:tailEnd/>
          </a:ln>
        </p:spPr>
        <p:txBody>
          <a:bodyPr wrap="square" lIns="64284" tIns="32142" rIns="64284" bIns="32142">
            <a:spAutoFit/>
          </a:bodyPr>
          <a:lstStyle>
            <a:defPPr>
              <a:defRPr lang="zh-CN"/>
            </a:defPPr>
            <a:lvl1pPr algn="ctr">
              <a:spcBef>
                <a:spcPct val="50000"/>
              </a:spcBef>
              <a:defRPr sz="1600">
                <a:cs typeface="Times New Roman" pitchFamily="18" charset="0"/>
              </a:defRPr>
            </a:lvl1pPr>
          </a:lstStyle>
          <a:p>
            <a:r>
              <a:rPr lang="en-US" altLang="zh-CN"/>
              <a:t>SCA &amp; SDO</a:t>
            </a:r>
          </a:p>
        </p:txBody>
      </p:sp>
      <p:sp>
        <p:nvSpPr>
          <p:cNvPr id="10" name="Line 10"/>
          <p:cNvSpPr>
            <a:spLocks noChangeShapeType="1"/>
          </p:cNvSpPr>
          <p:nvPr/>
        </p:nvSpPr>
        <p:spPr bwMode="auto">
          <a:xfrm>
            <a:off x="1806197" y="4629656"/>
            <a:ext cx="585141" cy="652513"/>
          </a:xfrm>
          <a:prstGeom prst="line">
            <a:avLst/>
          </a:prstGeom>
          <a:noFill/>
          <a:ln w="12700">
            <a:solidFill>
              <a:schemeClr val="tx1"/>
            </a:solidFill>
            <a:round/>
            <a:headEnd/>
            <a:tailEnd type="oval" w="med" len="med"/>
          </a:ln>
        </p:spPr>
        <p:txBody>
          <a:bodyPr wrap="none" anchor="ctr"/>
          <a:lstStyle/>
          <a:p>
            <a:endParaRPr lang="zh-CN" altLang="en-US">
              <a:solidFill>
                <a:schemeClr val="tx1"/>
              </a:solidFill>
            </a:endParaRPr>
          </a:p>
        </p:txBody>
      </p:sp>
      <p:sp>
        <p:nvSpPr>
          <p:cNvPr id="11" name="Line 11"/>
          <p:cNvSpPr>
            <a:spLocks noChangeShapeType="1"/>
          </p:cNvSpPr>
          <p:nvPr/>
        </p:nvSpPr>
        <p:spPr bwMode="auto">
          <a:xfrm>
            <a:off x="2939725" y="3706705"/>
            <a:ext cx="840187" cy="614470"/>
          </a:xfrm>
          <a:prstGeom prst="line">
            <a:avLst/>
          </a:prstGeom>
          <a:noFill/>
          <a:ln w="12700">
            <a:solidFill>
              <a:schemeClr val="tx1"/>
            </a:solidFill>
            <a:round/>
            <a:headEnd/>
            <a:tailEnd type="oval" w="med" len="med"/>
          </a:ln>
        </p:spPr>
        <p:txBody>
          <a:bodyPr wrap="none" anchor="ctr"/>
          <a:lstStyle/>
          <a:p>
            <a:endParaRPr lang="zh-CN" altLang="en-US">
              <a:solidFill>
                <a:schemeClr val="tx1"/>
              </a:solidFill>
            </a:endParaRPr>
          </a:p>
        </p:txBody>
      </p:sp>
      <p:sp>
        <p:nvSpPr>
          <p:cNvPr id="12" name="AutoShape 12"/>
          <p:cNvSpPr>
            <a:spLocks noEditPoints="1" noChangeArrowheads="1"/>
          </p:cNvSpPr>
          <p:nvPr/>
        </p:nvSpPr>
        <p:spPr bwMode="auto">
          <a:xfrm rot="3576313">
            <a:off x="4683919" y="2512219"/>
            <a:ext cx="1436688" cy="1701800"/>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zh-CN" altLang="en-US">
              <a:solidFill>
                <a:schemeClr val="tx1"/>
              </a:solidFill>
              <a:latin typeface="Arial" charset="0"/>
              <a:ea typeface="宋体" charset="-122"/>
            </a:endParaRPr>
          </a:p>
        </p:txBody>
      </p:sp>
      <p:sp>
        <p:nvSpPr>
          <p:cNvPr id="13" name="Text Box 13"/>
          <p:cNvSpPr txBox="1">
            <a:spLocks noChangeAspect="1" noChangeArrowheads="1"/>
          </p:cNvSpPr>
          <p:nvPr/>
        </p:nvSpPr>
        <p:spPr bwMode="auto">
          <a:xfrm>
            <a:off x="6084168" y="3706705"/>
            <a:ext cx="2143125" cy="31115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64284" tIns="32142" rIns="64284" bIns="32142">
            <a:spAutoFit/>
          </a:bodyPr>
          <a:lstStyle/>
          <a:p>
            <a:pPr algn="ctr">
              <a:spcBef>
                <a:spcPct val="50000"/>
              </a:spcBef>
            </a:pPr>
            <a:r>
              <a:rPr lang="zh-CN" altLang="en-US" sz="1600">
                <a:solidFill>
                  <a:schemeClr val="tx1"/>
                </a:solidFill>
                <a:latin typeface="微软雅黑" pitchFamily="34" charset="-122"/>
                <a:ea typeface="微软雅黑" pitchFamily="34" charset="-122"/>
                <a:cs typeface="Times New Roman" pitchFamily="18" charset="0"/>
              </a:rPr>
              <a:t>业务流程建模与管理</a:t>
            </a:r>
            <a:endParaRPr lang="en-US" altLang="zh-CN" sz="1600">
              <a:solidFill>
                <a:schemeClr val="tx1"/>
              </a:solidFill>
              <a:latin typeface="微软雅黑" pitchFamily="34" charset="-122"/>
              <a:ea typeface="微软雅黑" pitchFamily="34" charset="-122"/>
              <a:cs typeface="Times New Roman" pitchFamily="18" charset="0"/>
            </a:endParaRPr>
          </a:p>
        </p:txBody>
      </p:sp>
      <p:sp>
        <p:nvSpPr>
          <p:cNvPr id="14" name="Text Box 14"/>
          <p:cNvSpPr txBox="1">
            <a:spLocks noChangeAspect="1" noChangeArrowheads="1"/>
          </p:cNvSpPr>
          <p:nvPr/>
        </p:nvSpPr>
        <p:spPr bwMode="auto">
          <a:xfrm>
            <a:off x="7524328" y="2722259"/>
            <a:ext cx="1512168" cy="311150"/>
          </a:xfrm>
          <a:prstGeom prst="rect">
            <a:avLst/>
          </a:prstGeom>
          <a:noFill/>
          <a:ln w="25400" algn="ctr">
            <a:solidFill>
              <a:srgbClr val="00FF00"/>
            </a:solidFill>
            <a:miter lim="800000"/>
            <a:headEnd/>
            <a:tailEnd/>
          </a:ln>
        </p:spPr>
        <p:txBody>
          <a:bodyPr wrap="square" lIns="64284" tIns="32142" rIns="64284" bIns="32142">
            <a:spAutoFit/>
          </a:bodyPr>
          <a:lstStyle/>
          <a:p>
            <a:pPr algn="ctr">
              <a:spcBef>
                <a:spcPct val="50000"/>
              </a:spcBef>
            </a:pPr>
            <a:r>
              <a:rPr lang="zh-CN" altLang="en-US" sz="1600">
                <a:solidFill>
                  <a:schemeClr val="tx1"/>
                </a:solidFill>
                <a:latin typeface="微软雅黑" pitchFamily="34" charset="-122"/>
                <a:ea typeface="微软雅黑" pitchFamily="34" charset="-122"/>
                <a:cs typeface="Times New Roman" pitchFamily="18" charset="0"/>
              </a:rPr>
              <a:t>服务治理</a:t>
            </a:r>
            <a:endParaRPr lang="en-US" altLang="zh-CN" sz="1600">
              <a:solidFill>
                <a:schemeClr val="tx1"/>
              </a:solidFill>
              <a:latin typeface="微软雅黑" pitchFamily="34" charset="-122"/>
              <a:ea typeface="微软雅黑" pitchFamily="34" charset="-122"/>
              <a:cs typeface="Times New Roman" pitchFamily="18" charset="0"/>
            </a:endParaRPr>
          </a:p>
        </p:txBody>
      </p:sp>
      <p:sp>
        <p:nvSpPr>
          <p:cNvPr id="15" name="Text Box 15"/>
          <p:cNvSpPr txBox="1">
            <a:spLocks noChangeArrowheads="1"/>
          </p:cNvSpPr>
          <p:nvPr/>
        </p:nvSpPr>
        <p:spPr bwMode="auto">
          <a:xfrm>
            <a:off x="1180959" y="1252061"/>
            <a:ext cx="4357718" cy="830997"/>
          </a:xfrm>
          <a:prstGeom prst="rect">
            <a:avLst/>
          </a:prstGeom>
          <a:noFill/>
          <a:ln w="25400" algn="ctr">
            <a:solidFill>
              <a:srgbClr val="00FF00"/>
            </a:solidFill>
            <a:miter lim="800000"/>
            <a:headEnd/>
            <a:tailEnd/>
          </a:ln>
        </p:spPr>
        <p:txBody>
          <a:bodyPr wrap="square" lIns="64284" tIns="32142" rIns="64284" bIns="32142">
            <a:spAutoFit/>
          </a:bodyPr>
          <a:lstStyle>
            <a:defPPr>
              <a:defRPr lang="zh-CN"/>
            </a:defPPr>
            <a:lvl1pPr algn="ctr">
              <a:spcBef>
                <a:spcPct val="50000"/>
              </a:spcBef>
              <a:defRPr sz="1600">
                <a:cs typeface="Times New Roman" pitchFamily="18" charset="0"/>
              </a:defRPr>
            </a:lvl1pPr>
          </a:lstStyle>
          <a:p>
            <a:pPr algn="l"/>
            <a:r>
              <a:rPr lang="en-US" altLang="zh-CN" dirty="0">
                <a:latin typeface="微软雅黑" pitchFamily="34" charset="-122"/>
                <a:ea typeface="微软雅黑" pitchFamily="34" charset="-122"/>
              </a:rPr>
              <a:t>SOA</a:t>
            </a:r>
            <a:r>
              <a:rPr lang="zh-CN" altLang="en-US" dirty="0">
                <a:latin typeface="微软雅黑" pitchFamily="34" charset="-122"/>
                <a:ea typeface="微软雅黑" pitchFamily="34" charset="-122"/>
              </a:rPr>
              <a:t>达到企业</a:t>
            </a:r>
            <a:r>
              <a:rPr lang="en-US" altLang="zh-CN" dirty="0">
                <a:latin typeface="微软雅黑" pitchFamily="34" charset="-122"/>
                <a:ea typeface="微软雅黑" pitchFamily="34" charset="-122"/>
              </a:rPr>
              <a:t>IT</a:t>
            </a:r>
            <a:r>
              <a:rPr lang="zh-CN" altLang="en-US" dirty="0">
                <a:latin typeface="微软雅黑" pitchFamily="34" charset="-122"/>
                <a:ea typeface="微软雅黑" pitchFamily="34" charset="-122"/>
              </a:rPr>
              <a:t>服务治理，实现包括服务资产，服务生命周期管理，确保组织能够处理服务相关的风险和成本，实现运营的有效性和绩效</a:t>
            </a:r>
            <a:endParaRPr lang="en-US" altLang="zh-CN" dirty="0">
              <a:latin typeface="微软雅黑" pitchFamily="34" charset="-122"/>
              <a:ea typeface="微软雅黑" pitchFamily="34" charset="-122"/>
            </a:endParaRPr>
          </a:p>
        </p:txBody>
      </p:sp>
      <p:sp>
        <p:nvSpPr>
          <p:cNvPr id="16" name="Text Box 9"/>
          <p:cNvSpPr txBox="1">
            <a:spLocks noChangeArrowheads="1"/>
          </p:cNvSpPr>
          <p:nvPr/>
        </p:nvSpPr>
        <p:spPr bwMode="auto">
          <a:xfrm>
            <a:off x="3000364" y="2571744"/>
            <a:ext cx="1143008" cy="31113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64284" tIns="32142" rIns="64284" bIns="32142">
            <a:spAutoFit/>
          </a:bodyPr>
          <a:lstStyle>
            <a:defPPr>
              <a:defRPr lang="zh-CN"/>
            </a:defPPr>
            <a:lvl1pPr algn="ctr">
              <a:spcBef>
                <a:spcPct val="50000"/>
              </a:spcBef>
              <a:defRPr sz="1600">
                <a:cs typeface="Times New R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dirty="0"/>
              <a:t>BPM</a:t>
            </a:r>
          </a:p>
        </p:txBody>
      </p:sp>
      <p:sp>
        <p:nvSpPr>
          <p:cNvPr id="17" name="Line 11"/>
          <p:cNvSpPr>
            <a:spLocks noChangeShapeType="1"/>
          </p:cNvSpPr>
          <p:nvPr/>
        </p:nvSpPr>
        <p:spPr bwMode="auto">
          <a:xfrm>
            <a:off x="4143372" y="2727310"/>
            <a:ext cx="1004692" cy="557675"/>
          </a:xfrm>
          <a:prstGeom prst="line">
            <a:avLst/>
          </a:prstGeom>
          <a:noFill/>
          <a:ln w="12700">
            <a:solidFill>
              <a:schemeClr val="tx1"/>
            </a:solidFill>
            <a:round/>
            <a:headEnd/>
            <a:tailEnd type="oval" w="med" len="med"/>
          </a:ln>
        </p:spPr>
        <p:txBody>
          <a:bodyPr wrap="none" anchor="ctr"/>
          <a:lstStyle/>
          <a:p>
            <a:endParaRPr lang="zh-CN" altLang="en-US">
              <a:solidFill>
                <a:schemeClr val="tx1"/>
              </a:solidFill>
            </a:endParaRPr>
          </a:p>
        </p:txBody>
      </p:sp>
      <p:sp>
        <p:nvSpPr>
          <p:cNvPr id="18" name="Line 11"/>
          <p:cNvSpPr>
            <a:spLocks noChangeShapeType="1"/>
          </p:cNvSpPr>
          <p:nvPr/>
        </p:nvSpPr>
        <p:spPr bwMode="auto">
          <a:xfrm>
            <a:off x="5538677" y="1667559"/>
            <a:ext cx="960987" cy="645428"/>
          </a:xfrm>
          <a:prstGeom prst="line">
            <a:avLst/>
          </a:prstGeom>
          <a:noFill/>
          <a:ln w="12700">
            <a:solidFill>
              <a:schemeClr val="tx1"/>
            </a:solidFill>
            <a:round/>
            <a:headEnd/>
            <a:tailEnd type="oval" w="med" len="med"/>
          </a:ln>
        </p:spPr>
        <p:txBody>
          <a:bodyPr wrap="none" anchor="ctr"/>
          <a:lstStyle/>
          <a:p>
            <a:endParaRPr lang="zh-CN" altLang="en-US">
              <a:solidFill>
                <a:schemeClr val="tx1"/>
              </a:solidFill>
            </a:endParaRPr>
          </a:p>
        </p:txBody>
      </p:sp>
    </p:spTree>
    <p:extLst>
      <p:ext uri="{BB962C8B-B14F-4D97-AF65-F5344CB8AC3E}">
        <p14:creationId xmlns:p14="http://schemas.microsoft.com/office/powerpoint/2010/main" val="33703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amond(in)">
                                      <p:cBhvr>
                                        <p:cTn id="7" dur="2000"/>
                                        <p:tgtEl>
                                          <p:spTgt spid="1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smtClean="0"/>
              <a:t>服务治理方法论</a:t>
            </a:r>
            <a:endParaRPr lang="zh-CN" altLang="en-US" dirty="0"/>
          </a:p>
        </p:txBody>
      </p:sp>
      <p:sp>
        <p:nvSpPr>
          <p:cNvPr id="19460" name="Rectangle 3"/>
          <p:cNvSpPr>
            <a:spLocks noChangeArrowheads="1"/>
          </p:cNvSpPr>
          <p:nvPr/>
        </p:nvSpPr>
        <p:spPr bwMode="auto">
          <a:xfrm flipH="1">
            <a:off x="152400" y="914400"/>
            <a:ext cx="8658225" cy="5400600"/>
          </a:xfrm>
          <a:prstGeom prst="rect">
            <a:avLst/>
          </a:prstGeom>
          <a:gradFill rotWithShape="1">
            <a:gsLst>
              <a:gs pos="0">
                <a:srgbClr val="9DAABD">
                  <a:alpha val="53000"/>
                </a:srgbClr>
              </a:gs>
              <a:gs pos="100000">
                <a:srgbClr val="FFFFFF">
                  <a:alpha val="71001"/>
                </a:srgbClr>
              </a:gs>
            </a:gsLst>
            <a:lin ang="5400000" scaled="1"/>
          </a:gradFill>
          <a:ln w="9525">
            <a:miter lim="800000"/>
            <a:headEnd/>
            <a:tailEnd/>
          </a:ln>
          <a:scene3d>
            <a:camera prst="legacyObliqueTopRight"/>
            <a:lightRig rig="legacyFlat3" dir="b"/>
          </a:scene3d>
          <a:sp3d extrusionH="49200" prstMaterial="legacyMatte">
            <a:bevelT w="13500" h="13500" prst="angle"/>
            <a:bevelB w="13500" h="13500" prst="angle"/>
            <a:extrusionClr>
              <a:srgbClr val="9DAABD"/>
            </a:extrusionClr>
          </a:sp3d>
        </p:spPr>
        <p:txBody>
          <a:bodyPr wrap="none" tIns="18000" anchor="ctr">
            <a:flatTx/>
          </a:bodyPr>
          <a:lstStyle/>
          <a:p>
            <a:pPr algn="ctr">
              <a:lnSpc>
                <a:spcPct val="100000"/>
              </a:lnSpc>
            </a:pPr>
            <a:endParaRPr lang="zh-CN" altLang="en-US" sz="2600" b="1">
              <a:solidFill>
                <a:schemeClr val="tx1"/>
              </a:solidFill>
              <a:ea typeface="宋体" charset="-122"/>
            </a:endParaRPr>
          </a:p>
        </p:txBody>
      </p:sp>
      <p:pic>
        <p:nvPicPr>
          <p:cNvPr id="19461" name="Picture 4" descr="NewGovernance"/>
          <p:cNvPicPr>
            <a:picLocks noChangeAspect="1" noChangeArrowheads="1"/>
          </p:cNvPicPr>
          <p:nvPr/>
        </p:nvPicPr>
        <p:blipFill>
          <a:blip r:embed="rId3" cstate="print"/>
          <a:srcRect/>
          <a:stretch>
            <a:fillRect/>
          </a:stretch>
        </p:blipFill>
        <p:spPr bwMode="auto">
          <a:xfrm>
            <a:off x="2531268" y="2594337"/>
            <a:ext cx="3900488" cy="2309813"/>
          </a:xfrm>
          <a:prstGeom prst="rect">
            <a:avLst/>
          </a:prstGeom>
          <a:noFill/>
          <a:ln w="9525">
            <a:noFill/>
            <a:miter lim="800000"/>
            <a:headEnd/>
            <a:tailEnd/>
          </a:ln>
        </p:spPr>
      </p:pic>
      <p:grpSp>
        <p:nvGrpSpPr>
          <p:cNvPr id="2" name="Group 5"/>
          <p:cNvGrpSpPr>
            <a:grpSpLocks/>
          </p:cNvGrpSpPr>
          <p:nvPr/>
        </p:nvGrpSpPr>
        <p:grpSpPr bwMode="auto">
          <a:xfrm>
            <a:off x="4637732" y="1124744"/>
            <a:ext cx="3822700" cy="1914526"/>
            <a:chOff x="2788" y="924"/>
            <a:chExt cx="2408" cy="1206"/>
          </a:xfrm>
        </p:grpSpPr>
        <p:sp>
          <p:nvSpPr>
            <p:cNvPr id="19472" name="Line 6"/>
            <p:cNvSpPr>
              <a:spLocks noChangeShapeType="1"/>
            </p:cNvSpPr>
            <p:nvPr/>
          </p:nvSpPr>
          <p:spPr bwMode="auto">
            <a:xfrm flipH="1">
              <a:off x="2788" y="1730"/>
              <a:ext cx="223" cy="360"/>
            </a:xfrm>
            <a:prstGeom prst="line">
              <a:avLst/>
            </a:prstGeom>
            <a:noFill/>
            <a:ln w="19050">
              <a:solidFill>
                <a:srgbClr val="292929"/>
              </a:solidFill>
              <a:round/>
              <a:headEnd/>
              <a:tailEnd type="oval" w="med" len="med"/>
            </a:ln>
          </p:spPr>
          <p:txBody>
            <a:bodyPr anchor="ctr">
              <a:spAutoFit/>
            </a:bodyPr>
            <a:lstStyle/>
            <a:p>
              <a:endParaRPr lang="zh-CN" altLang="en-US"/>
            </a:p>
          </p:txBody>
        </p:sp>
        <p:sp>
          <p:nvSpPr>
            <p:cNvPr id="19473" name="Text Box 7"/>
            <p:cNvSpPr txBox="1">
              <a:spLocks noChangeArrowheads="1"/>
            </p:cNvSpPr>
            <p:nvPr/>
          </p:nvSpPr>
          <p:spPr bwMode="auto">
            <a:xfrm>
              <a:off x="2971" y="924"/>
              <a:ext cx="2225" cy="1206"/>
            </a:xfrm>
            <a:prstGeom prst="rect">
              <a:avLst/>
            </a:prstGeom>
            <a:noFill/>
            <a:ln w="28575" algn="ctr">
              <a:noFill/>
              <a:miter lim="800000"/>
              <a:headEnd/>
              <a:tailEnd/>
            </a:ln>
          </p:spPr>
          <p:txBody>
            <a:bodyPr rIns="0">
              <a:spAutoFit/>
            </a:bodyPr>
            <a:lstStyle/>
            <a:p>
              <a:pPr>
                <a:spcBef>
                  <a:spcPct val="20000"/>
                </a:spcBef>
                <a:buClr>
                  <a:schemeClr val="accent2"/>
                </a:buClr>
                <a:buFont typeface="Wingdings" pitchFamily="2" charset="2"/>
                <a:buNone/>
              </a:pPr>
              <a:r>
                <a:rPr lang="zh-CN" altLang="en-US" sz="2000" b="1" dirty="0">
                  <a:solidFill>
                    <a:schemeClr val="tx1"/>
                  </a:solidFill>
                  <a:ea typeface="宋体" charset="-122"/>
                </a:rPr>
                <a:t>定义治理方法</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Define/modify governance processes</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Design policies and enforcement mechanisms</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Identify success factors, metrics</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Identify owners and funding model</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Charter/refine SOA Center of Excellence</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Design governance IT infrastructure</a:t>
              </a:r>
            </a:p>
          </p:txBody>
        </p:sp>
      </p:grpSp>
      <p:grpSp>
        <p:nvGrpSpPr>
          <p:cNvPr id="3" name="Group 8"/>
          <p:cNvGrpSpPr>
            <a:grpSpLocks/>
          </p:cNvGrpSpPr>
          <p:nvPr/>
        </p:nvGrpSpPr>
        <p:grpSpPr bwMode="auto">
          <a:xfrm>
            <a:off x="468313" y="4404173"/>
            <a:ext cx="3814764" cy="1616075"/>
            <a:chOff x="295" y="2817"/>
            <a:chExt cx="2403" cy="1018"/>
          </a:xfrm>
        </p:grpSpPr>
        <p:sp>
          <p:nvSpPr>
            <p:cNvPr id="19470" name="Line 9"/>
            <p:cNvSpPr>
              <a:spLocks noChangeShapeType="1"/>
            </p:cNvSpPr>
            <p:nvPr/>
          </p:nvSpPr>
          <p:spPr bwMode="auto">
            <a:xfrm flipV="1">
              <a:off x="1919" y="2817"/>
              <a:ext cx="779" cy="407"/>
            </a:xfrm>
            <a:prstGeom prst="line">
              <a:avLst/>
            </a:prstGeom>
            <a:noFill/>
            <a:ln w="19050">
              <a:solidFill>
                <a:srgbClr val="292929"/>
              </a:solidFill>
              <a:round/>
              <a:headEnd/>
              <a:tailEnd type="oval" w="med" len="med"/>
            </a:ln>
          </p:spPr>
          <p:txBody>
            <a:bodyPr anchor="ctr">
              <a:spAutoFit/>
            </a:bodyPr>
            <a:lstStyle/>
            <a:p>
              <a:endParaRPr lang="zh-CN" altLang="en-US">
                <a:latin typeface="Arial" pitchFamily="34" charset="0"/>
                <a:cs typeface="Arial" pitchFamily="34" charset="0"/>
              </a:endParaRPr>
            </a:p>
          </p:txBody>
        </p:sp>
        <p:sp>
          <p:nvSpPr>
            <p:cNvPr id="19471" name="Text Box 10"/>
            <p:cNvSpPr txBox="1">
              <a:spLocks noChangeArrowheads="1"/>
            </p:cNvSpPr>
            <p:nvPr/>
          </p:nvSpPr>
          <p:spPr bwMode="auto">
            <a:xfrm>
              <a:off x="295" y="3019"/>
              <a:ext cx="2313" cy="816"/>
            </a:xfrm>
            <a:prstGeom prst="rect">
              <a:avLst/>
            </a:prstGeom>
            <a:noFill/>
            <a:ln w="28575" algn="ctr">
              <a:noFill/>
              <a:miter lim="800000"/>
              <a:headEnd/>
              <a:tailEnd/>
            </a:ln>
          </p:spPr>
          <p:txBody>
            <a:bodyPr wrap="square" rIns="0">
              <a:spAutoFit/>
            </a:bodyPr>
            <a:lstStyle/>
            <a:p>
              <a:pPr>
                <a:spcBef>
                  <a:spcPct val="20000"/>
                </a:spcBef>
                <a:buClr>
                  <a:schemeClr val="accent2"/>
                </a:buClr>
                <a:buFont typeface="Wingdings" pitchFamily="2" charset="2"/>
                <a:buNone/>
              </a:pPr>
              <a:r>
                <a:rPr lang="zh-CN" altLang="en-US" sz="2000" b="1" dirty="0">
                  <a:solidFill>
                    <a:schemeClr val="tx1"/>
                  </a:solidFill>
                  <a:latin typeface="Arial" pitchFamily="34" charset="0"/>
                  <a:ea typeface="宋体" charset="-122"/>
                  <a:cs typeface="Arial" pitchFamily="34" charset="0"/>
                </a:rPr>
                <a:t>监控和管理治理流程</a:t>
              </a:r>
            </a:p>
            <a:p>
              <a:pPr marL="130175" lvl="1" indent="-12858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Monitor compliance with policies</a:t>
              </a:r>
            </a:p>
            <a:p>
              <a:pPr marL="130175" lvl="1" indent="-12858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Monitor compliance with governance arrangements</a:t>
              </a:r>
            </a:p>
            <a:p>
              <a:pPr marL="130175" lvl="1" indent="-12858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Monitor IT effectiveness metrics</a:t>
              </a:r>
            </a:p>
          </p:txBody>
        </p:sp>
      </p:grpSp>
      <p:grpSp>
        <p:nvGrpSpPr>
          <p:cNvPr id="4" name="Group 11"/>
          <p:cNvGrpSpPr>
            <a:grpSpLocks/>
          </p:cNvGrpSpPr>
          <p:nvPr/>
        </p:nvGrpSpPr>
        <p:grpSpPr bwMode="auto">
          <a:xfrm>
            <a:off x="5513388" y="3727897"/>
            <a:ext cx="3216275" cy="2509837"/>
            <a:chOff x="3473" y="2391"/>
            <a:chExt cx="2026" cy="1581"/>
          </a:xfrm>
        </p:grpSpPr>
        <p:sp>
          <p:nvSpPr>
            <p:cNvPr id="19468" name="Line 12"/>
            <p:cNvSpPr>
              <a:spLocks noChangeShapeType="1"/>
            </p:cNvSpPr>
            <p:nvPr/>
          </p:nvSpPr>
          <p:spPr bwMode="auto">
            <a:xfrm flipH="1" flipV="1">
              <a:off x="3473" y="2391"/>
              <a:ext cx="325" cy="541"/>
            </a:xfrm>
            <a:prstGeom prst="line">
              <a:avLst/>
            </a:prstGeom>
            <a:noFill/>
            <a:ln w="19050">
              <a:solidFill>
                <a:srgbClr val="292929"/>
              </a:solidFill>
              <a:round/>
              <a:headEnd/>
              <a:tailEnd type="oval" w="med" len="med"/>
            </a:ln>
          </p:spPr>
          <p:txBody>
            <a:bodyPr anchor="ctr">
              <a:spAutoFit/>
            </a:bodyPr>
            <a:lstStyle/>
            <a:p>
              <a:endParaRPr lang="zh-CN" altLang="en-US"/>
            </a:p>
          </p:txBody>
        </p:sp>
        <p:sp>
          <p:nvSpPr>
            <p:cNvPr id="19469" name="Text Box 13"/>
            <p:cNvSpPr txBox="1">
              <a:spLocks noChangeArrowheads="1"/>
            </p:cNvSpPr>
            <p:nvPr/>
          </p:nvSpPr>
          <p:spPr bwMode="auto">
            <a:xfrm>
              <a:off x="3473" y="2929"/>
              <a:ext cx="2026" cy="1043"/>
            </a:xfrm>
            <a:prstGeom prst="rect">
              <a:avLst/>
            </a:prstGeom>
            <a:noFill/>
            <a:ln w="28575" algn="ctr">
              <a:noFill/>
              <a:miter lim="800000"/>
              <a:headEnd/>
              <a:tailEnd/>
            </a:ln>
          </p:spPr>
          <p:txBody>
            <a:bodyPr wrap="square" rIns="0">
              <a:spAutoFit/>
            </a:bodyPr>
            <a:lstStyle/>
            <a:p>
              <a:pPr>
                <a:spcBef>
                  <a:spcPct val="20000"/>
                </a:spcBef>
                <a:buClr>
                  <a:schemeClr val="accent2"/>
                </a:buClr>
                <a:buFont typeface="Wingdings" pitchFamily="2" charset="2"/>
                <a:buNone/>
              </a:pPr>
              <a:r>
                <a:rPr lang="zh-CN" altLang="en-US" sz="2000" b="1" dirty="0">
                  <a:solidFill>
                    <a:schemeClr val="tx1"/>
                  </a:solidFill>
                  <a:latin typeface="Arial" pitchFamily="34" charset="0"/>
                  <a:ea typeface="宋体" charset="-122"/>
                  <a:cs typeface="Arial" pitchFamily="34" charset="0"/>
                </a:rPr>
                <a:t>增量地实现治理模型</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Deploy governance mechanisms </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Deploy governance IT infrastructure</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Educate and deploy on expected behaviors </a:t>
              </a:r>
              <a:br>
                <a:rPr lang="en-US" altLang="zh-CN" sz="1200" dirty="0">
                  <a:solidFill>
                    <a:schemeClr val="tx1"/>
                  </a:solidFill>
                  <a:latin typeface="Arial" pitchFamily="34" charset="0"/>
                  <a:ea typeface="宋体" charset="-122"/>
                  <a:cs typeface="Arial" pitchFamily="34" charset="0"/>
                </a:rPr>
              </a:br>
              <a:r>
                <a:rPr lang="en-US" altLang="zh-CN" sz="1200" dirty="0">
                  <a:solidFill>
                    <a:schemeClr val="tx1"/>
                  </a:solidFill>
                  <a:latin typeface="Arial" pitchFamily="34" charset="0"/>
                  <a:ea typeface="宋体" charset="-122"/>
                  <a:cs typeface="Arial" pitchFamily="34" charset="0"/>
                </a:rPr>
                <a:t>and practices</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Deploy policies</a:t>
              </a:r>
            </a:p>
          </p:txBody>
        </p:sp>
      </p:grpSp>
      <p:sp>
        <p:nvSpPr>
          <p:cNvPr id="19466" name="Line 15"/>
          <p:cNvSpPr>
            <a:spLocks noChangeShapeType="1"/>
          </p:cNvSpPr>
          <p:nvPr/>
        </p:nvSpPr>
        <p:spPr bwMode="auto">
          <a:xfrm>
            <a:off x="2672325" y="2691607"/>
            <a:ext cx="484187" cy="671512"/>
          </a:xfrm>
          <a:prstGeom prst="line">
            <a:avLst/>
          </a:prstGeom>
          <a:noFill/>
          <a:ln w="19050">
            <a:solidFill>
              <a:srgbClr val="292929"/>
            </a:solidFill>
            <a:round/>
            <a:headEnd/>
            <a:tailEnd type="oval" w="med" len="med"/>
          </a:ln>
        </p:spPr>
        <p:txBody>
          <a:bodyPr anchor="ctr">
            <a:spAutoFit/>
          </a:bodyPr>
          <a:lstStyle/>
          <a:p>
            <a:endParaRPr lang="zh-CN" altLang="en-US">
              <a:latin typeface="Arial" pitchFamily="34" charset="0"/>
              <a:cs typeface="Arial" pitchFamily="34" charset="0"/>
            </a:endParaRPr>
          </a:p>
        </p:txBody>
      </p:sp>
      <p:sp>
        <p:nvSpPr>
          <p:cNvPr id="19467" name="Text Box 16"/>
          <p:cNvSpPr txBox="1">
            <a:spLocks noChangeArrowheads="1"/>
          </p:cNvSpPr>
          <p:nvPr/>
        </p:nvSpPr>
        <p:spPr bwMode="auto">
          <a:xfrm>
            <a:off x="323527" y="1124744"/>
            <a:ext cx="3690937" cy="1878012"/>
          </a:xfrm>
          <a:prstGeom prst="rect">
            <a:avLst/>
          </a:prstGeom>
          <a:noFill/>
          <a:ln w="28575" algn="ctr">
            <a:noFill/>
            <a:miter lim="800000"/>
            <a:headEnd/>
            <a:tailEnd/>
          </a:ln>
        </p:spPr>
        <p:txBody>
          <a:bodyPr rIns="0">
            <a:spAutoFit/>
          </a:bodyPr>
          <a:lstStyle/>
          <a:p>
            <a:pPr>
              <a:spcBef>
                <a:spcPct val="20000"/>
              </a:spcBef>
              <a:buClr>
                <a:schemeClr val="accent2"/>
              </a:buClr>
              <a:buFont typeface="Wingdings" pitchFamily="2" charset="2"/>
              <a:buNone/>
            </a:pPr>
            <a:r>
              <a:rPr lang="zh-CN" altLang="en-US" sz="2000" b="1" dirty="0">
                <a:solidFill>
                  <a:schemeClr val="tx1"/>
                </a:solidFill>
                <a:latin typeface="Arial" pitchFamily="34" charset="0"/>
                <a:ea typeface="宋体" charset="-122"/>
                <a:cs typeface="Arial" pitchFamily="34" charset="0"/>
              </a:rPr>
              <a:t>规划治理需求</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Document and validate business strategy </a:t>
            </a:r>
            <a:br>
              <a:rPr lang="en-US" altLang="zh-CN" sz="1200" dirty="0">
                <a:solidFill>
                  <a:schemeClr val="tx1"/>
                </a:solidFill>
                <a:latin typeface="Arial" pitchFamily="34" charset="0"/>
                <a:ea typeface="宋体" charset="-122"/>
                <a:cs typeface="Arial" pitchFamily="34" charset="0"/>
              </a:rPr>
            </a:br>
            <a:r>
              <a:rPr lang="en-US" altLang="zh-CN" sz="1200" dirty="0">
                <a:solidFill>
                  <a:schemeClr val="tx1"/>
                </a:solidFill>
                <a:latin typeface="Arial" pitchFamily="34" charset="0"/>
                <a:ea typeface="宋体" charset="-122"/>
                <a:cs typeface="Arial" pitchFamily="34" charset="0"/>
              </a:rPr>
              <a:t>for SOA and IT</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Assess current IT and SOA capabilities</a:t>
            </a:r>
            <a:endParaRPr lang="en-US" altLang="zh-CN" sz="1300" dirty="0">
              <a:solidFill>
                <a:schemeClr val="tx1"/>
              </a:solidFill>
              <a:latin typeface="Arial" pitchFamily="34" charset="0"/>
              <a:ea typeface="宋体" charset="-122"/>
              <a:cs typeface="Arial" pitchFamily="34" charset="0"/>
            </a:endParaRP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Define/Refine SOA vision and strategy</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Review current Governance </a:t>
            </a:r>
            <a:br>
              <a:rPr lang="en-US" altLang="zh-CN" sz="1200" dirty="0">
                <a:solidFill>
                  <a:schemeClr val="tx1"/>
                </a:solidFill>
                <a:latin typeface="Arial" pitchFamily="34" charset="0"/>
                <a:ea typeface="宋体" charset="-122"/>
                <a:cs typeface="Arial" pitchFamily="34" charset="0"/>
              </a:rPr>
            </a:br>
            <a:r>
              <a:rPr lang="en-US" altLang="zh-CN" sz="1200" dirty="0">
                <a:solidFill>
                  <a:schemeClr val="tx1"/>
                </a:solidFill>
                <a:latin typeface="Arial" pitchFamily="34" charset="0"/>
                <a:ea typeface="宋体" charset="-122"/>
                <a:cs typeface="Arial" pitchFamily="34" charset="0"/>
              </a:rPr>
              <a:t>capabilities and arrangements</a:t>
            </a:r>
          </a:p>
          <a:p>
            <a:pPr marL="111125" lvl="1" indent="-109538">
              <a:spcBef>
                <a:spcPct val="20000"/>
              </a:spcBef>
              <a:buClr>
                <a:schemeClr val="accent2"/>
              </a:buClr>
              <a:buFont typeface="Wingdings" pitchFamily="2" charset="2"/>
              <a:buChar char="§"/>
            </a:pPr>
            <a:r>
              <a:rPr lang="en-US" altLang="zh-CN" sz="1200" dirty="0">
                <a:solidFill>
                  <a:schemeClr val="tx1"/>
                </a:solidFill>
                <a:latin typeface="Arial" pitchFamily="34" charset="0"/>
                <a:ea typeface="宋体" charset="-122"/>
                <a:cs typeface="Arial" pitchFamily="34" charset="0"/>
              </a:rPr>
              <a:t>Layout governance plan</a:t>
            </a:r>
          </a:p>
        </p:txBody>
      </p:sp>
    </p:spTree>
    <p:extLst>
      <p:ext uri="{BB962C8B-B14F-4D97-AF65-F5344CB8AC3E}">
        <p14:creationId xmlns:p14="http://schemas.microsoft.com/office/powerpoint/2010/main" val="116711561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IT</a:t>
            </a:r>
            <a:r>
              <a:rPr lang="zh-CN" altLang="en-US"/>
              <a:t>集成能力关键要素</a:t>
            </a:r>
          </a:p>
        </p:txBody>
      </p:sp>
      <p:sp>
        <p:nvSpPr>
          <p:cNvPr id="3" name="AutoShape 17"/>
          <p:cNvSpPr>
            <a:spLocks noChangeArrowheads="1"/>
          </p:cNvSpPr>
          <p:nvPr/>
        </p:nvSpPr>
        <p:spPr bwMode="blackWhite">
          <a:xfrm>
            <a:off x="2838479" y="2134641"/>
            <a:ext cx="3490913" cy="3255963"/>
          </a:xfrm>
          <a:prstGeom prst="roundRect">
            <a:avLst>
              <a:gd name="adj" fmla="val 16667"/>
            </a:avLst>
          </a:prstGeom>
          <a:gradFill rotWithShape="0">
            <a:gsLst>
              <a:gs pos="0">
                <a:srgbClr val="C7CDFD"/>
              </a:gs>
              <a:gs pos="100000">
                <a:srgbClr val="C7CDFD">
                  <a:gamma/>
                  <a:tint val="0"/>
                  <a:invGamma/>
                </a:srgbClr>
              </a:gs>
            </a:gsLst>
            <a:path path="shape">
              <a:fillToRect l="50000" t="50000" r="50000" b="50000"/>
            </a:path>
          </a:gradFill>
          <a:ln w="38100">
            <a:noFill/>
            <a:round/>
            <a:headEnd/>
            <a:tailEnd/>
          </a:ln>
          <a:effectLst/>
        </p:spPr>
        <p:txBody>
          <a:bodyPr wrap="none" lIns="0" tIns="0" rIns="0" bIns="0"/>
          <a:lstStyle/>
          <a:p>
            <a:pPr eaLnBrk="0" hangingPunct="0">
              <a:buClr>
                <a:srgbClr val="FF3300"/>
              </a:buClr>
              <a:buNone/>
            </a:pPr>
            <a:endParaRPr lang="zh-CN" altLang="en-CA" sz="1400" b="1" dirty="0">
              <a:solidFill>
                <a:srgbClr val="000000"/>
              </a:solidFill>
              <a:latin typeface="微软雅黑" pitchFamily="34" charset="-122"/>
              <a:ea typeface="微软雅黑" pitchFamily="34" charset="-122"/>
              <a:cs typeface="Arial" pitchFamily="34" charset="0"/>
            </a:endParaRPr>
          </a:p>
        </p:txBody>
      </p:sp>
      <p:sp>
        <p:nvSpPr>
          <p:cNvPr id="4" name="AutoShape 18"/>
          <p:cNvSpPr>
            <a:spLocks noChangeArrowheads="1"/>
          </p:cNvSpPr>
          <p:nvPr/>
        </p:nvSpPr>
        <p:spPr bwMode="auto">
          <a:xfrm rot="6804945" flipV="1">
            <a:off x="3151605" y="2957462"/>
            <a:ext cx="1046163" cy="1188747"/>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7889FB"/>
              </a:gs>
              <a:gs pos="100000">
                <a:srgbClr val="FFFFFF"/>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 name="AutoShape 19"/>
          <p:cNvSpPr>
            <a:spLocks noChangeArrowheads="1"/>
          </p:cNvSpPr>
          <p:nvPr/>
        </p:nvSpPr>
        <p:spPr bwMode="auto">
          <a:xfrm rot="6921152" flipH="1">
            <a:off x="5063893" y="4032384"/>
            <a:ext cx="1046163" cy="1711325"/>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FFFFFF"/>
              </a:gs>
              <a:gs pos="100000">
                <a:srgbClr val="7889FB"/>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 name="AutoShape 20"/>
          <p:cNvSpPr>
            <a:spLocks noChangeArrowheads="1"/>
          </p:cNvSpPr>
          <p:nvPr/>
        </p:nvSpPr>
        <p:spPr bwMode="auto">
          <a:xfrm rot="14795055" flipH="1" flipV="1">
            <a:off x="5144083" y="2529284"/>
            <a:ext cx="1046162" cy="1711325"/>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FFFFFF"/>
              </a:gs>
              <a:gs pos="100000">
                <a:srgbClr val="7889FB"/>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 name="AutoShape 21"/>
          <p:cNvSpPr>
            <a:spLocks noChangeArrowheads="1"/>
          </p:cNvSpPr>
          <p:nvPr/>
        </p:nvSpPr>
        <p:spPr bwMode="auto">
          <a:xfrm rot="14608736">
            <a:off x="3080591" y="4139716"/>
            <a:ext cx="1046163" cy="1299247"/>
          </a:xfrm>
          <a:custGeom>
            <a:avLst/>
            <a:gdLst>
              <a:gd name="G0" fmla="+- 7145 0 0"/>
              <a:gd name="G1" fmla="+- 21600 0 7145"/>
              <a:gd name="G2" fmla="*/ 7145 1 2"/>
              <a:gd name="G3" fmla="+- 21600 0 G2"/>
              <a:gd name="G4" fmla="+/ 7145 21600 2"/>
              <a:gd name="G5" fmla="+/ G1 0 2"/>
              <a:gd name="G6" fmla="*/ 21600 21600 7145"/>
              <a:gd name="G7" fmla="*/ G6 1 2"/>
              <a:gd name="G8" fmla="+- 21600 0 G7"/>
              <a:gd name="G9" fmla="*/ 21600 1 2"/>
              <a:gd name="G10" fmla="+- 7145 0 G9"/>
              <a:gd name="G11" fmla="?: G10 G8 0"/>
              <a:gd name="G12" fmla="?: G10 G7 21600"/>
              <a:gd name="T0" fmla="*/ 18027 w 21600"/>
              <a:gd name="T1" fmla="*/ 10800 h 21600"/>
              <a:gd name="T2" fmla="*/ 10800 w 21600"/>
              <a:gd name="T3" fmla="*/ 21600 h 21600"/>
              <a:gd name="T4" fmla="*/ 3573 w 21600"/>
              <a:gd name="T5" fmla="*/ 10800 h 21600"/>
              <a:gd name="T6" fmla="*/ 10800 w 21600"/>
              <a:gd name="T7" fmla="*/ 0 h 21600"/>
              <a:gd name="T8" fmla="*/ 5373 w 21600"/>
              <a:gd name="T9" fmla="*/ 5373 h 21600"/>
              <a:gd name="T10" fmla="*/ 16227 w 21600"/>
              <a:gd name="T11" fmla="*/ 16227 h 21600"/>
            </a:gdLst>
            <a:ahLst/>
            <a:cxnLst>
              <a:cxn ang="0">
                <a:pos x="T0" y="T1"/>
              </a:cxn>
              <a:cxn ang="0">
                <a:pos x="T2" y="T3"/>
              </a:cxn>
              <a:cxn ang="0">
                <a:pos x="T4" y="T5"/>
              </a:cxn>
              <a:cxn ang="0">
                <a:pos x="T6" y="T7"/>
              </a:cxn>
            </a:cxnLst>
            <a:rect l="T8" t="T9" r="T10" b="T11"/>
            <a:pathLst>
              <a:path w="21600" h="21600">
                <a:moveTo>
                  <a:pt x="0" y="0"/>
                </a:moveTo>
                <a:lnTo>
                  <a:pt x="7145" y="21600"/>
                </a:lnTo>
                <a:lnTo>
                  <a:pt x="14455" y="21600"/>
                </a:lnTo>
                <a:lnTo>
                  <a:pt x="21600" y="0"/>
                </a:lnTo>
                <a:close/>
              </a:path>
            </a:pathLst>
          </a:custGeom>
          <a:gradFill rotWithShape="0">
            <a:gsLst>
              <a:gs pos="0">
                <a:srgbClr val="7889FB"/>
              </a:gs>
              <a:gs pos="100000">
                <a:srgbClr val="FFFFFF"/>
              </a:gs>
            </a:gsLst>
            <a:lin ang="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 name="AutoShape 22"/>
          <p:cNvSpPr>
            <a:spLocks noChangeArrowheads="1"/>
          </p:cNvSpPr>
          <p:nvPr/>
        </p:nvSpPr>
        <p:spPr bwMode="blackWhite">
          <a:xfrm>
            <a:off x="3533755" y="3106537"/>
            <a:ext cx="828000" cy="828000"/>
          </a:xfrm>
          <a:prstGeom prst="plaque">
            <a:avLst>
              <a:gd name="adj" fmla="val 16667"/>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algn="ctr" eaLnBrk="0" hangingPunct="0">
              <a:spcBef>
                <a:spcPct val="50000"/>
              </a:spcBef>
              <a:buClr>
                <a:srgbClr val="FF3300"/>
              </a:buClr>
              <a:buNone/>
            </a:pPr>
            <a:r>
              <a:rPr lang="zh-CN" altLang="en-US" sz="1600" b="1" dirty="0" smtClean="0">
                <a:latin typeface="微软雅黑" pitchFamily="34" charset="-122"/>
                <a:ea typeface="微软雅黑" pitchFamily="34" charset="-122"/>
                <a:cs typeface="Arial" pitchFamily="34" charset="0"/>
              </a:rPr>
              <a:t>系统规划</a:t>
            </a:r>
            <a:endParaRPr lang="zh-CN" altLang="en-US" sz="1600" b="1" dirty="0">
              <a:latin typeface="微软雅黑" pitchFamily="34" charset="-122"/>
              <a:ea typeface="微软雅黑" pitchFamily="34" charset="-122"/>
              <a:cs typeface="Arial" pitchFamily="34" charset="0"/>
            </a:endParaRPr>
          </a:p>
        </p:txBody>
      </p:sp>
      <p:sp>
        <p:nvSpPr>
          <p:cNvPr id="9" name="AutoShape 23"/>
          <p:cNvSpPr>
            <a:spLocks noChangeArrowheads="1"/>
          </p:cNvSpPr>
          <p:nvPr/>
        </p:nvSpPr>
        <p:spPr bwMode="blackWhite">
          <a:xfrm>
            <a:off x="4752112" y="4149079"/>
            <a:ext cx="828000" cy="828000"/>
          </a:xfrm>
          <a:prstGeom prst="plaque">
            <a:avLst>
              <a:gd name="adj" fmla="val 16667"/>
            </a:avLst>
          </a:prstGeom>
          <a:ln>
            <a:headEnd/>
            <a:tailEnd/>
          </a:ln>
        </p:spPr>
        <p:style>
          <a:lnRef idx="1">
            <a:schemeClr val="accent3"/>
          </a:lnRef>
          <a:fillRef idx="3">
            <a:schemeClr val="accent3"/>
          </a:fillRef>
          <a:effectRef idx="2">
            <a:schemeClr val="accent3"/>
          </a:effectRef>
          <a:fontRef idx="minor">
            <a:schemeClr val="lt1"/>
          </a:fontRef>
        </p:style>
        <p:txBody>
          <a:bodyPr wrap="square" anchor="ctr"/>
          <a:lstStyle/>
          <a:p>
            <a:pPr lvl="0" algn="ctr" eaLnBrk="0" hangingPunct="0">
              <a:spcBef>
                <a:spcPct val="50000"/>
              </a:spcBef>
              <a:buClr>
                <a:srgbClr val="FF3300"/>
              </a:buClr>
              <a:defRPr/>
            </a:pPr>
            <a:r>
              <a:rPr lang="zh-CN" altLang="en-US" sz="1600" b="1" kern="0" dirty="0" smtClean="0">
                <a:latin typeface="微软雅黑" pitchFamily="34" charset="-122"/>
                <a:ea typeface="微软雅黑" pitchFamily="34" charset="-122"/>
              </a:rPr>
              <a:t>组织保障</a:t>
            </a:r>
            <a:endParaRPr lang="en-CA" altLang="zh-CN" sz="1600" b="1" kern="0" dirty="0">
              <a:latin typeface="微软雅黑" pitchFamily="34" charset="-122"/>
              <a:ea typeface="微软雅黑" pitchFamily="34" charset="-122"/>
            </a:endParaRPr>
          </a:p>
        </p:txBody>
      </p:sp>
      <p:sp>
        <p:nvSpPr>
          <p:cNvPr id="10" name="AutoShape 24"/>
          <p:cNvSpPr>
            <a:spLocks noChangeArrowheads="1"/>
          </p:cNvSpPr>
          <p:nvPr/>
        </p:nvSpPr>
        <p:spPr bwMode="blackWhite">
          <a:xfrm>
            <a:off x="4735987" y="3106537"/>
            <a:ext cx="828000" cy="828000"/>
          </a:xfrm>
          <a:prstGeom prst="plaque">
            <a:avLst>
              <a:gd name="adj" fmla="val 16667"/>
            </a:avLst>
          </a:prstGeom>
          <a:ln>
            <a:headEnd/>
            <a:tailEnd/>
          </a:ln>
        </p:spPr>
        <p:style>
          <a:lnRef idx="1">
            <a:schemeClr val="accent2"/>
          </a:lnRef>
          <a:fillRef idx="3">
            <a:schemeClr val="accent2"/>
          </a:fillRef>
          <a:effectRef idx="2">
            <a:schemeClr val="accent2"/>
          </a:effectRef>
          <a:fontRef idx="minor">
            <a:schemeClr val="lt1"/>
          </a:fontRef>
        </p:style>
        <p:txBody>
          <a:bodyPr tIns="91440" bIns="91440" anchor="ctr"/>
          <a:lstStyle/>
          <a:p>
            <a:pPr algn="ctr" eaLnBrk="0" hangingPunct="0">
              <a:spcBef>
                <a:spcPct val="50000"/>
              </a:spcBef>
              <a:buClr>
                <a:srgbClr val="FF3300"/>
              </a:buClr>
              <a:buNone/>
            </a:pPr>
            <a:r>
              <a:rPr lang="zh-CN" altLang="en-US" sz="1600" b="1" dirty="0" smtClean="0">
                <a:latin typeface="微软雅黑" pitchFamily="34" charset="-122"/>
                <a:ea typeface="微软雅黑" pitchFamily="34" charset="-122"/>
                <a:cs typeface="Arial" pitchFamily="34" charset="0"/>
              </a:rPr>
              <a:t>集成架构</a:t>
            </a:r>
            <a:endParaRPr lang="zh-CN" altLang="en-US" sz="1600" b="1" dirty="0">
              <a:latin typeface="微软雅黑" pitchFamily="34" charset="-122"/>
              <a:ea typeface="微软雅黑" pitchFamily="34" charset="-122"/>
              <a:cs typeface="Arial" pitchFamily="34" charset="0"/>
            </a:endParaRPr>
          </a:p>
        </p:txBody>
      </p:sp>
      <p:sp>
        <p:nvSpPr>
          <p:cNvPr id="11" name="AutoShape 25"/>
          <p:cNvSpPr>
            <a:spLocks noChangeArrowheads="1"/>
          </p:cNvSpPr>
          <p:nvPr/>
        </p:nvSpPr>
        <p:spPr bwMode="blackWhite">
          <a:xfrm>
            <a:off x="3533755" y="4150561"/>
            <a:ext cx="828000" cy="828000"/>
          </a:xfrm>
          <a:prstGeom prst="plaque">
            <a:avLst>
              <a:gd name="adj" fmla="val 16667"/>
            </a:avLst>
          </a:prstGeom>
          <a:ln>
            <a:headEnd/>
            <a:tailEnd/>
          </a:ln>
        </p:spPr>
        <p:style>
          <a:lnRef idx="1">
            <a:schemeClr val="accent4"/>
          </a:lnRef>
          <a:fillRef idx="3">
            <a:schemeClr val="accent4"/>
          </a:fillRef>
          <a:effectRef idx="2">
            <a:schemeClr val="accent4"/>
          </a:effectRef>
          <a:fontRef idx="minor">
            <a:schemeClr val="lt1"/>
          </a:fontRef>
        </p:style>
        <p:txBody>
          <a:bodyPr tIns="91440" bIns="91440" anchor="ctr"/>
          <a:lstStyle/>
          <a:p>
            <a:pPr algn="ctr" eaLnBrk="0" hangingPunct="0">
              <a:spcBef>
                <a:spcPct val="50000"/>
              </a:spcBef>
              <a:buClr>
                <a:srgbClr val="FF3300"/>
              </a:buClr>
              <a:defRPr/>
            </a:pPr>
            <a:r>
              <a:rPr lang="zh-CN" altLang="en-US" sz="1600" b="1" kern="0" dirty="0" smtClean="0">
                <a:solidFill>
                  <a:schemeClr val="bg1"/>
                </a:solidFill>
                <a:latin typeface="微软雅黑" pitchFamily="34" charset="-122"/>
                <a:ea typeface="微软雅黑" pitchFamily="34" charset="-122"/>
              </a:rPr>
              <a:t>软件治理</a:t>
            </a:r>
            <a:endParaRPr lang="zh-CN" altLang="en-CA" sz="1600" b="1" kern="0" dirty="0" smtClean="0">
              <a:solidFill>
                <a:schemeClr val="bg1"/>
              </a:solidFill>
              <a:latin typeface="微软雅黑" pitchFamily="34" charset="-122"/>
              <a:ea typeface="微软雅黑" pitchFamily="34" charset="-122"/>
            </a:endParaRPr>
          </a:p>
        </p:txBody>
      </p:sp>
      <p:sp>
        <p:nvSpPr>
          <p:cNvPr id="12" name="Rectangle 26"/>
          <p:cNvSpPr>
            <a:spLocks noChangeArrowheads="1"/>
          </p:cNvSpPr>
          <p:nvPr/>
        </p:nvSpPr>
        <p:spPr bwMode="auto">
          <a:xfrm>
            <a:off x="5761706" y="4506432"/>
            <a:ext cx="2700690" cy="180288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lIns="45720" rIns="27432"/>
          <a:lstStyle/>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形成相应的组织结构、岗位设置及岗位技能指标</a:t>
            </a:r>
            <a:r>
              <a:rPr lang="zh-CN" altLang="en-US" sz="1400" kern="0">
                <a:solidFill>
                  <a:sysClr val="windowText" lastClr="000000"/>
                </a:solidFill>
                <a:latin typeface="微软雅黑" pitchFamily="34" charset="-122"/>
                <a:ea typeface="微软雅黑" pitchFamily="34" charset="-122"/>
                <a:cs typeface="Arial" pitchFamily="34" charset="0"/>
              </a:rPr>
              <a:t>要求</a:t>
            </a:r>
            <a:r>
              <a:rPr lang="zh-CN" altLang="en-US" sz="1400" kern="0" smtClean="0">
                <a:solidFill>
                  <a:sysClr val="windowText" lastClr="000000"/>
                </a:solidFill>
                <a:latin typeface="微软雅黑" pitchFamily="34" charset="-122"/>
                <a:ea typeface="微软雅黑" pitchFamily="34" charset="-122"/>
                <a:cs typeface="Arial" pitchFamily="34" charset="0"/>
              </a:rPr>
              <a:t>等</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形成相应的组织管理</a:t>
            </a:r>
            <a:r>
              <a:rPr lang="en-US" altLang="zh-CN" sz="1400" kern="0" dirty="0">
                <a:solidFill>
                  <a:sysClr val="windowText" lastClr="000000"/>
                </a:solidFill>
                <a:latin typeface="微软雅黑" pitchFamily="34" charset="-122"/>
                <a:ea typeface="微软雅黑" pitchFamily="34" charset="-122"/>
                <a:cs typeface="Arial" pitchFamily="34" charset="0"/>
              </a:rPr>
              <a:t>(</a:t>
            </a:r>
            <a:r>
              <a:rPr lang="zh-CN" altLang="en-US" sz="1400" kern="0" dirty="0">
                <a:solidFill>
                  <a:sysClr val="windowText" lastClr="000000"/>
                </a:solidFill>
                <a:latin typeface="微软雅黑" pitchFamily="34" charset="-122"/>
                <a:ea typeface="微软雅黑" pitchFamily="34" charset="-122"/>
                <a:cs typeface="Arial" pitchFamily="34" charset="0"/>
              </a:rPr>
              <a:t>包括</a:t>
            </a:r>
            <a:r>
              <a:rPr lang="en-US" altLang="zh-CN" sz="1400" kern="0" dirty="0">
                <a:solidFill>
                  <a:sysClr val="windowText" lastClr="000000"/>
                </a:solidFill>
                <a:latin typeface="微软雅黑" pitchFamily="34" charset="-122"/>
                <a:ea typeface="微软雅黑" pitchFamily="34" charset="-122"/>
                <a:cs typeface="Arial" pitchFamily="34" charset="0"/>
              </a:rPr>
              <a:t>KPI</a:t>
            </a:r>
            <a:r>
              <a:rPr lang="zh-CN" altLang="en-US" sz="1400" kern="0" dirty="0">
                <a:solidFill>
                  <a:sysClr val="windowText" lastClr="000000"/>
                </a:solidFill>
                <a:latin typeface="微软雅黑" pitchFamily="34" charset="-122"/>
                <a:ea typeface="微软雅黑" pitchFamily="34" charset="-122"/>
                <a:cs typeface="Arial" pitchFamily="34" charset="0"/>
              </a:rPr>
              <a:t>考核制度，人员培训、职业发展等</a:t>
            </a:r>
            <a:r>
              <a:rPr lang="en-US" altLang="zh-CN" sz="1400" kern="0" dirty="0">
                <a:solidFill>
                  <a:sysClr val="windowText" lastClr="000000"/>
                </a:solidFill>
                <a:latin typeface="微软雅黑" pitchFamily="34" charset="-122"/>
                <a:ea typeface="微软雅黑" pitchFamily="34" charset="-122"/>
                <a:cs typeface="Arial" pitchFamily="34" charset="0"/>
              </a:rPr>
              <a:t>)</a:t>
            </a:r>
            <a:r>
              <a:rPr lang="zh-CN" altLang="en-US" sz="1400" kern="0" dirty="0">
                <a:solidFill>
                  <a:sysClr val="windowText" lastClr="000000"/>
                </a:solidFill>
                <a:latin typeface="微软雅黑" pitchFamily="34" charset="-122"/>
                <a:ea typeface="微软雅黑" pitchFamily="34" charset="-122"/>
                <a:cs typeface="Arial" pitchFamily="34" charset="0"/>
              </a:rPr>
              <a:t>及预算</a:t>
            </a:r>
            <a:r>
              <a:rPr lang="zh-CN" altLang="en-US" sz="1400" kern="0">
                <a:solidFill>
                  <a:sysClr val="windowText" lastClr="000000"/>
                </a:solidFill>
                <a:latin typeface="微软雅黑" pitchFamily="34" charset="-122"/>
                <a:ea typeface="微软雅黑" pitchFamily="34" charset="-122"/>
                <a:cs typeface="Arial" pitchFamily="34" charset="0"/>
              </a:rPr>
              <a:t>成本</a:t>
            </a:r>
            <a:r>
              <a:rPr lang="zh-CN" altLang="en-US" sz="1400" kern="0" smtClean="0">
                <a:solidFill>
                  <a:sysClr val="windowText" lastClr="000000"/>
                </a:solidFill>
                <a:latin typeface="微软雅黑" pitchFamily="34" charset="-122"/>
                <a:ea typeface="微软雅黑" pitchFamily="34" charset="-122"/>
                <a:cs typeface="Arial" pitchFamily="34" charset="0"/>
              </a:rPr>
              <a:t>机制</a:t>
            </a:r>
            <a:endParaRPr lang="en-US" altLang="zh-CN" sz="1400" kern="0" dirty="0">
              <a:solidFill>
                <a:sysClr val="windowText" lastClr="000000"/>
              </a:solidFill>
              <a:latin typeface="微软雅黑" pitchFamily="34" charset="-122"/>
              <a:ea typeface="微软雅黑" pitchFamily="34" charset="-122"/>
              <a:cs typeface="Arial" pitchFamily="34" charset="0"/>
            </a:endParaRPr>
          </a:p>
        </p:txBody>
      </p:sp>
      <p:sp>
        <p:nvSpPr>
          <p:cNvPr id="13" name="Rectangle 27"/>
          <p:cNvSpPr>
            <a:spLocks noChangeArrowheads="1"/>
          </p:cNvSpPr>
          <p:nvPr/>
        </p:nvSpPr>
        <p:spPr bwMode="blackWhite">
          <a:xfrm>
            <a:off x="5761706" y="4158768"/>
            <a:ext cx="2700690" cy="347663"/>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tabLst/>
              <a:defRPr/>
            </a:pPr>
            <a:r>
              <a:rPr kumimoji="0" lang="zh-CN" altLang="en-US"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组织保障</a:t>
            </a:r>
            <a:endParaRPr kumimoji="0" lang="en-CA" altLang="zh-CN" sz="16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4" name="Rectangle 28"/>
          <p:cNvSpPr>
            <a:spLocks noChangeArrowheads="1"/>
          </p:cNvSpPr>
          <p:nvPr/>
        </p:nvSpPr>
        <p:spPr bwMode="blackWhite">
          <a:xfrm>
            <a:off x="408062" y="4158768"/>
            <a:ext cx="2951968" cy="349250"/>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none" lIns="0" tIns="0" rIns="0" bIns="0" anchor="ctr"/>
          <a:lstStyle/>
          <a:p>
            <a:pPr algn="ctr" eaLnBrk="0" hangingPunct="0">
              <a:buClr>
                <a:srgbClr val="FF3300"/>
              </a:buClr>
              <a:buNone/>
            </a:pPr>
            <a:r>
              <a:rPr lang="zh-CN" altLang="en-US" sz="1600" b="1" dirty="0" smtClean="0">
                <a:solidFill>
                  <a:schemeClr val="bg1"/>
                </a:solidFill>
                <a:latin typeface="微软雅黑" pitchFamily="34" charset="-122"/>
                <a:ea typeface="微软雅黑" pitchFamily="34" charset="-122"/>
                <a:cs typeface="Arial" pitchFamily="34" charset="0"/>
              </a:rPr>
              <a:t>软件治理</a:t>
            </a:r>
            <a:endParaRPr lang="zh-CN" altLang="en-CA" sz="1600" b="1" dirty="0">
              <a:solidFill>
                <a:schemeClr val="bg1"/>
              </a:solidFill>
              <a:latin typeface="微软雅黑" pitchFamily="34" charset="-122"/>
              <a:ea typeface="微软雅黑" pitchFamily="34" charset="-122"/>
              <a:cs typeface="Arial" pitchFamily="34" charset="0"/>
            </a:endParaRPr>
          </a:p>
        </p:txBody>
      </p:sp>
      <p:sp>
        <p:nvSpPr>
          <p:cNvPr id="15" name="Rectangle 29"/>
          <p:cNvSpPr>
            <a:spLocks noChangeArrowheads="1"/>
          </p:cNvSpPr>
          <p:nvPr/>
        </p:nvSpPr>
        <p:spPr bwMode="auto">
          <a:xfrm>
            <a:off x="408062" y="4506431"/>
            <a:ext cx="2951968" cy="1802888"/>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lIns="45720" rIns="27432"/>
          <a:lstStyle/>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需要有相应的平台和工具支撑相关觉得的工作，从而</a:t>
            </a:r>
            <a:r>
              <a:rPr lang="zh-CN" altLang="en-US" sz="1400" kern="0">
                <a:solidFill>
                  <a:sysClr val="windowText" lastClr="000000"/>
                </a:solidFill>
                <a:latin typeface="微软雅黑" pitchFamily="34" charset="-122"/>
                <a:ea typeface="微软雅黑" pitchFamily="34" charset="-122"/>
                <a:cs typeface="Arial" pitchFamily="34" charset="0"/>
              </a:rPr>
              <a:t>提高</a:t>
            </a:r>
            <a:r>
              <a:rPr lang="zh-CN" altLang="en-US" sz="1400" kern="0" smtClean="0">
                <a:solidFill>
                  <a:sysClr val="windowText" lastClr="000000"/>
                </a:solidFill>
                <a:latin typeface="微软雅黑" pitchFamily="34" charset="-122"/>
                <a:ea typeface="微软雅黑" pitchFamily="34" charset="-122"/>
                <a:cs typeface="Arial" pitchFamily="34" charset="0"/>
              </a:rPr>
              <a:t>工作效率</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需要对软件资产进行集中管理；</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标准</a:t>
            </a:r>
            <a:r>
              <a:rPr lang="zh-CN" altLang="en-US" sz="1400" kern="0">
                <a:solidFill>
                  <a:sysClr val="windowText" lastClr="000000"/>
                </a:solidFill>
                <a:latin typeface="微软雅黑" pitchFamily="34" charset="-122"/>
                <a:ea typeface="微软雅黑" pitchFamily="34" charset="-122"/>
                <a:cs typeface="Arial" pitchFamily="34" charset="0"/>
              </a:rPr>
              <a:t>和</a:t>
            </a:r>
            <a:r>
              <a:rPr lang="zh-CN" altLang="en-US" sz="1400" kern="0" smtClean="0">
                <a:solidFill>
                  <a:sysClr val="windowText" lastClr="000000"/>
                </a:solidFill>
                <a:latin typeface="微软雅黑" pitchFamily="34" charset="-122"/>
                <a:ea typeface="微软雅黑" pitchFamily="34" charset="-122"/>
                <a:cs typeface="Arial" pitchFamily="34" charset="0"/>
              </a:rPr>
              <a:t>规范</a:t>
            </a:r>
            <a:endParaRPr lang="en-US" altLang="zh-CN" sz="1400" kern="0" dirty="0">
              <a:solidFill>
                <a:sysClr val="windowText" lastClr="000000"/>
              </a:solidFill>
              <a:latin typeface="微软雅黑" pitchFamily="34" charset="-122"/>
              <a:ea typeface="微软雅黑" pitchFamily="34" charset="-122"/>
              <a:cs typeface="Arial" pitchFamily="34" charset="0"/>
            </a:endParaRPr>
          </a:p>
        </p:txBody>
      </p:sp>
      <p:sp>
        <p:nvSpPr>
          <p:cNvPr id="16" name="Rectangle 30"/>
          <p:cNvSpPr>
            <a:spLocks noChangeArrowheads="1"/>
          </p:cNvSpPr>
          <p:nvPr/>
        </p:nvSpPr>
        <p:spPr bwMode="auto">
          <a:xfrm>
            <a:off x="5749180" y="1844823"/>
            <a:ext cx="2711252" cy="208971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45720" rIns="27432"/>
          <a:lstStyle/>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采用</a:t>
            </a:r>
            <a:r>
              <a:rPr lang="en-US" altLang="zh-CN" sz="1400" kern="0" dirty="0">
                <a:solidFill>
                  <a:sysClr val="windowText" lastClr="000000"/>
                </a:solidFill>
                <a:latin typeface="微软雅黑" pitchFamily="34" charset="-122"/>
                <a:ea typeface="微软雅黑" pitchFamily="34" charset="-122"/>
                <a:cs typeface="Arial" pitchFamily="34" charset="0"/>
              </a:rPr>
              <a:t>SOA</a:t>
            </a:r>
            <a:r>
              <a:rPr lang="zh-CN" altLang="en-US" sz="1400" kern="0" dirty="0">
                <a:solidFill>
                  <a:sysClr val="windowText" lastClr="000000"/>
                </a:solidFill>
                <a:latin typeface="微软雅黑" pitchFamily="34" charset="-122"/>
                <a:ea typeface="微软雅黑" pitchFamily="34" charset="-122"/>
                <a:cs typeface="Arial" pitchFamily="34" charset="0"/>
              </a:rPr>
              <a:t>架构及</a:t>
            </a:r>
            <a:r>
              <a:rPr lang="zh-CN" altLang="en-US" sz="1400" kern="0">
                <a:solidFill>
                  <a:sysClr val="windowText" lastClr="000000"/>
                </a:solidFill>
                <a:latin typeface="微软雅黑" pitchFamily="34" charset="-122"/>
                <a:ea typeface="微软雅黑" pitchFamily="34" charset="-122"/>
                <a:cs typeface="Arial" pitchFamily="34" charset="0"/>
              </a:rPr>
              <a:t>标准化</a:t>
            </a:r>
            <a:r>
              <a:rPr lang="zh-CN" altLang="en-US" sz="1400" kern="0" smtClean="0">
                <a:solidFill>
                  <a:sysClr val="windowText" lastClr="000000"/>
                </a:solidFill>
                <a:latin typeface="微软雅黑" pitchFamily="34" charset="-122"/>
                <a:ea typeface="微软雅黑" pitchFamily="34" charset="-122"/>
                <a:cs typeface="Arial" pitchFamily="34" charset="0"/>
              </a:rPr>
              <a:t>技术</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软件资产可复用</a:t>
            </a:r>
            <a:r>
              <a:rPr lang="zh-CN" altLang="en-US" sz="1400" kern="0">
                <a:solidFill>
                  <a:sysClr val="windowText" lastClr="000000"/>
                </a:solidFill>
                <a:latin typeface="微软雅黑" pitchFamily="34" charset="-122"/>
                <a:ea typeface="微软雅黑" pitchFamily="34" charset="-122"/>
                <a:cs typeface="Arial" pitchFamily="34" charset="0"/>
              </a:rPr>
              <a:t>，</a:t>
            </a:r>
            <a:r>
              <a:rPr lang="zh-CN" altLang="en-US" sz="1400" kern="0" smtClean="0">
                <a:solidFill>
                  <a:sysClr val="windowText" lastClr="000000"/>
                </a:solidFill>
                <a:latin typeface="微软雅黑" pitchFamily="34" charset="-122"/>
                <a:ea typeface="微软雅黑" pitchFamily="34" charset="-122"/>
                <a:cs typeface="Arial" pitchFamily="34" charset="0"/>
              </a:rPr>
              <a:t>增强系统</a:t>
            </a:r>
            <a:r>
              <a:rPr lang="zh-CN" altLang="en-US" sz="1400" kern="0" dirty="0">
                <a:solidFill>
                  <a:sysClr val="windowText" lastClr="000000"/>
                </a:solidFill>
                <a:latin typeface="微软雅黑" pitchFamily="34" charset="-122"/>
                <a:ea typeface="微软雅黑" pitchFamily="34" charset="-122"/>
                <a:cs typeface="Arial" pitchFamily="34" charset="0"/>
              </a:rPr>
              <a:t>应对变化</a:t>
            </a:r>
            <a:r>
              <a:rPr lang="zh-CN" altLang="en-US" sz="1400" kern="0">
                <a:solidFill>
                  <a:sysClr val="windowText" lastClr="000000"/>
                </a:solidFill>
                <a:latin typeface="微软雅黑" pitchFamily="34" charset="-122"/>
                <a:ea typeface="微软雅黑" pitchFamily="34" charset="-122"/>
                <a:cs typeface="Arial" pitchFamily="34" charset="0"/>
              </a:rPr>
              <a:t>的</a:t>
            </a:r>
            <a:r>
              <a:rPr lang="zh-CN" altLang="en-US" sz="1400" kern="0" smtClean="0">
                <a:solidFill>
                  <a:sysClr val="windowText" lastClr="000000"/>
                </a:solidFill>
                <a:latin typeface="微软雅黑" pitchFamily="34" charset="-122"/>
                <a:ea typeface="微软雅黑" pitchFamily="34" charset="-122"/>
                <a:cs typeface="Arial" pitchFamily="34" charset="0"/>
              </a:rPr>
              <a:t>能力</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分别在展现、服务、数据等层面进行</a:t>
            </a:r>
            <a:r>
              <a:rPr lang="zh-CN" altLang="en-US" sz="1400" kern="0">
                <a:solidFill>
                  <a:sysClr val="windowText" lastClr="000000"/>
                </a:solidFill>
                <a:latin typeface="微软雅黑" pitchFamily="34" charset="-122"/>
                <a:ea typeface="微软雅黑" pitchFamily="34" charset="-122"/>
                <a:cs typeface="Arial" pitchFamily="34" charset="0"/>
              </a:rPr>
              <a:t>服务</a:t>
            </a:r>
            <a:r>
              <a:rPr lang="zh-CN" altLang="en-US" sz="1400" kern="0" smtClean="0">
                <a:solidFill>
                  <a:sysClr val="windowText" lastClr="000000"/>
                </a:solidFill>
                <a:latin typeface="微软雅黑" pitchFamily="34" charset="-122"/>
                <a:ea typeface="微软雅黑" pitchFamily="34" charset="-122"/>
                <a:cs typeface="Arial" pitchFamily="34" charset="0"/>
              </a:rPr>
              <a:t>梳理</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提供快速服务组装的</a:t>
            </a:r>
            <a:r>
              <a:rPr lang="zh-CN" altLang="en-US" sz="1400" kern="0">
                <a:solidFill>
                  <a:sysClr val="windowText" lastClr="000000"/>
                </a:solidFill>
                <a:latin typeface="微软雅黑" pitchFamily="34" charset="-122"/>
                <a:ea typeface="微软雅黑" pitchFamily="34" charset="-122"/>
                <a:cs typeface="Arial" pitchFamily="34" charset="0"/>
              </a:rPr>
              <a:t>平台</a:t>
            </a:r>
            <a:r>
              <a:rPr lang="zh-CN" altLang="en-US" sz="1400" kern="0" smtClean="0">
                <a:solidFill>
                  <a:sysClr val="windowText" lastClr="000000"/>
                </a:solidFill>
                <a:latin typeface="微软雅黑" pitchFamily="34" charset="-122"/>
                <a:ea typeface="微软雅黑" pitchFamily="34" charset="-122"/>
                <a:cs typeface="Arial" pitchFamily="34" charset="0"/>
              </a:rPr>
              <a:t>工具</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提供服务运行情况的</a:t>
            </a:r>
            <a:r>
              <a:rPr lang="zh-CN" altLang="en-US" sz="1400" kern="0">
                <a:solidFill>
                  <a:sysClr val="windowText" lastClr="000000"/>
                </a:solidFill>
                <a:latin typeface="微软雅黑" pitchFamily="34" charset="-122"/>
                <a:ea typeface="微软雅黑" pitchFamily="34" charset="-122"/>
                <a:cs typeface="Arial" pitchFamily="34" charset="0"/>
              </a:rPr>
              <a:t>监控</a:t>
            </a:r>
            <a:r>
              <a:rPr lang="zh-CN" altLang="en-US" sz="1400" kern="0" smtClean="0">
                <a:solidFill>
                  <a:sysClr val="windowText" lastClr="000000"/>
                </a:solidFill>
                <a:latin typeface="微软雅黑" pitchFamily="34" charset="-122"/>
                <a:ea typeface="微软雅黑" pitchFamily="34" charset="-122"/>
                <a:cs typeface="Arial" pitchFamily="34" charset="0"/>
              </a:rPr>
              <a:t>能力</a:t>
            </a:r>
            <a:endParaRPr lang="en-US" altLang="zh-CN" sz="1400" kern="0" dirty="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pPr>
            <a:r>
              <a:rPr lang="zh-CN" altLang="en-US" sz="1400" kern="0" dirty="0">
                <a:solidFill>
                  <a:sysClr val="windowText" lastClr="000000"/>
                </a:solidFill>
                <a:latin typeface="微软雅黑" pitchFamily="34" charset="-122"/>
                <a:ea typeface="微软雅黑" pitchFamily="34" charset="-122"/>
                <a:cs typeface="Arial" pitchFamily="34" charset="0"/>
              </a:rPr>
              <a:t>提供基础设施</a:t>
            </a:r>
            <a:r>
              <a:rPr lang="zh-CN" altLang="en-US" sz="1400" kern="0">
                <a:solidFill>
                  <a:sysClr val="windowText" lastClr="000000"/>
                </a:solidFill>
                <a:latin typeface="微软雅黑" pitchFamily="34" charset="-122"/>
                <a:ea typeface="微软雅黑" pitchFamily="34" charset="-122"/>
                <a:cs typeface="Arial" pitchFamily="34" charset="0"/>
              </a:rPr>
              <a:t>及</a:t>
            </a:r>
            <a:r>
              <a:rPr lang="zh-CN" altLang="en-US" sz="1400" kern="0" smtClean="0">
                <a:solidFill>
                  <a:sysClr val="windowText" lastClr="000000"/>
                </a:solidFill>
                <a:latin typeface="微软雅黑" pitchFamily="34" charset="-122"/>
                <a:ea typeface="微软雅黑" pitchFamily="34" charset="-122"/>
                <a:cs typeface="Arial" pitchFamily="34" charset="0"/>
              </a:rPr>
              <a:t>管理</a:t>
            </a:r>
            <a:r>
              <a:rPr lang="zh-CN" altLang="en-US" sz="1400" kern="0">
                <a:solidFill>
                  <a:sysClr val="windowText" lastClr="000000"/>
                </a:solidFill>
                <a:latin typeface="微软雅黑" pitchFamily="34" charset="-122"/>
                <a:ea typeface="微软雅黑" pitchFamily="34" charset="-122"/>
                <a:cs typeface="Arial" pitchFamily="34" charset="0"/>
              </a:rPr>
              <a:t>能力</a:t>
            </a:r>
            <a:endParaRPr lang="en-US" altLang="zh-CN" sz="1400" kern="0" dirty="0">
              <a:solidFill>
                <a:sysClr val="windowText" lastClr="000000"/>
              </a:solidFill>
              <a:latin typeface="微软雅黑" pitchFamily="34" charset="-122"/>
              <a:ea typeface="微软雅黑" pitchFamily="34" charset="-122"/>
              <a:cs typeface="Arial" pitchFamily="34" charset="0"/>
            </a:endParaRPr>
          </a:p>
        </p:txBody>
      </p:sp>
      <p:sp>
        <p:nvSpPr>
          <p:cNvPr id="17" name="Rectangle 31"/>
          <p:cNvSpPr>
            <a:spLocks noChangeArrowheads="1"/>
          </p:cNvSpPr>
          <p:nvPr/>
        </p:nvSpPr>
        <p:spPr bwMode="blackWhite">
          <a:xfrm>
            <a:off x="5749180" y="1484783"/>
            <a:ext cx="2711252" cy="34925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lIns="0" tIns="0" rIns="0" bIns="0" anchor="ctr"/>
          <a:lstStyle/>
          <a:p>
            <a:pPr marL="63500" algn="ctr" eaLnBrk="0" hangingPunct="0">
              <a:buClr>
                <a:srgbClr val="FF3300"/>
              </a:buClr>
              <a:buNone/>
            </a:pPr>
            <a:r>
              <a:rPr lang="zh-CN" altLang="en-US" sz="1600" b="1" dirty="0" smtClean="0">
                <a:solidFill>
                  <a:schemeClr val="bg1"/>
                </a:solidFill>
                <a:latin typeface="微软雅黑" pitchFamily="34" charset="-122"/>
                <a:ea typeface="微软雅黑" pitchFamily="34" charset="-122"/>
                <a:cs typeface="Arial" pitchFamily="34" charset="0"/>
              </a:rPr>
              <a:t>集成架构</a:t>
            </a:r>
            <a:endParaRPr lang="zh-CN" altLang="en-CA" sz="1600" b="1" dirty="0">
              <a:solidFill>
                <a:schemeClr val="bg1"/>
              </a:solidFill>
              <a:latin typeface="微软雅黑" pitchFamily="34" charset="-122"/>
              <a:ea typeface="微软雅黑" pitchFamily="34" charset="-122"/>
              <a:cs typeface="Arial" pitchFamily="34" charset="0"/>
            </a:endParaRPr>
          </a:p>
        </p:txBody>
      </p:sp>
      <p:sp>
        <p:nvSpPr>
          <p:cNvPr id="18" name="Rectangle 32"/>
          <p:cNvSpPr>
            <a:spLocks noChangeArrowheads="1"/>
          </p:cNvSpPr>
          <p:nvPr/>
        </p:nvSpPr>
        <p:spPr bwMode="blackWhite">
          <a:xfrm>
            <a:off x="395536" y="1484783"/>
            <a:ext cx="2951968" cy="349250"/>
          </a:xfrm>
          <a:prstGeom prst="rect">
            <a:avLst/>
          </a:prstGeom>
          <a:ln>
            <a:headEnd/>
            <a:tailEnd/>
          </a:ln>
        </p:spPr>
        <p:style>
          <a:lnRef idx="1">
            <a:schemeClr val="accent1"/>
          </a:lnRef>
          <a:fillRef idx="3">
            <a:schemeClr val="accent1"/>
          </a:fillRef>
          <a:effectRef idx="2">
            <a:schemeClr val="accent1"/>
          </a:effectRef>
          <a:fontRef idx="minor">
            <a:schemeClr val="lt1"/>
          </a:fontRef>
        </p:style>
        <p:txBody>
          <a:bodyPr tIns="91440" bIns="91440" anchor="ctr"/>
          <a:lstStyle/>
          <a:p>
            <a:pPr marL="0" marR="0" lvl="0" indent="0" algn="ctr" defTabSz="914400" eaLnBrk="0" fontAlgn="auto" latinLnBrk="0" hangingPunct="0">
              <a:lnSpc>
                <a:spcPct val="100000"/>
              </a:lnSpc>
              <a:spcBef>
                <a:spcPts val="0"/>
              </a:spcBef>
              <a:spcAft>
                <a:spcPts val="0"/>
              </a:spcAft>
              <a:buClr>
                <a:srgbClr val="FF3300"/>
              </a:buClr>
              <a:buSzTx/>
              <a:buFontTx/>
              <a:buNone/>
              <a:tabLst/>
              <a:defRPr/>
            </a:pPr>
            <a:r>
              <a:rPr kumimoji="0" lang="zh-CN" altLang="en-US" sz="1600"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Arial" pitchFamily="34" charset="0"/>
              </a:rPr>
              <a:t>系统规划</a:t>
            </a:r>
            <a:endParaRPr kumimoji="0" lang="zh-CN" altLang="en-CA" sz="16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Arial" pitchFamily="34" charset="0"/>
            </a:endParaRPr>
          </a:p>
        </p:txBody>
      </p:sp>
      <p:sp>
        <p:nvSpPr>
          <p:cNvPr id="19" name="Rectangle 33"/>
          <p:cNvSpPr>
            <a:spLocks noChangeArrowheads="1"/>
          </p:cNvSpPr>
          <p:nvPr/>
        </p:nvSpPr>
        <p:spPr bwMode="auto">
          <a:xfrm>
            <a:off x="395536" y="1829271"/>
            <a:ext cx="2951968" cy="210526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45720" rIns="27432"/>
          <a:lstStyle/>
          <a:p>
            <a:pPr marL="228600" marR="0" lvl="0" indent="-228600" algn="l" defTabSz="914400" eaLnBrk="1" fontAlgn="auto" latinLnBrk="0" hangingPunct="1">
              <a:lnSpc>
                <a:spcPct val="105000"/>
              </a:lnSpc>
              <a:spcBef>
                <a:spcPct val="20000"/>
              </a:spcBef>
              <a:spcAft>
                <a:spcPts val="0"/>
              </a:spcAft>
              <a:buClr>
                <a:srgbClr val="0072EA"/>
              </a:buClr>
              <a:buSzPct val="70000"/>
              <a:buFont typeface="Wingdings" pitchFamily="2" charset="2"/>
              <a:buChar char="n"/>
              <a:tabLst/>
              <a:defRPr/>
            </a:pPr>
            <a:r>
              <a:rPr kumimoji="0" lang="zh-CN" altLang="en-US" sz="14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Arial" pitchFamily="34" charset="0"/>
              </a:rPr>
              <a:t>需要建立清晰系统边界，提高系统灵活性</a:t>
            </a:r>
            <a:r>
              <a:rPr kumimoji="0" lang="zh-CN" altLang="en-US" sz="140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cs typeface="Arial" pitchFamily="34" charset="0"/>
              </a:rPr>
              <a:t>和稳定性</a:t>
            </a:r>
            <a:endParaRPr kumimoji="0" lang="en-US" altLang="zh-CN" sz="14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defRPr/>
            </a:pPr>
            <a:r>
              <a:rPr lang="zh-CN" altLang="en-US" sz="1400" kern="0" dirty="0" smtClean="0">
                <a:solidFill>
                  <a:sysClr val="windowText" lastClr="000000"/>
                </a:solidFill>
                <a:latin typeface="微软雅黑" pitchFamily="34" charset="-122"/>
                <a:ea typeface="微软雅黑" pitchFamily="34" charset="-122"/>
                <a:cs typeface="Arial" pitchFamily="34" charset="0"/>
              </a:rPr>
              <a:t>业务服务接口清晰，提升业务支撑系统的</a:t>
            </a:r>
            <a:r>
              <a:rPr lang="zh-CN" altLang="en-US" sz="1400" kern="0" smtClean="0">
                <a:solidFill>
                  <a:sysClr val="windowText" lastClr="000000"/>
                </a:solidFill>
                <a:latin typeface="微软雅黑" pitchFamily="34" charset="-122"/>
                <a:ea typeface="微软雅黑" pitchFamily="34" charset="-122"/>
                <a:cs typeface="Arial" pitchFamily="34" charset="0"/>
              </a:rPr>
              <a:t>能力开放</a:t>
            </a:r>
            <a:endParaRPr lang="en-US" altLang="zh-CN" sz="1400" kern="0" dirty="0" smtClean="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defRPr/>
            </a:pPr>
            <a:r>
              <a:rPr lang="zh-CN" altLang="en-US" sz="1400" kern="0" dirty="0" smtClean="0">
                <a:solidFill>
                  <a:sysClr val="windowText" lastClr="000000"/>
                </a:solidFill>
                <a:latin typeface="微软雅黑" pitchFamily="34" charset="-122"/>
                <a:ea typeface="微软雅黑" pitchFamily="34" charset="-122"/>
                <a:cs typeface="Arial" pitchFamily="34" charset="0"/>
              </a:rPr>
              <a:t>业务功能收敛，业务构件之间不能有</a:t>
            </a:r>
            <a:r>
              <a:rPr lang="zh-CN" altLang="en-US" sz="1400" kern="0" smtClean="0">
                <a:solidFill>
                  <a:sysClr val="windowText" lastClr="000000"/>
                </a:solidFill>
                <a:latin typeface="微软雅黑" pitchFamily="34" charset="-122"/>
                <a:ea typeface="微软雅黑" pitchFamily="34" charset="-122"/>
                <a:cs typeface="Arial" pitchFamily="34" charset="0"/>
              </a:rPr>
              <a:t>功能重叠</a:t>
            </a:r>
            <a:endParaRPr lang="en-US" altLang="zh-CN" sz="1400" kern="0" dirty="0" smtClean="0">
              <a:solidFill>
                <a:sysClr val="windowText" lastClr="000000"/>
              </a:solidFill>
              <a:latin typeface="微软雅黑" pitchFamily="34" charset="-122"/>
              <a:ea typeface="微软雅黑" pitchFamily="34" charset="-122"/>
              <a:cs typeface="Arial" pitchFamily="34" charset="0"/>
            </a:endParaRPr>
          </a:p>
          <a:p>
            <a:pPr marL="228600" indent="-228600">
              <a:lnSpc>
                <a:spcPct val="105000"/>
              </a:lnSpc>
              <a:spcBef>
                <a:spcPct val="20000"/>
              </a:spcBef>
              <a:buClr>
                <a:srgbClr val="0072EA"/>
              </a:buClr>
              <a:buSzPct val="70000"/>
              <a:buFont typeface="Wingdings" pitchFamily="2" charset="2"/>
              <a:buChar char="n"/>
              <a:defRPr/>
            </a:pPr>
            <a:r>
              <a:rPr lang="zh-CN" altLang="en-US" sz="1400" kern="0" dirty="0" smtClean="0">
                <a:solidFill>
                  <a:sysClr val="windowText" lastClr="000000"/>
                </a:solidFill>
                <a:latin typeface="微软雅黑" pitchFamily="34" charset="-122"/>
                <a:ea typeface="微软雅黑" pitchFamily="34" charset="-122"/>
                <a:cs typeface="Arial" pitchFamily="34" charset="0"/>
              </a:rPr>
              <a:t>业务流程的设计、组织、实现</a:t>
            </a:r>
            <a:r>
              <a:rPr lang="zh-CN" altLang="en-US" sz="1400" kern="0" smtClean="0">
                <a:solidFill>
                  <a:sysClr val="windowText" lastClr="000000"/>
                </a:solidFill>
                <a:latin typeface="微软雅黑" pitchFamily="34" charset="-122"/>
                <a:ea typeface="微软雅黑" pitchFamily="34" charset="-122"/>
                <a:cs typeface="Arial" pitchFamily="34" charset="0"/>
              </a:rPr>
              <a:t>和执行</a:t>
            </a:r>
            <a:endParaRPr lang="en-US" altLang="zh-CN" sz="1400" kern="0" dirty="0" smtClean="0">
              <a:solidFill>
                <a:sysClr val="windowText" lastClr="000000"/>
              </a:solidFill>
              <a:latin typeface="微软雅黑" pitchFamily="34" charset="-122"/>
              <a:ea typeface="微软雅黑" pitchFamily="34" charset="-122"/>
              <a:cs typeface="Arial" pitchFamily="34" charset="0"/>
            </a:endParaRPr>
          </a:p>
        </p:txBody>
      </p:sp>
      <p:sp>
        <p:nvSpPr>
          <p:cNvPr id="20" name="TextBox 19"/>
          <p:cNvSpPr txBox="1"/>
          <p:nvPr/>
        </p:nvSpPr>
        <p:spPr>
          <a:xfrm>
            <a:off x="4217739" y="3884015"/>
            <a:ext cx="752168" cy="338554"/>
          </a:xfrm>
          <a:prstGeom prst="rect">
            <a:avLst/>
          </a:prstGeom>
          <a:noFill/>
        </p:spPr>
        <p:txBody>
          <a:bodyPr wrap="square" rtlCol="0">
            <a:spAutoFit/>
          </a:bodyPr>
          <a:lstStyle/>
          <a:p>
            <a:pPr algn="ctr">
              <a:buNone/>
            </a:pPr>
            <a:r>
              <a:rPr lang="zh-CN" altLang="en-US" sz="1600" dirty="0" smtClean="0">
                <a:solidFill>
                  <a:schemeClr val="tx1"/>
                </a:solidFill>
                <a:latin typeface="微软雅黑" pitchFamily="34" charset="-122"/>
                <a:ea typeface="微软雅黑" pitchFamily="34" charset="-122"/>
              </a:rPr>
              <a:t>要素</a:t>
            </a:r>
            <a:endParaRPr lang="zh-CN" altLang="en-US" sz="16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33474357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SOA</a:t>
            </a:r>
            <a:r>
              <a:rPr lang="zh-CN" altLang="en-US" smtClean="0"/>
              <a:t>服务治理</a:t>
            </a:r>
            <a:r>
              <a:rPr lang="zh-CN" altLang="en-US"/>
              <a:t>总体方案</a:t>
            </a:r>
          </a:p>
        </p:txBody>
      </p:sp>
      <p:sp>
        <p:nvSpPr>
          <p:cNvPr id="3" name="圆角矩形 2"/>
          <p:cNvSpPr/>
          <p:nvPr/>
        </p:nvSpPr>
        <p:spPr>
          <a:xfrm>
            <a:off x="142844" y="5662105"/>
            <a:ext cx="8429684" cy="928694"/>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smtClean="0">
                <a:latin typeface="微软雅黑" pitchFamily="34" charset="-122"/>
                <a:ea typeface="微软雅黑" pitchFamily="34" charset="-122"/>
              </a:rPr>
              <a:t>度量</a:t>
            </a:r>
            <a:endParaRPr lang="zh-CN" altLang="en-US" sz="1600" b="1">
              <a:latin typeface="微软雅黑" pitchFamily="34" charset="-122"/>
              <a:ea typeface="微软雅黑" pitchFamily="34" charset="-122"/>
            </a:endParaRPr>
          </a:p>
        </p:txBody>
      </p:sp>
      <p:sp>
        <p:nvSpPr>
          <p:cNvPr id="4" name="圆角矩形 3"/>
          <p:cNvSpPr/>
          <p:nvPr/>
        </p:nvSpPr>
        <p:spPr>
          <a:xfrm>
            <a:off x="142844" y="4413749"/>
            <a:ext cx="8429684" cy="1110298"/>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治理方案</a:t>
            </a:r>
          </a:p>
        </p:txBody>
      </p:sp>
      <p:sp>
        <p:nvSpPr>
          <p:cNvPr id="5" name="圆角矩形 4"/>
          <p:cNvSpPr/>
          <p:nvPr/>
        </p:nvSpPr>
        <p:spPr>
          <a:xfrm>
            <a:off x="142844" y="2445485"/>
            <a:ext cx="8429684" cy="1849223"/>
          </a:xfrm>
          <a:prstGeom prst="roundRect">
            <a:avLst>
              <a:gd name="adj" fmla="val 3686"/>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治理模型</a:t>
            </a:r>
          </a:p>
        </p:txBody>
      </p:sp>
      <p:sp>
        <p:nvSpPr>
          <p:cNvPr id="6" name="圆角矩形 5"/>
          <p:cNvSpPr/>
          <p:nvPr/>
        </p:nvSpPr>
        <p:spPr>
          <a:xfrm>
            <a:off x="142844" y="1248926"/>
            <a:ext cx="8429684" cy="1091520"/>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治理需求</a:t>
            </a:r>
          </a:p>
        </p:txBody>
      </p:sp>
      <p:sp>
        <p:nvSpPr>
          <p:cNvPr id="7" name="Oval 74"/>
          <p:cNvSpPr>
            <a:spLocks noChangeArrowheads="1"/>
          </p:cNvSpPr>
          <p:nvPr/>
        </p:nvSpPr>
        <p:spPr bwMode="auto">
          <a:xfrm>
            <a:off x="1106348" y="2564904"/>
            <a:ext cx="1714512" cy="60948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管理体系</a:t>
            </a:r>
            <a:endParaRPr lang="en-US" altLang="zh-CN" sz="1600" b="1" dirty="0">
              <a:solidFill>
                <a:schemeClr val="tx1"/>
              </a:solidFill>
              <a:latin typeface="微软雅黑" pitchFamily="34" charset="-122"/>
              <a:ea typeface="微软雅黑" pitchFamily="34" charset="-122"/>
            </a:endParaRPr>
          </a:p>
        </p:txBody>
      </p:sp>
      <p:sp>
        <p:nvSpPr>
          <p:cNvPr id="8" name="Rectangle 48"/>
          <p:cNvSpPr>
            <a:spLocks noChangeArrowheads="1"/>
          </p:cNvSpPr>
          <p:nvPr/>
        </p:nvSpPr>
        <p:spPr bwMode="auto">
          <a:xfrm>
            <a:off x="1404353" y="3526578"/>
            <a:ext cx="785817"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smtClean="0">
                <a:solidFill>
                  <a:schemeClr val="tx1"/>
                </a:solidFill>
                <a:latin typeface="微软雅黑" pitchFamily="34" charset="-122"/>
                <a:ea typeface="微软雅黑" pitchFamily="34" charset="-122"/>
              </a:rPr>
              <a:t>接口服务</a:t>
            </a:r>
            <a:endParaRPr lang="en-US" altLang="zh-CN" sz="1400" smtClean="0">
              <a:solidFill>
                <a:schemeClr val="tx1"/>
              </a:solidFill>
              <a:latin typeface="微软雅黑" pitchFamily="34" charset="-122"/>
              <a:ea typeface="微软雅黑" pitchFamily="34" charset="-122"/>
            </a:endParaRPr>
          </a:p>
          <a:p>
            <a:pPr algn="ctr"/>
            <a:r>
              <a:rPr lang="zh-CN" altLang="en-US" sz="1400" smtClean="0">
                <a:solidFill>
                  <a:schemeClr val="tx1"/>
                </a:solidFill>
                <a:latin typeface="微软雅黑" pitchFamily="34" charset="-122"/>
                <a:ea typeface="微软雅黑" pitchFamily="34" charset="-122"/>
              </a:rPr>
              <a:t>规范</a:t>
            </a:r>
            <a:endParaRPr lang="en-US" altLang="zh-CN" sz="1400" b="0" dirty="0">
              <a:solidFill>
                <a:schemeClr val="tx1"/>
              </a:solidFill>
              <a:latin typeface="微软雅黑" pitchFamily="34" charset="-122"/>
              <a:ea typeface="微软雅黑" pitchFamily="34" charset="-122"/>
            </a:endParaRPr>
          </a:p>
        </p:txBody>
      </p:sp>
      <p:sp>
        <p:nvSpPr>
          <p:cNvPr id="9" name="Rectangle 48"/>
          <p:cNvSpPr>
            <a:spLocks noChangeArrowheads="1"/>
          </p:cNvSpPr>
          <p:nvPr/>
        </p:nvSpPr>
        <p:spPr bwMode="auto">
          <a:xfrm>
            <a:off x="618150"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软件资产</a:t>
            </a:r>
            <a:endParaRPr lang="en-US" altLang="zh-CN" sz="1400" b="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管理</a:t>
            </a:r>
            <a:endParaRPr lang="en-US" altLang="zh-CN" sz="1400" b="0" dirty="0">
              <a:solidFill>
                <a:schemeClr val="tx1"/>
              </a:solidFill>
              <a:latin typeface="微软雅黑" pitchFamily="34" charset="-122"/>
              <a:ea typeface="微软雅黑" pitchFamily="34" charset="-122"/>
            </a:endParaRPr>
          </a:p>
        </p:txBody>
      </p:sp>
      <p:sp>
        <p:nvSpPr>
          <p:cNvPr id="10" name="Rectangle 52"/>
          <p:cNvSpPr>
            <a:spLocks noChangeArrowheads="1"/>
          </p:cNvSpPr>
          <p:nvPr/>
        </p:nvSpPr>
        <p:spPr bwMode="auto">
          <a:xfrm>
            <a:off x="564604" y="4683146"/>
            <a:ext cx="88905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defRPr/>
            </a:pPr>
            <a:r>
              <a:rPr lang="zh-CN" altLang="en-US" sz="1400" b="0" dirty="0" smtClean="0">
                <a:solidFill>
                  <a:schemeClr val="tx1"/>
                </a:solidFill>
                <a:latin typeface="微软雅黑" pitchFamily="34" charset="-122"/>
                <a:ea typeface="微软雅黑" pitchFamily="34" charset="-122"/>
              </a:rPr>
              <a:t>应用系统</a:t>
            </a:r>
            <a:endParaRPr lang="en-US" altLang="zh-CN" sz="1400" b="0" dirty="0" smtClean="0">
              <a:solidFill>
                <a:schemeClr val="tx1"/>
              </a:solidFill>
              <a:latin typeface="微软雅黑" pitchFamily="34" charset="-122"/>
              <a:ea typeface="微软雅黑" pitchFamily="34" charset="-122"/>
            </a:endParaRPr>
          </a:p>
          <a:p>
            <a:pPr algn="ctr" eaLnBrk="0" hangingPunct="0">
              <a:defRPr/>
            </a:pPr>
            <a:r>
              <a:rPr lang="zh-CN" altLang="en-US" sz="1400" b="0" dirty="0" smtClean="0">
                <a:solidFill>
                  <a:schemeClr val="tx1"/>
                </a:solidFill>
                <a:latin typeface="微软雅黑" pitchFamily="34" charset="-122"/>
                <a:ea typeface="微软雅黑" pitchFamily="34" charset="-122"/>
              </a:rPr>
              <a:t>命名规范</a:t>
            </a:r>
            <a:endParaRPr lang="en-US" altLang="zh-CN" sz="1400" b="0" dirty="0">
              <a:solidFill>
                <a:schemeClr val="tx1"/>
              </a:solidFill>
              <a:latin typeface="微软雅黑" pitchFamily="34" charset="-122"/>
              <a:ea typeface="微软雅黑" pitchFamily="34" charset="-122"/>
            </a:endParaRPr>
          </a:p>
        </p:txBody>
      </p:sp>
      <p:sp>
        <p:nvSpPr>
          <p:cNvPr id="11" name="上下箭头 10"/>
          <p:cNvSpPr/>
          <p:nvPr/>
        </p:nvSpPr>
        <p:spPr bwMode="auto">
          <a:xfrm>
            <a:off x="1850223" y="2237358"/>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2" name="上下箭头 11"/>
          <p:cNvSpPr/>
          <p:nvPr/>
        </p:nvSpPr>
        <p:spPr bwMode="auto">
          <a:xfrm>
            <a:off x="4280023" y="2219135"/>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3" name="上下箭头 12"/>
          <p:cNvSpPr/>
          <p:nvPr/>
        </p:nvSpPr>
        <p:spPr bwMode="auto">
          <a:xfrm>
            <a:off x="7080528" y="221896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4" name="上下箭头 13"/>
          <p:cNvSpPr/>
          <p:nvPr/>
        </p:nvSpPr>
        <p:spPr bwMode="auto">
          <a:xfrm>
            <a:off x="1850223" y="5429271"/>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5" name="上下箭头 14"/>
          <p:cNvSpPr/>
          <p:nvPr/>
        </p:nvSpPr>
        <p:spPr bwMode="auto">
          <a:xfrm>
            <a:off x="7080529"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6" name="圆角矩形 15"/>
          <p:cNvSpPr/>
          <p:nvPr/>
        </p:nvSpPr>
        <p:spPr>
          <a:xfrm>
            <a:off x="611560" y="1512943"/>
            <a:ext cx="1885963"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square" anchor="ctr" anchorCtr="1"/>
          <a:lstStyle/>
          <a:p>
            <a:pPr marL="228600" lvl="0" indent="-228600" fontAlgn="auto">
              <a:lnSpc>
                <a:spcPct val="105000"/>
              </a:lnSpc>
              <a:spcBef>
                <a:spcPct val="20000"/>
              </a:spcBef>
              <a:spcAft>
                <a:spcPts val="0"/>
              </a:spcAft>
              <a:buClr>
                <a:srgbClr val="0072EA"/>
              </a:buClr>
              <a:buSzPct val="70000"/>
              <a:defRPr/>
            </a:pPr>
            <a:r>
              <a:rPr lang="zh-CN" altLang="en-US" sz="1400" kern="0" dirty="0">
                <a:solidFill>
                  <a:schemeClr val="tx1"/>
                </a:solidFill>
                <a:latin typeface="微软雅黑" pitchFamily="34" charset="-122"/>
                <a:ea typeface="微软雅黑" pitchFamily="34" charset="-122"/>
                <a:cs typeface="Arial" pitchFamily="34" charset="0"/>
              </a:rPr>
              <a:t>松耦合、模块化、可配置的建设</a:t>
            </a:r>
            <a:r>
              <a:rPr lang="zh-CN" altLang="en-US" sz="1400" kern="0" dirty="0" smtClean="0">
                <a:solidFill>
                  <a:schemeClr val="tx1"/>
                </a:solidFill>
                <a:latin typeface="微软雅黑" pitchFamily="34" charset="-122"/>
                <a:ea typeface="微软雅黑" pitchFamily="34" charset="-122"/>
                <a:cs typeface="Arial" pitchFamily="34" charset="0"/>
              </a:rPr>
              <a:t>原则</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17" name="圆角矩形 16"/>
          <p:cNvSpPr/>
          <p:nvPr/>
        </p:nvSpPr>
        <p:spPr>
          <a:xfrm>
            <a:off x="2711735"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互联网化、智能管道</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化的支撑能力</a:t>
            </a:r>
          </a:p>
        </p:txBody>
      </p:sp>
      <p:sp>
        <p:nvSpPr>
          <p:cNvPr id="18" name="圆角矩形 17"/>
          <p:cNvSpPr/>
          <p:nvPr/>
        </p:nvSpPr>
        <p:spPr>
          <a:xfrm>
            <a:off x="4698852"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云计算、</a:t>
            </a:r>
            <a:r>
              <a:rPr lang="en-US" altLang="zh-CN" sz="1400" kern="0" dirty="0">
                <a:solidFill>
                  <a:schemeClr val="tx1"/>
                </a:solidFill>
                <a:latin typeface="微软雅黑" pitchFamily="34" charset="-122"/>
                <a:ea typeface="微软雅黑" pitchFamily="34" charset="-122"/>
                <a:cs typeface="Arial" pitchFamily="34" charset="0"/>
              </a:rPr>
              <a:t>SOA</a:t>
            </a:r>
            <a:r>
              <a:rPr lang="zh-CN" altLang="en-US" sz="1400" kern="0" dirty="0">
                <a:solidFill>
                  <a:schemeClr val="tx1"/>
                </a:solidFill>
                <a:latin typeface="微软雅黑" pitchFamily="34" charset="-122"/>
                <a:ea typeface="微软雅黑" pitchFamily="34" charset="-122"/>
                <a:cs typeface="Arial" pitchFamily="34" charset="0"/>
              </a:rPr>
              <a:t>技术</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的应用</a:t>
            </a:r>
            <a:r>
              <a:rPr lang="zh-CN" altLang="en-US" sz="1400" kern="0" dirty="0" smtClean="0">
                <a:solidFill>
                  <a:schemeClr val="tx1"/>
                </a:solidFill>
                <a:latin typeface="微软雅黑" pitchFamily="34" charset="-122"/>
                <a:ea typeface="微软雅黑" pitchFamily="34" charset="-122"/>
                <a:cs typeface="Arial" pitchFamily="34" charset="0"/>
              </a:rPr>
              <a:t>模式</a:t>
            </a:r>
            <a:endParaRPr lang="zh-CN" altLang="en-US" sz="1400" kern="0" dirty="0">
              <a:solidFill>
                <a:schemeClr val="tx1"/>
              </a:solidFill>
              <a:latin typeface="微软雅黑" pitchFamily="34" charset="-122"/>
              <a:ea typeface="微软雅黑" pitchFamily="34" charset="-122"/>
              <a:cs typeface="Arial" pitchFamily="34" charset="0"/>
            </a:endParaRPr>
          </a:p>
        </p:txBody>
      </p:sp>
      <p:sp>
        <p:nvSpPr>
          <p:cNvPr id="19" name="圆角矩形 18"/>
          <p:cNvSpPr/>
          <p:nvPr/>
        </p:nvSpPr>
        <p:spPr>
          <a:xfrm>
            <a:off x="6641328" y="1512943"/>
            <a:ext cx="1571636"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体系化、主动式</a:t>
            </a:r>
            <a:endParaRPr lang="en-US" altLang="zh-CN" sz="1400" b="0" kern="0" dirty="0" smtClean="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的运维能力</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20" name="Line 61"/>
          <p:cNvSpPr>
            <a:spLocks noChangeShapeType="1"/>
          </p:cNvSpPr>
          <p:nvPr/>
        </p:nvSpPr>
        <p:spPr bwMode="auto">
          <a:xfrm flipH="1">
            <a:off x="880721" y="3184648"/>
            <a:ext cx="1060518" cy="341930"/>
          </a:xfrm>
          <a:prstGeom prst="line">
            <a:avLst/>
          </a:prstGeom>
          <a:noFill/>
          <a:ln w="9525">
            <a:solidFill>
              <a:schemeClr val="tx1"/>
            </a:solidFill>
            <a:prstDash val="solid"/>
            <a:round/>
            <a:headEnd/>
            <a:tailEnd type="triangle" w="med" len="med"/>
          </a:ln>
        </p:spPr>
        <p:txBody>
          <a:bodyPr/>
          <a:lstStyle/>
          <a:p>
            <a:endParaRPr lang="zh-CN" altLang="en-US"/>
          </a:p>
        </p:txBody>
      </p:sp>
      <p:sp>
        <p:nvSpPr>
          <p:cNvPr id="21" name="Line 62"/>
          <p:cNvSpPr>
            <a:spLocks noChangeShapeType="1"/>
          </p:cNvSpPr>
          <p:nvPr/>
        </p:nvSpPr>
        <p:spPr bwMode="auto">
          <a:xfrm>
            <a:off x="1941241" y="3174384"/>
            <a:ext cx="594776" cy="352194"/>
          </a:xfrm>
          <a:prstGeom prst="line">
            <a:avLst/>
          </a:prstGeom>
          <a:noFill/>
          <a:ln w="9525">
            <a:solidFill>
              <a:schemeClr val="tx1"/>
            </a:solidFill>
            <a:prstDash val="solid"/>
            <a:round/>
            <a:headEnd/>
            <a:tailEnd type="triangle" w="med" len="med"/>
          </a:ln>
        </p:spPr>
        <p:txBody>
          <a:bodyPr/>
          <a:lstStyle/>
          <a:p>
            <a:endParaRPr lang="zh-CN" altLang="en-US"/>
          </a:p>
        </p:txBody>
      </p:sp>
      <p:sp>
        <p:nvSpPr>
          <p:cNvPr id="22" name="Rectangle 52"/>
          <p:cNvSpPr>
            <a:spLocks noChangeArrowheads="1"/>
          </p:cNvSpPr>
          <p:nvPr/>
        </p:nvSpPr>
        <p:spPr bwMode="auto">
          <a:xfrm>
            <a:off x="1545800" y="4683146"/>
            <a:ext cx="90380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管理流程</a:t>
            </a:r>
            <a:endParaRPr lang="en-US" altLang="zh-CN" sz="1400" dirty="0">
              <a:solidFill>
                <a:schemeClr val="tx1"/>
              </a:solidFill>
              <a:latin typeface="微软雅黑" pitchFamily="34" charset="-122"/>
              <a:ea typeface="微软雅黑" pitchFamily="34" charset="-122"/>
            </a:endParaRPr>
          </a:p>
        </p:txBody>
      </p:sp>
      <p:sp>
        <p:nvSpPr>
          <p:cNvPr id="23" name="Rectangle 52"/>
          <p:cNvSpPr>
            <a:spLocks noChangeArrowheads="1"/>
          </p:cNvSpPr>
          <p:nvPr/>
        </p:nvSpPr>
        <p:spPr bwMode="auto">
          <a:xfrm>
            <a:off x="4600377" y="4683146"/>
            <a:ext cx="1071571"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SAM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口管理系统</a:t>
            </a:r>
            <a:endParaRPr lang="en-US" altLang="zh-CN" sz="1400" dirty="0">
              <a:solidFill>
                <a:schemeClr val="tx1"/>
              </a:solidFill>
              <a:latin typeface="微软雅黑" pitchFamily="34" charset="-122"/>
              <a:ea typeface="微软雅黑" pitchFamily="34" charset="-122"/>
            </a:endParaRPr>
          </a:p>
        </p:txBody>
      </p:sp>
      <p:sp>
        <p:nvSpPr>
          <p:cNvPr id="24" name="Rectangle 52"/>
          <p:cNvSpPr>
            <a:spLocks noChangeArrowheads="1"/>
          </p:cNvSpPr>
          <p:nvPr/>
        </p:nvSpPr>
        <p:spPr bwMode="auto">
          <a:xfrm>
            <a:off x="5765766" y="4683146"/>
            <a:ext cx="83099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ESB</a:t>
            </a:r>
            <a:r>
              <a:rPr lang="zh-CN" altLang="en-US" sz="1400" dirty="0">
                <a:solidFill>
                  <a:schemeClr val="tx1"/>
                </a:solidFill>
                <a:latin typeface="微软雅黑" pitchFamily="34" charset="-122"/>
                <a:ea typeface="微软雅黑" pitchFamily="34" charset="-122"/>
              </a:rPr>
              <a:t>服务</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25" name="Rectangle 52"/>
          <p:cNvSpPr>
            <a:spLocks noChangeArrowheads="1"/>
          </p:cNvSpPr>
          <p:nvPr/>
        </p:nvSpPr>
        <p:spPr bwMode="auto">
          <a:xfrm>
            <a:off x="6710306" y="4683146"/>
            <a:ext cx="101811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SSM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口监控系统</a:t>
            </a:r>
            <a:endParaRPr lang="en-US" altLang="zh-CN" sz="1400" dirty="0">
              <a:solidFill>
                <a:schemeClr val="tx1"/>
              </a:solidFill>
              <a:latin typeface="微软雅黑" pitchFamily="34" charset="-122"/>
              <a:ea typeface="微软雅黑" pitchFamily="34" charset="-122"/>
            </a:endParaRPr>
          </a:p>
        </p:txBody>
      </p:sp>
      <p:sp>
        <p:nvSpPr>
          <p:cNvPr id="26" name="Rectangle 52"/>
          <p:cNvSpPr>
            <a:spLocks noChangeArrowheads="1"/>
          </p:cNvSpPr>
          <p:nvPr/>
        </p:nvSpPr>
        <p:spPr bwMode="auto">
          <a:xfrm>
            <a:off x="3572302" y="4683146"/>
            <a:ext cx="935600"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部署规范</a:t>
            </a:r>
            <a:endParaRPr lang="en-US" altLang="zh-CN" sz="1400" dirty="0">
              <a:solidFill>
                <a:schemeClr val="tx1"/>
              </a:solidFill>
              <a:latin typeface="微软雅黑" pitchFamily="34" charset="-122"/>
              <a:ea typeface="微软雅黑" pitchFamily="34" charset="-122"/>
            </a:endParaRPr>
          </a:p>
        </p:txBody>
      </p:sp>
      <p:sp>
        <p:nvSpPr>
          <p:cNvPr id="27" name="Rectangle 52"/>
          <p:cNvSpPr>
            <a:spLocks noChangeArrowheads="1"/>
          </p:cNvSpPr>
          <p:nvPr/>
        </p:nvSpPr>
        <p:spPr bwMode="auto">
          <a:xfrm>
            <a:off x="2561845" y="4683146"/>
            <a:ext cx="92085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设计规范</a:t>
            </a:r>
            <a:endParaRPr lang="en-US" altLang="zh-CN" sz="1400" dirty="0">
              <a:solidFill>
                <a:schemeClr val="tx1"/>
              </a:solidFill>
              <a:latin typeface="微软雅黑" pitchFamily="34" charset="-122"/>
              <a:ea typeface="微软雅黑" pitchFamily="34" charset="-122"/>
            </a:endParaRPr>
          </a:p>
        </p:txBody>
      </p:sp>
      <p:sp>
        <p:nvSpPr>
          <p:cNvPr id="31" name="Rectangle 52"/>
          <p:cNvSpPr>
            <a:spLocks noChangeArrowheads="1"/>
          </p:cNvSpPr>
          <p:nvPr/>
        </p:nvSpPr>
        <p:spPr bwMode="auto">
          <a:xfrm>
            <a:off x="5967513" y="3526578"/>
            <a:ext cx="763825" cy="576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治理</a:t>
            </a:r>
            <a:endParaRPr lang="en-US" altLang="zh-CN" sz="1400" b="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小组</a:t>
            </a:r>
            <a:endParaRPr lang="en-US" altLang="zh-CN" sz="1400" b="0" dirty="0">
              <a:solidFill>
                <a:schemeClr val="tx1"/>
              </a:solidFill>
              <a:latin typeface="微软雅黑" pitchFamily="34" charset="-122"/>
              <a:ea typeface="微软雅黑" pitchFamily="34" charset="-122"/>
            </a:endParaRPr>
          </a:p>
        </p:txBody>
      </p:sp>
      <p:sp>
        <p:nvSpPr>
          <p:cNvPr id="32" name="Oval 35"/>
          <p:cNvSpPr>
            <a:spLocks noChangeArrowheads="1"/>
          </p:cNvSpPr>
          <p:nvPr/>
        </p:nvSpPr>
        <p:spPr bwMode="auto">
          <a:xfrm>
            <a:off x="3428991" y="2564904"/>
            <a:ext cx="1928827" cy="590598"/>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平台与工具</a:t>
            </a:r>
            <a:endParaRPr lang="en-US" altLang="zh-CN" sz="1600" b="1" dirty="0">
              <a:solidFill>
                <a:schemeClr val="tx1"/>
              </a:solidFill>
              <a:latin typeface="微软雅黑" pitchFamily="34" charset="-122"/>
              <a:ea typeface="微软雅黑" pitchFamily="34" charset="-122"/>
            </a:endParaRPr>
          </a:p>
        </p:txBody>
      </p:sp>
      <p:sp>
        <p:nvSpPr>
          <p:cNvPr id="33" name="Rectangle 52"/>
          <p:cNvSpPr>
            <a:spLocks noChangeArrowheads="1"/>
          </p:cNvSpPr>
          <p:nvPr/>
        </p:nvSpPr>
        <p:spPr bwMode="auto">
          <a:xfrm>
            <a:off x="4018092" y="3526579"/>
            <a:ext cx="895804"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服务集成</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34" name="Rectangle 52"/>
          <p:cNvSpPr>
            <a:spLocks noChangeArrowheads="1"/>
          </p:cNvSpPr>
          <p:nvPr/>
        </p:nvSpPr>
        <p:spPr bwMode="auto">
          <a:xfrm>
            <a:off x="3062495" y="3526579"/>
            <a:ext cx="861433"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b="0" dirty="0">
                <a:solidFill>
                  <a:schemeClr val="tx1"/>
                </a:solidFill>
                <a:latin typeface="微软雅黑" pitchFamily="34" charset="-122"/>
                <a:ea typeface="微软雅黑" pitchFamily="34" charset="-122"/>
              </a:rPr>
              <a:t>软件资产</a:t>
            </a:r>
            <a:endParaRPr lang="en-US" altLang="zh-CN" sz="1400" b="0" dirty="0">
              <a:solidFill>
                <a:schemeClr val="tx1"/>
              </a:solidFill>
              <a:latin typeface="微软雅黑" pitchFamily="34" charset="-122"/>
              <a:ea typeface="微软雅黑" pitchFamily="34" charset="-122"/>
            </a:endParaRPr>
          </a:p>
          <a:p>
            <a:pPr algn="ctr"/>
            <a:r>
              <a:rPr lang="zh-CN" altLang="en-US" sz="1400" b="0" dirty="0">
                <a:solidFill>
                  <a:schemeClr val="tx1"/>
                </a:solidFill>
                <a:latin typeface="微软雅黑" pitchFamily="34" charset="-122"/>
                <a:ea typeface="微软雅黑" pitchFamily="34" charset="-122"/>
              </a:rPr>
              <a:t>管理系统</a:t>
            </a:r>
            <a:endParaRPr lang="en-US" altLang="zh-CN" sz="1400" b="0" dirty="0">
              <a:solidFill>
                <a:schemeClr val="tx1"/>
              </a:solidFill>
              <a:latin typeface="微软雅黑" pitchFamily="34" charset="-122"/>
              <a:ea typeface="微软雅黑" pitchFamily="34" charset="-122"/>
            </a:endParaRPr>
          </a:p>
        </p:txBody>
      </p:sp>
      <p:sp>
        <p:nvSpPr>
          <p:cNvPr id="35" name="Rectangle 52"/>
          <p:cNvSpPr>
            <a:spLocks noChangeArrowheads="1"/>
          </p:cNvSpPr>
          <p:nvPr/>
        </p:nvSpPr>
        <p:spPr bwMode="auto">
          <a:xfrm>
            <a:off x="4981276" y="3526579"/>
            <a:ext cx="857256"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软件资产</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监控系统</a:t>
            </a:r>
            <a:endParaRPr lang="en-US" altLang="zh-CN" sz="1400" dirty="0">
              <a:solidFill>
                <a:schemeClr val="tx1"/>
              </a:solidFill>
              <a:latin typeface="微软雅黑" pitchFamily="34" charset="-122"/>
              <a:ea typeface="微软雅黑" pitchFamily="34" charset="-122"/>
            </a:endParaRPr>
          </a:p>
        </p:txBody>
      </p:sp>
      <p:sp>
        <p:nvSpPr>
          <p:cNvPr id="36" name="Line 61"/>
          <p:cNvSpPr>
            <a:spLocks noChangeShapeType="1"/>
          </p:cNvSpPr>
          <p:nvPr/>
        </p:nvSpPr>
        <p:spPr bwMode="auto">
          <a:xfrm flipH="1">
            <a:off x="3493210" y="3155502"/>
            <a:ext cx="892024"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7" name="Line 61"/>
          <p:cNvSpPr>
            <a:spLocks noChangeShapeType="1"/>
          </p:cNvSpPr>
          <p:nvPr/>
        </p:nvSpPr>
        <p:spPr bwMode="auto">
          <a:xfrm>
            <a:off x="4385234" y="3155503"/>
            <a:ext cx="91145" cy="371076"/>
          </a:xfrm>
          <a:prstGeom prst="line">
            <a:avLst/>
          </a:prstGeom>
          <a:noFill/>
          <a:ln w="9525">
            <a:solidFill>
              <a:schemeClr val="tx1"/>
            </a:solidFill>
            <a:prstDash val="solid"/>
            <a:round/>
            <a:headEnd/>
            <a:tailEnd type="triangle" w="med" len="med"/>
          </a:ln>
        </p:spPr>
        <p:txBody>
          <a:bodyPr/>
          <a:lstStyle/>
          <a:p>
            <a:endParaRPr lang="zh-CN" altLang="en-US"/>
          </a:p>
        </p:txBody>
      </p:sp>
      <p:sp>
        <p:nvSpPr>
          <p:cNvPr id="38" name="Line 61"/>
          <p:cNvSpPr>
            <a:spLocks noChangeShapeType="1"/>
          </p:cNvSpPr>
          <p:nvPr/>
        </p:nvSpPr>
        <p:spPr bwMode="auto">
          <a:xfrm>
            <a:off x="4385235" y="3155502"/>
            <a:ext cx="1024670"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9" name="Line 61"/>
          <p:cNvSpPr>
            <a:spLocks noChangeShapeType="1"/>
          </p:cNvSpPr>
          <p:nvPr/>
        </p:nvSpPr>
        <p:spPr bwMode="auto">
          <a:xfrm>
            <a:off x="7223169" y="3184648"/>
            <a:ext cx="29261" cy="341928"/>
          </a:xfrm>
          <a:prstGeom prst="line">
            <a:avLst/>
          </a:prstGeom>
          <a:noFill/>
          <a:ln w="9525">
            <a:solidFill>
              <a:schemeClr val="tx1"/>
            </a:solidFill>
            <a:prstDash val="solid"/>
            <a:round/>
            <a:headEnd/>
            <a:tailEnd type="triangle" w="med" len="med"/>
          </a:ln>
        </p:spPr>
        <p:txBody>
          <a:bodyPr/>
          <a:lstStyle/>
          <a:p>
            <a:endParaRPr lang="zh-CN" altLang="en-US"/>
          </a:p>
        </p:txBody>
      </p:sp>
      <p:sp>
        <p:nvSpPr>
          <p:cNvPr id="40" name="Rectangle 52"/>
          <p:cNvSpPr>
            <a:spLocks noChangeArrowheads="1"/>
          </p:cNvSpPr>
          <p:nvPr/>
        </p:nvSpPr>
        <p:spPr bwMode="auto">
          <a:xfrm>
            <a:off x="7823849" y="4683146"/>
            <a:ext cx="69892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治理</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小组</a:t>
            </a:r>
            <a:endParaRPr lang="en-US" altLang="zh-CN" sz="1400" dirty="0">
              <a:solidFill>
                <a:schemeClr val="tx1"/>
              </a:solidFill>
              <a:latin typeface="微软雅黑" pitchFamily="34" charset="-122"/>
              <a:ea typeface="微软雅黑" pitchFamily="34" charset="-122"/>
            </a:endParaRPr>
          </a:p>
        </p:txBody>
      </p:sp>
      <p:sp>
        <p:nvSpPr>
          <p:cNvPr id="41" name="上下箭头 40"/>
          <p:cNvSpPr/>
          <p:nvPr/>
        </p:nvSpPr>
        <p:spPr bwMode="auto">
          <a:xfrm>
            <a:off x="18502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2" name="上下箭头 41"/>
          <p:cNvSpPr/>
          <p:nvPr/>
        </p:nvSpPr>
        <p:spPr bwMode="auto">
          <a:xfrm>
            <a:off x="42800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3" name="上下箭头 42"/>
          <p:cNvSpPr/>
          <p:nvPr/>
        </p:nvSpPr>
        <p:spPr bwMode="auto">
          <a:xfrm>
            <a:off x="7080528"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5" name="下弧形箭头 44"/>
          <p:cNvSpPr/>
          <p:nvPr/>
        </p:nvSpPr>
        <p:spPr>
          <a:xfrm rot="16200000">
            <a:off x="6349324" y="3622148"/>
            <a:ext cx="4847721" cy="670639"/>
          </a:xfrm>
          <a:prstGeom prst="curvedUpArrow">
            <a:avLst>
              <a:gd name="adj1" fmla="val 25000"/>
              <a:gd name="adj2" fmla="val 5680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6" name="Rectangle 52"/>
          <p:cNvSpPr>
            <a:spLocks noChangeArrowheads="1"/>
          </p:cNvSpPr>
          <p:nvPr/>
        </p:nvSpPr>
        <p:spPr bwMode="auto">
          <a:xfrm>
            <a:off x="6804248" y="3526577"/>
            <a:ext cx="77932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提供</a:t>
            </a:r>
            <a:r>
              <a:rPr lang="zh-CN" altLang="en-US" sz="1400" dirty="0">
                <a:solidFill>
                  <a:schemeClr val="tx1"/>
                </a:solidFill>
                <a:latin typeface="微软雅黑" pitchFamily="34" charset="-122"/>
                <a:ea typeface="微软雅黑" pitchFamily="34" charset="-122"/>
              </a:rPr>
              <a:t>者</a:t>
            </a:r>
            <a:endParaRPr lang="en-US" altLang="zh-CN" sz="1400" dirty="0">
              <a:solidFill>
                <a:schemeClr val="tx1"/>
              </a:solidFill>
              <a:latin typeface="微软雅黑" pitchFamily="34" charset="-122"/>
              <a:ea typeface="微软雅黑" pitchFamily="34" charset="-122"/>
            </a:endParaRPr>
          </a:p>
        </p:txBody>
      </p:sp>
      <p:sp>
        <p:nvSpPr>
          <p:cNvPr id="47" name="Rectangle 52"/>
          <p:cNvSpPr>
            <a:spLocks noChangeArrowheads="1"/>
          </p:cNvSpPr>
          <p:nvPr/>
        </p:nvSpPr>
        <p:spPr bwMode="auto">
          <a:xfrm>
            <a:off x="7641532" y="3526577"/>
            <a:ext cx="81531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消费者</a:t>
            </a:r>
            <a:endParaRPr lang="en-US" altLang="zh-CN" sz="1400" dirty="0">
              <a:solidFill>
                <a:schemeClr val="tx1"/>
              </a:solidFill>
              <a:latin typeface="微软雅黑" pitchFamily="34" charset="-122"/>
              <a:ea typeface="微软雅黑" pitchFamily="34" charset="-122"/>
            </a:endParaRPr>
          </a:p>
        </p:txBody>
      </p:sp>
      <p:sp>
        <p:nvSpPr>
          <p:cNvPr id="48" name="Line 61"/>
          <p:cNvSpPr>
            <a:spLocks noChangeShapeType="1"/>
          </p:cNvSpPr>
          <p:nvPr/>
        </p:nvSpPr>
        <p:spPr bwMode="auto">
          <a:xfrm flipH="1">
            <a:off x="6346215" y="3184648"/>
            <a:ext cx="873150"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49" name="Line 61"/>
          <p:cNvSpPr>
            <a:spLocks noChangeShapeType="1"/>
          </p:cNvSpPr>
          <p:nvPr/>
        </p:nvSpPr>
        <p:spPr bwMode="auto">
          <a:xfrm>
            <a:off x="7237799" y="3184648"/>
            <a:ext cx="811389"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0" name="Oval 35"/>
          <p:cNvSpPr>
            <a:spLocks noChangeArrowheads="1"/>
          </p:cNvSpPr>
          <p:nvPr/>
        </p:nvSpPr>
        <p:spPr bwMode="auto">
          <a:xfrm>
            <a:off x="6432399" y="2575048"/>
            <a:ext cx="1428760" cy="6096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组织保障</a:t>
            </a:r>
            <a:endParaRPr lang="en-US" altLang="zh-CN" sz="1600" b="1" dirty="0">
              <a:solidFill>
                <a:schemeClr val="tx1"/>
              </a:solidFill>
              <a:latin typeface="微软雅黑" pitchFamily="34" charset="-122"/>
              <a:ea typeface="微软雅黑" pitchFamily="34" charset="-122"/>
            </a:endParaRPr>
          </a:p>
        </p:txBody>
      </p:sp>
      <p:sp>
        <p:nvSpPr>
          <p:cNvPr id="51" name="Rectangle 48"/>
          <p:cNvSpPr>
            <a:spLocks noChangeArrowheads="1"/>
          </p:cNvSpPr>
          <p:nvPr/>
        </p:nvSpPr>
        <p:spPr bwMode="auto">
          <a:xfrm>
            <a:off x="2246149"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smtClean="0">
                <a:solidFill>
                  <a:schemeClr val="tx1"/>
                </a:solidFill>
                <a:latin typeface="微软雅黑" pitchFamily="34" charset="-122"/>
                <a:ea typeface="微软雅黑" pitchFamily="34" charset="-122"/>
              </a:rPr>
              <a:t>接口服务</a:t>
            </a:r>
            <a:endParaRPr lang="en-US" altLang="zh-CN" sz="1400" smtClean="0">
              <a:solidFill>
                <a:schemeClr val="tx1"/>
              </a:solidFill>
              <a:latin typeface="微软雅黑" pitchFamily="34" charset="-122"/>
              <a:ea typeface="微软雅黑" pitchFamily="34" charset="-122"/>
            </a:endParaRPr>
          </a:p>
          <a:p>
            <a:pPr algn="ctr"/>
            <a:r>
              <a:rPr lang="zh-CN" altLang="en-US" sz="1400" smtClean="0">
                <a:solidFill>
                  <a:schemeClr val="tx1"/>
                </a:solidFill>
                <a:latin typeface="微软雅黑" pitchFamily="34" charset="-122"/>
                <a:ea typeface="微软雅黑" pitchFamily="34" charset="-122"/>
              </a:rPr>
              <a:t>度量</a:t>
            </a:r>
            <a:endParaRPr lang="en-US" altLang="zh-CN" sz="1400" b="0" dirty="0">
              <a:solidFill>
                <a:schemeClr val="tx1"/>
              </a:solidFill>
              <a:latin typeface="微软雅黑" pitchFamily="34" charset="-122"/>
              <a:ea typeface="微软雅黑" pitchFamily="34" charset="-122"/>
            </a:endParaRPr>
          </a:p>
        </p:txBody>
      </p:sp>
      <p:sp>
        <p:nvSpPr>
          <p:cNvPr id="52" name="Line 62"/>
          <p:cNvSpPr>
            <a:spLocks noChangeShapeType="1"/>
          </p:cNvSpPr>
          <p:nvPr/>
        </p:nvSpPr>
        <p:spPr bwMode="auto">
          <a:xfrm flipH="1">
            <a:off x="1727217" y="3184647"/>
            <a:ext cx="214022"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3" name="上下箭头 52"/>
          <p:cNvSpPr/>
          <p:nvPr/>
        </p:nvSpPr>
        <p:spPr bwMode="auto">
          <a:xfrm>
            <a:off x="4280023"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54" name="矩形 53"/>
          <p:cNvSpPr/>
          <p:nvPr/>
        </p:nvSpPr>
        <p:spPr>
          <a:xfrm>
            <a:off x="8676456" y="3596972"/>
            <a:ext cx="335320" cy="768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latin typeface="微软雅黑" pitchFamily="34" charset="-122"/>
                <a:ea typeface="微软雅黑" pitchFamily="34" charset="-122"/>
              </a:rPr>
              <a:t>闭环管理</a:t>
            </a:r>
            <a:endParaRPr lang="zh-CN" altLang="en-US">
              <a:solidFill>
                <a:schemeClr val="tx1"/>
              </a:solidFill>
              <a:latin typeface="微软雅黑" pitchFamily="34" charset="-122"/>
              <a:ea typeface="微软雅黑" pitchFamily="34" charset="-122"/>
            </a:endParaRPr>
          </a:p>
        </p:txBody>
      </p:sp>
      <p:sp>
        <p:nvSpPr>
          <p:cNvPr id="57" name="矩形 56"/>
          <p:cNvSpPr/>
          <p:nvPr/>
        </p:nvSpPr>
        <p:spPr>
          <a:xfrm>
            <a:off x="619825"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服务调用频次</a:t>
            </a:r>
            <a:endParaRPr lang="zh-CN" altLang="en-US" sz="1400" dirty="0">
              <a:latin typeface="微软雅黑" pitchFamily="34" charset="-122"/>
              <a:ea typeface="微软雅黑" pitchFamily="34" charset="-122"/>
            </a:endParaRPr>
          </a:p>
        </p:txBody>
      </p:sp>
      <p:sp>
        <p:nvSpPr>
          <p:cNvPr id="58" name="矩形 57"/>
          <p:cNvSpPr/>
          <p:nvPr/>
        </p:nvSpPr>
        <p:spPr>
          <a:xfrm>
            <a:off x="1778022"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服务调用成功率</a:t>
            </a:r>
            <a:endParaRPr lang="zh-CN" altLang="en-US" sz="1400" dirty="0">
              <a:latin typeface="微软雅黑" pitchFamily="34" charset="-122"/>
              <a:ea typeface="微软雅黑" pitchFamily="34" charset="-122"/>
            </a:endParaRPr>
          </a:p>
        </p:txBody>
      </p:sp>
      <p:sp>
        <p:nvSpPr>
          <p:cNvPr id="59" name="矩形 58"/>
          <p:cNvSpPr/>
          <p:nvPr/>
        </p:nvSpPr>
        <p:spPr>
          <a:xfrm>
            <a:off x="2903204"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服务响应平均时间</a:t>
            </a:r>
            <a:endParaRPr lang="zh-CN" altLang="en-US" sz="1400" dirty="0">
              <a:latin typeface="微软雅黑" pitchFamily="34" charset="-122"/>
              <a:ea typeface="微软雅黑" pitchFamily="34" charset="-122"/>
            </a:endParaRPr>
          </a:p>
        </p:txBody>
      </p:sp>
      <p:sp>
        <p:nvSpPr>
          <p:cNvPr id="60" name="矩形 59"/>
          <p:cNvSpPr/>
          <p:nvPr/>
        </p:nvSpPr>
        <p:spPr>
          <a:xfrm>
            <a:off x="4035265"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服务响应平均报文</a:t>
            </a:r>
            <a:endParaRPr lang="zh-CN" altLang="en-US" sz="1400" dirty="0">
              <a:latin typeface="微软雅黑" pitchFamily="34" charset="-122"/>
              <a:ea typeface="微软雅黑" pitchFamily="34" charset="-122"/>
            </a:endParaRPr>
          </a:p>
        </p:txBody>
      </p:sp>
      <p:sp>
        <p:nvSpPr>
          <p:cNvPr id="61" name="矩形 60"/>
          <p:cNvSpPr/>
          <p:nvPr/>
        </p:nvSpPr>
        <p:spPr>
          <a:xfrm>
            <a:off x="5176157"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服务调用排名</a:t>
            </a:r>
            <a:endParaRPr lang="zh-CN" altLang="en-US" sz="1400" dirty="0">
              <a:latin typeface="微软雅黑" pitchFamily="34" charset="-122"/>
              <a:ea typeface="微软雅黑" pitchFamily="34" charset="-122"/>
            </a:endParaRPr>
          </a:p>
        </p:txBody>
      </p:sp>
      <p:sp>
        <p:nvSpPr>
          <p:cNvPr id="62" name="矩形 61"/>
          <p:cNvSpPr/>
          <p:nvPr/>
        </p:nvSpPr>
        <p:spPr>
          <a:xfrm>
            <a:off x="6307555"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部署违规次数</a:t>
            </a:r>
            <a:endParaRPr lang="zh-CN" altLang="en-US" sz="1400" dirty="0">
              <a:latin typeface="微软雅黑" pitchFamily="34" charset="-122"/>
              <a:ea typeface="微软雅黑" pitchFamily="34" charset="-122"/>
            </a:endParaRPr>
          </a:p>
        </p:txBody>
      </p:sp>
      <p:sp>
        <p:nvSpPr>
          <p:cNvPr id="63" name="矩形 62"/>
          <p:cNvSpPr/>
          <p:nvPr/>
        </p:nvSpPr>
        <p:spPr>
          <a:xfrm>
            <a:off x="7408644"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调用违规次数</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53487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7"/>
                                        </p:tgtEl>
                                        <p:attrNameLst>
                                          <p:attrName>fillcolor</p:attrName>
                                        </p:attrNameLst>
                                      </p:cBhvr>
                                      <p:to>
                                        <a:srgbClr val="FF3300"/>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9"/>
                                        </p:tgtEl>
                                        <p:attrNameLst>
                                          <p:attrName>fillcolor</p:attrName>
                                        </p:attrNameLst>
                                      </p:cBhvr>
                                      <p:to>
                                        <a:srgbClr val="FF3300"/>
                                      </p:to>
                                    </p:animClr>
                                    <p:set>
                                      <p:cBhvr>
                                        <p:cTn id="11" dur="2000" fill="hold"/>
                                        <p:tgtEl>
                                          <p:spTgt spid="9"/>
                                        </p:tgtEl>
                                        <p:attrNameLst>
                                          <p:attrName>fill.type</p:attrName>
                                        </p:attrNameLst>
                                      </p:cBhvr>
                                      <p:to>
                                        <p:strVal val="solid"/>
                                      </p:to>
                                    </p:set>
                                    <p:set>
                                      <p:cBhvr>
                                        <p:cTn id="12" dur="2000" fill="hold"/>
                                        <p:tgtEl>
                                          <p:spTgt spid="9"/>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8"/>
                                        </p:tgtEl>
                                        <p:attrNameLst>
                                          <p:attrName>fillcolor</p:attrName>
                                        </p:attrNameLst>
                                      </p:cBhvr>
                                      <p:to>
                                        <a:srgbClr val="FF3300"/>
                                      </p:to>
                                    </p:animClr>
                                    <p:set>
                                      <p:cBhvr>
                                        <p:cTn id="15" dur="2000" fill="hold"/>
                                        <p:tgtEl>
                                          <p:spTgt spid="8"/>
                                        </p:tgtEl>
                                        <p:attrNameLst>
                                          <p:attrName>fill.type</p:attrName>
                                        </p:attrNameLst>
                                      </p:cBhvr>
                                      <p:to>
                                        <p:strVal val="solid"/>
                                      </p:to>
                                    </p:set>
                                    <p:set>
                                      <p:cBhvr>
                                        <p:cTn id="16" dur="20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51"/>
                                        </p:tgtEl>
                                        <p:attrNameLst>
                                          <p:attrName>fillcolor</p:attrName>
                                        </p:attrNameLst>
                                      </p:cBhvr>
                                      <p:to>
                                        <a:srgbClr val="FF3300"/>
                                      </p:to>
                                    </p:animClr>
                                    <p:set>
                                      <p:cBhvr>
                                        <p:cTn id="19" dur="2000" fill="hold"/>
                                        <p:tgtEl>
                                          <p:spTgt spid="51"/>
                                        </p:tgtEl>
                                        <p:attrNameLst>
                                          <p:attrName>fill.type</p:attrName>
                                        </p:attrNameLst>
                                      </p:cBhvr>
                                      <p:to>
                                        <p:strVal val="solid"/>
                                      </p:to>
                                    </p:set>
                                    <p:set>
                                      <p:cBhvr>
                                        <p:cTn id="20" dur="2000" fill="hold"/>
                                        <p:tgtEl>
                                          <p:spTgt spid="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23"/>
          <p:cNvSpPr>
            <a:spLocks noChangeArrowheads="1"/>
          </p:cNvSpPr>
          <p:nvPr/>
        </p:nvSpPr>
        <p:spPr bwMode="auto">
          <a:xfrm>
            <a:off x="5733838" y="3256682"/>
            <a:ext cx="1958728" cy="553998"/>
          </a:xfrm>
          <a:prstGeom prst="rect">
            <a:avLst/>
          </a:prstGeom>
          <a:ln>
            <a:noFill/>
            <a:headEnd/>
            <a:tailEnd/>
          </a:ln>
          <a:effectLst/>
        </p:spPr>
        <p:style>
          <a:lnRef idx="2">
            <a:schemeClr val="accent3"/>
          </a:lnRef>
          <a:fillRef idx="1">
            <a:schemeClr val="lt1"/>
          </a:fillRef>
          <a:effectRef idx="0">
            <a:schemeClr val="accent3"/>
          </a:effectRef>
          <a:fontRef idx="minor">
            <a:schemeClr val="dk1"/>
          </a:fontRef>
        </p:style>
        <p:txBody>
          <a:bodyPr wrap="square" lIns="0" tIns="0" rIns="0" bIns="0">
            <a:spAutoFit/>
          </a:bodyPr>
          <a:lstStyle/>
          <a:p>
            <a:pPr algn="ctr"/>
            <a:r>
              <a:rPr lang="zh-CN" altLang="en-US" b="1" smtClean="0">
                <a:solidFill>
                  <a:schemeClr val="tx1"/>
                </a:solidFill>
                <a:latin typeface="微软雅黑" pitchFamily="34" charset="-122"/>
                <a:ea typeface="微软雅黑" pitchFamily="34" charset="-122"/>
              </a:rPr>
              <a:t>软件资产生命周期</a:t>
            </a:r>
            <a:r>
              <a:rPr lang="zh-CN" altLang="en-US" b="1" dirty="0" smtClean="0">
                <a:solidFill>
                  <a:schemeClr val="tx1"/>
                </a:solidFill>
                <a:latin typeface="微软雅黑" pitchFamily="34" charset="-122"/>
                <a:ea typeface="微软雅黑" pitchFamily="34" charset="-122"/>
              </a:rPr>
              <a:t>管理</a:t>
            </a:r>
            <a:endParaRPr lang="en-US" altLang="zh-CN" b="1" dirty="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管理体系</a:t>
            </a:r>
            <a:r>
              <a:rPr lang="en-US" altLang="zh-CN"/>
              <a:t>–</a:t>
            </a:r>
            <a:r>
              <a:rPr lang="zh-CN" altLang="en-US" smtClean="0"/>
              <a:t>软件资产管理</a:t>
            </a:r>
            <a:endParaRPr lang="zh-CN" altLang="en-US"/>
          </a:p>
        </p:txBody>
      </p:sp>
      <p:pic>
        <p:nvPicPr>
          <p:cNvPr id="9" name="Picture 39" descr="circular arrow clockwise green yellow gradient"/>
          <p:cNvPicPr>
            <a:picLocks noChangeAspect="1" noChangeArrowheads="1"/>
          </p:cNvPicPr>
          <p:nvPr/>
        </p:nvPicPr>
        <p:blipFill>
          <a:blip r:embed="rId2" cstate="print"/>
          <a:srcRect/>
          <a:stretch>
            <a:fillRect/>
          </a:stretch>
        </p:blipFill>
        <p:spPr bwMode="auto">
          <a:xfrm>
            <a:off x="4335254" y="2012283"/>
            <a:ext cx="4755896" cy="3210129"/>
          </a:xfrm>
          <a:prstGeom prst="rect">
            <a:avLst/>
          </a:prstGeom>
          <a:noFill/>
          <a:ln w="9525">
            <a:noFill/>
            <a:miter lim="800000"/>
            <a:headEnd/>
            <a:tailEnd/>
          </a:ln>
        </p:spPr>
      </p:pic>
      <p:grpSp>
        <p:nvGrpSpPr>
          <p:cNvPr id="10" name="Group 7"/>
          <p:cNvGrpSpPr>
            <a:grpSpLocks/>
          </p:cNvGrpSpPr>
          <p:nvPr/>
        </p:nvGrpSpPr>
        <p:grpSpPr bwMode="auto">
          <a:xfrm>
            <a:off x="6083326" y="1466555"/>
            <a:ext cx="1511300" cy="1360488"/>
            <a:chOff x="2240" y="1212"/>
            <a:chExt cx="952" cy="857"/>
          </a:xfrm>
        </p:grpSpPr>
        <p:grpSp>
          <p:nvGrpSpPr>
            <p:cNvPr id="11" name="Group 8"/>
            <p:cNvGrpSpPr>
              <a:grpSpLocks/>
            </p:cNvGrpSpPr>
            <p:nvPr/>
          </p:nvGrpSpPr>
          <p:grpSpPr bwMode="auto">
            <a:xfrm>
              <a:off x="2240" y="1212"/>
              <a:ext cx="952" cy="773"/>
              <a:chOff x="819" y="2932"/>
              <a:chExt cx="791" cy="635"/>
            </a:xfrm>
          </p:grpSpPr>
          <p:pic>
            <p:nvPicPr>
              <p:cNvPr id="13" name="Picture 43" descr="discpink"/>
              <p:cNvPicPr>
                <a:picLocks noChangeAspect="1" noChangeArrowheads="1"/>
              </p:cNvPicPr>
              <p:nvPr/>
            </p:nvPicPr>
            <p:blipFill>
              <a:blip r:embed="rId3" cstate="print"/>
              <a:srcRect/>
              <a:stretch>
                <a:fillRect/>
              </a:stretch>
            </p:blipFill>
            <p:spPr bwMode="auto">
              <a:xfrm>
                <a:off x="819" y="3043"/>
                <a:ext cx="791" cy="494"/>
              </a:xfrm>
              <a:prstGeom prst="rect">
                <a:avLst/>
              </a:prstGeom>
              <a:noFill/>
              <a:ln w="9525">
                <a:noFill/>
                <a:miter lim="800000"/>
                <a:headEnd/>
                <a:tailEnd/>
              </a:ln>
            </p:spPr>
          </p:pic>
          <p:grpSp>
            <p:nvGrpSpPr>
              <p:cNvPr id="14" name="Group 45"/>
              <p:cNvGrpSpPr>
                <a:grpSpLocks/>
              </p:cNvGrpSpPr>
              <p:nvPr/>
            </p:nvGrpSpPr>
            <p:grpSpPr bwMode="auto">
              <a:xfrm>
                <a:off x="1111" y="2932"/>
                <a:ext cx="425" cy="635"/>
                <a:chOff x="2185" y="2961"/>
                <a:chExt cx="687" cy="983"/>
              </a:xfrm>
            </p:grpSpPr>
            <p:pic>
              <p:nvPicPr>
                <p:cNvPr id="15" name="Picture 46" descr="flow"/>
                <p:cNvPicPr>
                  <a:picLocks noChangeAspect="1" noChangeArrowheads="1"/>
                </p:cNvPicPr>
                <p:nvPr/>
              </p:nvPicPr>
              <p:blipFill>
                <a:blip r:embed="rId4" cstate="print"/>
                <a:srcRect/>
                <a:stretch>
                  <a:fillRect/>
                </a:stretch>
              </p:blipFill>
              <p:spPr bwMode="auto">
                <a:xfrm>
                  <a:off x="2224" y="2961"/>
                  <a:ext cx="648" cy="983"/>
                </a:xfrm>
                <a:prstGeom prst="rect">
                  <a:avLst/>
                </a:prstGeom>
                <a:noFill/>
                <a:ln w="9525">
                  <a:noFill/>
                  <a:miter lim="800000"/>
                  <a:headEnd/>
                  <a:tailEnd/>
                </a:ln>
              </p:spPr>
            </p:pic>
            <p:pic>
              <p:nvPicPr>
                <p:cNvPr id="16" name="Picture 47" descr="tools"/>
                <p:cNvPicPr>
                  <a:picLocks noChangeAspect="1" noChangeArrowheads="1"/>
                </p:cNvPicPr>
                <p:nvPr/>
              </p:nvPicPr>
              <p:blipFill>
                <a:blip r:embed="rId5" cstate="print"/>
                <a:srcRect/>
                <a:stretch>
                  <a:fillRect/>
                </a:stretch>
              </p:blipFill>
              <p:spPr bwMode="auto">
                <a:xfrm>
                  <a:off x="2185" y="3206"/>
                  <a:ext cx="387" cy="574"/>
                </a:xfrm>
                <a:prstGeom prst="rect">
                  <a:avLst/>
                </a:prstGeom>
                <a:noFill/>
                <a:ln w="9525">
                  <a:noFill/>
                  <a:miter lim="800000"/>
                  <a:headEnd/>
                  <a:tailEnd/>
                </a:ln>
              </p:spPr>
            </p:pic>
          </p:grpSp>
        </p:grpSp>
        <p:sp>
          <p:nvSpPr>
            <p:cNvPr id="12" name="Rectangle 13"/>
            <p:cNvSpPr>
              <a:spLocks noChangeArrowheads="1"/>
            </p:cNvSpPr>
            <p:nvPr/>
          </p:nvSpPr>
          <p:spPr bwMode="auto">
            <a:xfrm>
              <a:off x="2431" y="1875"/>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注册管理</a:t>
              </a:r>
              <a:endParaRPr lang="zh-CN" altLang="en-US" sz="1600" b="1" dirty="0">
                <a:solidFill>
                  <a:schemeClr val="tx1"/>
                </a:solidFill>
                <a:ea typeface="微软雅黑" pitchFamily="34" charset="-122"/>
              </a:endParaRPr>
            </a:p>
          </p:txBody>
        </p:sp>
      </p:grpSp>
      <p:grpSp>
        <p:nvGrpSpPr>
          <p:cNvPr id="17" name="Group 14"/>
          <p:cNvGrpSpPr>
            <a:grpSpLocks/>
          </p:cNvGrpSpPr>
          <p:nvPr/>
        </p:nvGrpSpPr>
        <p:grpSpPr bwMode="auto">
          <a:xfrm>
            <a:off x="7505860" y="3259221"/>
            <a:ext cx="1549400" cy="1120775"/>
            <a:chOff x="3770" y="2162"/>
            <a:chExt cx="976" cy="706"/>
          </a:xfrm>
        </p:grpSpPr>
        <p:grpSp>
          <p:nvGrpSpPr>
            <p:cNvPr id="18" name="Group 15"/>
            <p:cNvGrpSpPr>
              <a:grpSpLocks/>
            </p:cNvGrpSpPr>
            <p:nvPr/>
          </p:nvGrpSpPr>
          <p:grpSpPr bwMode="auto">
            <a:xfrm>
              <a:off x="3770" y="2162"/>
              <a:ext cx="976" cy="591"/>
              <a:chOff x="3634" y="2159"/>
              <a:chExt cx="839" cy="545"/>
            </a:xfrm>
          </p:grpSpPr>
          <p:pic>
            <p:nvPicPr>
              <p:cNvPr id="20" name="Picture 51" descr="discpurple"/>
              <p:cNvPicPr>
                <a:picLocks noChangeAspect="1" noChangeArrowheads="1"/>
              </p:cNvPicPr>
              <p:nvPr/>
            </p:nvPicPr>
            <p:blipFill>
              <a:blip r:embed="rId6" cstate="print"/>
              <a:srcRect/>
              <a:stretch>
                <a:fillRect/>
              </a:stretch>
            </p:blipFill>
            <p:spPr bwMode="auto">
              <a:xfrm>
                <a:off x="3634" y="2180"/>
                <a:ext cx="839" cy="524"/>
              </a:xfrm>
              <a:prstGeom prst="rect">
                <a:avLst/>
              </a:prstGeom>
              <a:noFill/>
              <a:ln w="9525">
                <a:noFill/>
                <a:miter lim="800000"/>
                <a:headEnd/>
                <a:tailEnd/>
              </a:ln>
            </p:spPr>
          </p:pic>
          <p:grpSp>
            <p:nvGrpSpPr>
              <p:cNvPr id="21" name="Group 53"/>
              <p:cNvGrpSpPr>
                <a:grpSpLocks/>
              </p:cNvGrpSpPr>
              <p:nvPr/>
            </p:nvGrpSpPr>
            <p:grpSpPr bwMode="auto">
              <a:xfrm>
                <a:off x="3838" y="2159"/>
                <a:ext cx="625" cy="426"/>
                <a:chOff x="4336" y="3379"/>
                <a:chExt cx="929" cy="655"/>
              </a:xfrm>
            </p:grpSpPr>
            <p:grpSp>
              <p:nvGrpSpPr>
                <p:cNvPr id="22" name="Group 54"/>
                <p:cNvGrpSpPr>
                  <a:grpSpLocks/>
                </p:cNvGrpSpPr>
                <p:nvPr/>
              </p:nvGrpSpPr>
              <p:grpSpPr bwMode="auto">
                <a:xfrm>
                  <a:off x="4668" y="3379"/>
                  <a:ext cx="217" cy="275"/>
                  <a:chOff x="1225" y="1743"/>
                  <a:chExt cx="1152" cy="1457"/>
                </a:xfrm>
              </p:grpSpPr>
              <p:pic>
                <p:nvPicPr>
                  <p:cNvPr id="32" name="Picture 55" descr="server"/>
                  <p:cNvPicPr>
                    <a:picLocks noChangeAspect="1" noChangeArrowheads="1"/>
                  </p:cNvPicPr>
                  <p:nvPr/>
                </p:nvPicPr>
                <p:blipFill>
                  <a:blip r:embed="rId7" cstate="print"/>
                  <a:srcRect/>
                  <a:stretch>
                    <a:fillRect/>
                  </a:stretch>
                </p:blipFill>
                <p:spPr bwMode="auto">
                  <a:xfrm>
                    <a:off x="1225" y="1743"/>
                    <a:ext cx="1152" cy="1457"/>
                  </a:xfrm>
                  <a:prstGeom prst="rect">
                    <a:avLst/>
                  </a:prstGeom>
                  <a:noFill/>
                  <a:ln w="9525">
                    <a:noFill/>
                    <a:miter lim="800000"/>
                    <a:headEnd/>
                    <a:tailEnd/>
                  </a:ln>
                </p:spPr>
              </p:pic>
              <p:pic>
                <p:nvPicPr>
                  <p:cNvPr id="33" name="Picture 56" descr="data2"/>
                  <p:cNvPicPr>
                    <a:picLocks noChangeAspect="1" noChangeArrowheads="1"/>
                  </p:cNvPicPr>
                  <p:nvPr/>
                </p:nvPicPr>
                <p:blipFill>
                  <a:blip r:embed="rId8" cstate="print"/>
                  <a:srcRect/>
                  <a:stretch>
                    <a:fillRect/>
                  </a:stretch>
                </p:blipFill>
                <p:spPr bwMode="auto">
                  <a:xfrm>
                    <a:off x="1676" y="2424"/>
                    <a:ext cx="559" cy="714"/>
                  </a:xfrm>
                  <a:prstGeom prst="rect">
                    <a:avLst/>
                  </a:prstGeom>
                  <a:noFill/>
                  <a:ln w="9525">
                    <a:noFill/>
                    <a:miter lim="800000"/>
                    <a:headEnd/>
                    <a:tailEnd/>
                  </a:ln>
                </p:spPr>
              </p:pic>
            </p:grpSp>
            <p:pic>
              <p:nvPicPr>
                <p:cNvPr id="23" name="Picture 57" descr="red-shine"/>
                <p:cNvPicPr>
                  <a:picLocks noChangeAspect="1" noChangeArrowheads="1"/>
                </p:cNvPicPr>
                <p:nvPr/>
              </p:nvPicPr>
              <p:blipFill>
                <a:blip r:embed="rId9" cstate="print"/>
                <a:srcRect/>
                <a:stretch>
                  <a:fillRect/>
                </a:stretch>
              </p:blipFill>
              <p:spPr bwMode="auto">
                <a:xfrm>
                  <a:off x="4360" y="3479"/>
                  <a:ext cx="242" cy="319"/>
                </a:xfrm>
                <a:prstGeom prst="rect">
                  <a:avLst/>
                </a:prstGeom>
                <a:noFill/>
                <a:ln w="9525">
                  <a:noFill/>
                  <a:miter lim="800000"/>
                  <a:headEnd/>
                  <a:tailEnd/>
                </a:ln>
              </p:spPr>
            </p:pic>
            <p:grpSp>
              <p:nvGrpSpPr>
                <p:cNvPr id="24" name="Group 58"/>
                <p:cNvGrpSpPr>
                  <a:grpSpLocks/>
                </p:cNvGrpSpPr>
                <p:nvPr/>
              </p:nvGrpSpPr>
              <p:grpSpPr bwMode="auto">
                <a:xfrm>
                  <a:off x="4940" y="3514"/>
                  <a:ext cx="325" cy="429"/>
                  <a:chOff x="3288" y="2134"/>
                  <a:chExt cx="1152" cy="1524"/>
                </a:xfrm>
              </p:grpSpPr>
              <p:pic>
                <p:nvPicPr>
                  <p:cNvPr id="30" name="Picture 59" descr="server"/>
                  <p:cNvPicPr>
                    <a:picLocks noChangeAspect="1" noChangeArrowheads="1"/>
                  </p:cNvPicPr>
                  <p:nvPr/>
                </p:nvPicPr>
                <p:blipFill>
                  <a:blip r:embed="rId10" cstate="print"/>
                  <a:srcRect/>
                  <a:stretch>
                    <a:fillRect/>
                  </a:stretch>
                </p:blipFill>
                <p:spPr bwMode="auto">
                  <a:xfrm>
                    <a:off x="3288" y="2134"/>
                    <a:ext cx="1152" cy="1457"/>
                  </a:xfrm>
                  <a:prstGeom prst="rect">
                    <a:avLst/>
                  </a:prstGeom>
                  <a:noFill/>
                  <a:ln w="9525">
                    <a:noFill/>
                    <a:miter lim="800000"/>
                    <a:headEnd/>
                    <a:tailEnd/>
                  </a:ln>
                </p:spPr>
              </p:pic>
              <p:pic>
                <p:nvPicPr>
                  <p:cNvPr id="31" name="Picture 60" descr="globe"/>
                  <p:cNvPicPr>
                    <a:picLocks noChangeAspect="1" noChangeArrowheads="1"/>
                  </p:cNvPicPr>
                  <p:nvPr/>
                </p:nvPicPr>
                <p:blipFill>
                  <a:blip r:embed="rId11" cstate="print"/>
                  <a:srcRect/>
                  <a:stretch>
                    <a:fillRect/>
                  </a:stretch>
                </p:blipFill>
                <p:spPr bwMode="auto">
                  <a:xfrm>
                    <a:off x="3612" y="2822"/>
                    <a:ext cx="717" cy="836"/>
                  </a:xfrm>
                  <a:prstGeom prst="rect">
                    <a:avLst/>
                  </a:prstGeom>
                  <a:noFill/>
                  <a:ln w="9525">
                    <a:noFill/>
                    <a:miter lim="800000"/>
                    <a:headEnd/>
                    <a:tailEnd/>
                  </a:ln>
                </p:spPr>
              </p:pic>
            </p:grpSp>
            <p:pic>
              <p:nvPicPr>
                <p:cNvPr id="25" name="Picture 61" descr="binary"/>
                <p:cNvPicPr>
                  <a:picLocks noChangeAspect="1" noChangeArrowheads="1"/>
                </p:cNvPicPr>
                <p:nvPr/>
              </p:nvPicPr>
              <p:blipFill>
                <a:blip r:embed="rId12" cstate="print"/>
                <a:srcRect/>
                <a:stretch>
                  <a:fillRect/>
                </a:stretch>
              </p:blipFill>
              <p:spPr bwMode="auto">
                <a:xfrm rot="-2389038">
                  <a:off x="4860" y="3408"/>
                  <a:ext cx="135" cy="369"/>
                </a:xfrm>
                <a:prstGeom prst="rect">
                  <a:avLst/>
                </a:prstGeom>
                <a:noFill/>
                <a:ln w="9525">
                  <a:noFill/>
                  <a:miter lim="800000"/>
                  <a:headEnd/>
                  <a:tailEnd/>
                </a:ln>
              </p:spPr>
            </p:pic>
            <p:pic>
              <p:nvPicPr>
                <p:cNvPr id="26" name="Picture 62" descr="binary"/>
                <p:cNvPicPr>
                  <a:picLocks noChangeAspect="1" noChangeArrowheads="1"/>
                </p:cNvPicPr>
                <p:nvPr/>
              </p:nvPicPr>
              <p:blipFill>
                <a:blip r:embed="rId13" cstate="print"/>
                <a:srcRect/>
                <a:stretch>
                  <a:fillRect/>
                </a:stretch>
              </p:blipFill>
              <p:spPr bwMode="auto">
                <a:xfrm rot="3341800">
                  <a:off x="4841" y="3578"/>
                  <a:ext cx="174" cy="475"/>
                </a:xfrm>
                <a:prstGeom prst="rect">
                  <a:avLst/>
                </a:prstGeom>
                <a:noFill/>
                <a:ln w="9525">
                  <a:noFill/>
                  <a:miter lim="800000"/>
                  <a:headEnd/>
                  <a:tailEnd/>
                </a:ln>
              </p:spPr>
            </p:pic>
            <p:pic>
              <p:nvPicPr>
                <p:cNvPr id="27" name="Picture 63" descr="binary"/>
                <p:cNvPicPr>
                  <a:picLocks noChangeAspect="1" noChangeArrowheads="1"/>
                </p:cNvPicPr>
                <p:nvPr/>
              </p:nvPicPr>
              <p:blipFill>
                <a:blip r:embed="rId14" cstate="print"/>
                <a:srcRect/>
                <a:stretch>
                  <a:fillRect/>
                </a:stretch>
              </p:blipFill>
              <p:spPr bwMode="auto">
                <a:xfrm rot="3826459">
                  <a:off x="4536" y="3397"/>
                  <a:ext cx="125" cy="342"/>
                </a:xfrm>
                <a:prstGeom prst="rect">
                  <a:avLst/>
                </a:prstGeom>
                <a:noFill/>
                <a:ln w="9525">
                  <a:noFill/>
                  <a:miter lim="800000"/>
                  <a:headEnd/>
                  <a:tailEnd/>
                </a:ln>
              </p:spPr>
            </p:pic>
            <p:pic>
              <p:nvPicPr>
                <p:cNvPr id="28" name="Picture 64" descr="binary"/>
                <p:cNvPicPr>
                  <a:picLocks noChangeAspect="1" noChangeArrowheads="1"/>
                </p:cNvPicPr>
                <p:nvPr/>
              </p:nvPicPr>
              <p:blipFill>
                <a:blip r:embed="rId13" cstate="print"/>
                <a:srcRect/>
                <a:stretch>
                  <a:fillRect/>
                </a:stretch>
              </p:blipFill>
              <p:spPr bwMode="auto">
                <a:xfrm rot="-2825715">
                  <a:off x="4487" y="3541"/>
                  <a:ext cx="174" cy="475"/>
                </a:xfrm>
                <a:prstGeom prst="rect">
                  <a:avLst/>
                </a:prstGeom>
                <a:noFill/>
                <a:ln w="9525">
                  <a:noFill/>
                  <a:miter lim="800000"/>
                  <a:headEnd/>
                  <a:tailEnd/>
                </a:ln>
              </p:spPr>
            </p:pic>
            <p:pic>
              <p:nvPicPr>
                <p:cNvPr id="29" name="Picture 65" descr="Orange-Shine"/>
                <p:cNvPicPr>
                  <a:picLocks noChangeAspect="1" noChangeArrowheads="1"/>
                </p:cNvPicPr>
                <p:nvPr/>
              </p:nvPicPr>
              <p:blipFill>
                <a:blip r:embed="rId15" cstate="print"/>
                <a:srcRect/>
                <a:stretch>
                  <a:fillRect/>
                </a:stretch>
              </p:blipFill>
              <p:spPr bwMode="auto">
                <a:xfrm>
                  <a:off x="4604" y="3623"/>
                  <a:ext cx="314" cy="411"/>
                </a:xfrm>
                <a:prstGeom prst="rect">
                  <a:avLst/>
                </a:prstGeom>
                <a:noFill/>
                <a:ln w="9525">
                  <a:noFill/>
                  <a:miter lim="800000"/>
                  <a:headEnd/>
                  <a:tailEnd/>
                </a:ln>
              </p:spPr>
            </p:pic>
          </p:grpSp>
        </p:grpSp>
        <p:sp>
          <p:nvSpPr>
            <p:cNvPr id="19" name="Rectangle 30"/>
            <p:cNvSpPr>
              <a:spLocks noChangeArrowheads="1"/>
            </p:cNvSpPr>
            <p:nvPr/>
          </p:nvSpPr>
          <p:spPr bwMode="auto">
            <a:xfrm>
              <a:off x="4038" y="2674"/>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部署管理</a:t>
              </a:r>
              <a:endParaRPr lang="zh-CN" altLang="en-US" sz="1400" b="1" dirty="0">
                <a:solidFill>
                  <a:schemeClr val="tx1"/>
                </a:solidFill>
                <a:ea typeface="微软雅黑" pitchFamily="34" charset="-122"/>
              </a:endParaRPr>
            </a:p>
          </p:txBody>
        </p:sp>
      </p:grpSp>
      <p:grpSp>
        <p:nvGrpSpPr>
          <p:cNvPr id="34" name="Group 31"/>
          <p:cNvGrpSpPr>
            <a:grpSpLocks/>
          </p:cNvGrpSpPr>
          <p:nvPr/>
        </p:nvGrpSpPr>
        <p:grpSpPr bwMode="auto">
          <a:xfrm>
            <a:off x="5876585" y="4141324"/>
            <a:ext cx="1881187" cy="1244600"/>
            <a:chOff x="2245" y="2976"/>
            <a:chExt cx="1185" cy="784"/>
          </a:xfrm>
        </p:grpSpPr>
        <p:grpSp>
          <p:nvGrpSpPr>
            <p:cNvPr id="35" name="Group 32"/>
            <p:cNvGrpSpPr>
              <a:grpSpLocks/>
            </p:cNvGrpSpPr>
            <p:nvPr/>
          </p:nvGrpSpPr>
          <p:grpSpPr bwMode="auto">
            <a:xfrm>
              <a:off x="2245" y="2976"/>
              <a:ext cx="1185" cy="681"/>
              <a:chOff x="2158" y="2931"/>
              <a:chExt cx="1088" cy="561"/>
            </a:xfrm>
          </p:grpSpPr>
          <p:pic>
            <p:nvPicPr>
              <p:cNvPr id="37" name="Picture 69" descr="discseagreen"/>
              <p:cNvPicPr>
                <a:picLocks noChangeAspect="1" noChangeArrowheads="1"/>
              </p:cNvPicPr>
              <p:nvPr/>
            </p:nvPicPr>
            <p:blipFill>
              <a:blip r:embed="rId16" cstate="print"/>
              <a:srcRect/>
              <a:stretch>
                <a:fillRect/>
              </a:stretch>
            </p:blipFill>
            <p:spPr bwMode="auto">
              <a:xfrm>
                <a:off x="2158" y="2975"/>
                <a:ext cx="828" cy="517"/>
              </a:xfrm>
              <a:prstGeom prst="rect">
                <a:avLst/>
              </a:prstGeom>
              <a:noFill/>
              <a:ln w="9525">
                <a:noFill/>
                <a:miter lim="800000"/>
                <a:headEnd/>
                <a:tailEnd/>
              </a:ln>
            </p:spPr>
          </p:pic>
          <p:grpSp>
            <p:nvGrpSpPr>
              <p:cNvPr id="38" name="Group 71"/>
              <p:cNvGrpSpPr>
                <a:grpSpLocks/>
              </p:cNvGrpSpPr>
              <p:nvPr/>
            </p:nvGrpSpPr>
            <p:grpSpPr bwMode="auto">
              <a:xfrm>
                <a:off x="2429" y="2931"/>
                <a:ext cx="817" cy="544"/>
                <a:chOff x="3562" y="2616"/>
                <a:chExt cx="1275" cy="818"/>
              </a:xfrm>
            </p:grpSpPr>
            <p:pic>
              <p:nvPicPr>
                <p:cNvPr id="39" name="Picture 72" descr="3 peice unequal Pie chart"/>
                <p:cNvPicPr>
                  <a:picLocks noChangeAspect="1" noChangeArrowheads="1"/>
                </p:cNvPicPr>
                <p:nvPr/>
              </p:nvPicPr>
              <p:blipFill>
                <a:blip r:embed="rId17" cstate="print"/>
                <a:srcRect/>
                <a:stretch>
                  <a:fillRect/>
                </a:stretch>
              </p:blipFill>
              <p:spPr bwMode="auto">
                <a:xfrm>
                  <a:off x="4019" y="2861"/>
                  <a:ext cx="417" cy="308"/>
                </a:xfrm>
                <a:prstGeom prst="rect">
                  <a:avLst/>
                </a:prstGeom>
                <a:noFill/>
                <a:ln w="9525">
                  <a:noFill/>
                  <a:miter lim="800000"/>
                  <a:headEnd/>
                  <a:tailEnd/>
                </a:ln>
              </p:spPr>
            </p:pic>
            <p:grpSp>
              <p:nvGrpSpPr>
                <p:cNvPr id="40" name="Group 73"/>
                <p:cNvGrpSpPr>
                  <a:grpSpLocks/>
                </p:cNvGrpSpPr>
                <p:nvPr/>
              </p:nvGrpSpPr>
              <p:grpSpPr bwMode="auto">
                <a:xfrm>
                  <a:off x="3562" y="2616"/>
                  <a:ext cx="606" cy="815"/>
                  <a:chOff x="1295" y="2461"/>
                  <a:chExt cx="606" cy="815"/>
                </a:xfrm>
              </p:grpSpPr>
              <p:pic>
                <p:nvPicPr>
                  <p:cNvPr id="42" name="Picture 74" descr="window"/>
                  <p:cNvPicPr>
                    <a:picLocks noChangeAspect="1" noChangeArrowheads="1"/>
                  </p:cNvPicPr>
                  <p:nvPr/>
                </p:nvPicPr>
                <p:blipFill>
                  <a:blip r:embed="rId18" cstate="print"/>
                  <a:srcRect/>
                  <a:stretch>
                    <a:fillRect/>
                  </a:stretch>
                </p:blipFill>
                <p:spPr bwMode="auto">
                  <a:xfrm>
                    <a:off x="1411" y="2461"/>
                    <a:ext cx="490" cy="735"/>
                  </a:xfrm>
                  <a:prstGeom prst="rect">
                    <a:avLst/>
                  </a:prstGeom>
                  <a:noFill/>
                  <a:ln w="9525">
                    <a:noFill/>
                    <a:miter lim="800000"/>
                    <a:headEnd/>
                    <a:tailEnd/>
                  </a:ln>
                </p:spPr>
              </p:pic>
              <p:pic>
                <p:nvPicPr>
                  <p:cNvPr id="43" name="Picture 75" descr="flow"/>
                  <p:cNvPicPr>
                    <a:picLocks noChangeAspect="1" noChangeArrowheads="1"/>
                  </p:cNvPicPr>
                  <p:nvPr/>
                </p:nvPicPr>
                <p:blipFill>
                  <a:blip r:embed="rId19" cstate="print"/>
                  <a:srcRect/>
                  <a:stretch>
                    <a:fillRect/>
                  </a:stretch>
                </p:blipFill>
                <p:spPr bwMode="auto">
                  <a:xfrm>
                    <a:off x="1295" y="2528"/>
                    <a:ext cx="494" cy="748"/>
                  </a:xfrm>
                  <a:prstGeom prst="rect">
                    <a:avLst/>
                  </a:prstGeom>
                  <a:noFill/>
                  <a:ln w="9525">
                    <a:noFill/>
                    <a:miter lim="800000"/>
                    <a:headEnd/>
                    <a:tailEnd/>
                  </a:ln>
                </p:spPr>
              </p:pic>
            </p:grpSp>
            <p:pic>
              <p:nvPicPr>
                <p:cNvPr id="41" name="Picture 76" descr="search"/>
                <p:cNvPicPr>
                  <a:picLocks noChangeAspect="1" noChangeArrowheads="1"/>
                </p:cNvPicPr>
                <p:nvPr/>
              </p:nvPicPr>
              <p:blipFill>
                <a:blip r:embed="rId20" cstate="print"/>
                <a:srcRect/>
                <a:stretch>
                  <a:fillRect/>
                </a:stretch>
              </p:blipFill>
              <p:spPr bwMode="auto">
                <a:xfrm rot="17434094" flipH="1">
                  <a:off x="3904" y="2501"/>
                  <a:ext cx="679" cy="1187"/>
                </a:xfrm>
                <a:prstGeom prst="rect">
                  <a:avLst/>
                </a:prstGeom>
                <a:noFill/>
                <a:ln w="9525">
                  <a:noFill/>
                  <a:miter lim="800000"/>
                  <a:headEnd/>
                  <a:tailEnd/>
                </a:ln>
              </p:spPr>
            </p:pic>
          </p:grpSp>
        </p:grpSp>
        <p:sp>
          <p:nvSpPr>
            <p:cNvPr id="36" name="Rectangle 40"/>
            <p:cNvSpPr>
              <a:spLocks noChangeArrowheads="1"/>
            </p:cNvSpPr>
            <p:nvPr/>
          </p:nvSpPr>
          <p:spPr bwMode="auto">
            <a:xfrm>
              <a:off x="2468" y="3566"/>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统计监控</a:t>
              </a:r>
              <a:endParaRPr lang="zh-CN" altLang="en-US" sz="1400" b="1" dirty="0">
                <a:solidFill>
                  <a:schemeClr val="tx1"/>
                </a:solidFill>
                <a:ea typeface="微软雅黑" pitchFamily="34" charset="-122"/>
              </a:endParaRPr>
            </a:p>
          </p:txBody>
        </p:sp>
      </p:grpSp>
      <p:grpSp>
        <p:nvGrpSpPr>
          <p:cNvPr id="44" name="Group 41"/>
          <p:cNvGrpSpPr>
            <a:grpSpLocks/>
          </p:cNvGrpSpPr>
          <p:nvPr/>
        </p:nvGrpSpPr>
        <p:grpSpPr bwMode="auto">
          <a:xfrm>
            <a:off x="4169966" y="2420889"/>
            <a:ext cx="1554162" cy="1211263"/>
            <a:chOff x="767" y="2110"/>
            <a:chExt cx="979" cy="763"/>
          </a:xfrm>
        </p:grpSpPr>
        <p:grpSp>
          <p:nvGrpSpPr>
            <p:cNvPr id="45" name="Group 42"/>
            <p:cNvGrpSpPr>
              <a:grpSpLocks/>
            </p:cNvGrpSpPr>
            <p:nvPr/>
          </p:nvGrpSpPr>
          <p:grpSpPr bwMode="auto">
            <a:xfrm>
              <a:off x="767" y="2110"/>
              <a:ext cx="979" cy="638"/>
              <a:chOff x="767" y="2112"/>
              <a:chExt cx="881" cy="572"/>
            </a:xfrm>
          </p:grpSpPr>
          <p:pic>
            <p:nvPicPr>
              <p:cNvPr id="47" name="Picture 80" descr="disclightblue"/>
              <p:cNvPicPr>
                <a:picLocks noChangeAspect="1" noChangeArrowheads="1"/>
              </p:cNvPicPr>
              <p:nvPr/>
            </p:nvPicPr>
            <p:blipFill>
              <a:blip r:embed="rId21" cstate="print"/>
              <a:srcRect/>
              <a:stretch>
                <a:fillRect/>
              </a:stretch>
            </p:blipFill>
            <p:spPr bwMode="auto">
              <a:xfrm>
                <a:off x="767" y="2134"/>
                <a:ext cx="881" cy="550"/>
              </a:xfrm>
              <a:prstGeom prst="rect">
                <a:avLst/>
              </a:prstGeom>
              <a:noFill/>
              <a:ln w="9525">
                <a:noFill/>
                <a:miter lim="800000"/>
                <a:headEnd/>
                <a:tailEnd/>
              </a:ln>
            </p:spPr>
          </p:pic>
          <p:grpSp>
            <p:nvGrpSpPr>
              <p:cNvPr id="48" name="Group 82"/>
              <p:cNvGrpSpPr>
                <a:grpSpLocks/>
              </p:cNvGrpSpPr>
              <p:nvPr/>
            </p:nvGrpSpPr>
            <p:grpSpPr bwMode="auto">
              <a:xfrm>
                <a:off x="1021" y="2112"/>
                <a:ext cx="593" cy="565"/>
                <a:chOff x="1216" y="2443"/>
                <a:chExt cx="784" cy="814"/>
              </a:xfrm>
            </p:grpSpPr>
            <p:grpSp>
              <p:nvGrpSpPr>
                <p:cNvPr id="49" name="Group 83"/>
                <p:cNvGrpSpPr>
                  <a:grpSpLocks/>
                </p:cNvGrpSpPr>
                <p:nvPr/>
              </p:nvGrpSpPr>
              <p:grpSpPr bwMode="auto">
                <a:xfrm>
                  <a:off x="1521" y="2443"/>
                  <a:ext cx="479" cy="707"/>
                  <a:chOff x="1295" y="2461"/>
                  <a:chExt cx="606" cy="815"/>
                </a:xfrm>
              </p:grpSpPr>
              <p:pic>
                <p:nvPicPr>
                  <p:cNvPr id="54" name="Picture 84" descr="window"/>
                  <p:cNvPicPr>
                    <a:picLocks noChangeAspect="1" noChangeArrowheads="1"/>
                  </p:cNvPicPr>
                  <p:nvPr/>
                </p:nvPicPr>
                <p:blipFill>
                  <a:blip r:embed="rId22" cstate="print"/>
                  <a:srcRect/>
                  <a:stretch>
                    <a:fillRect/>
                  </a:stretch>
                </p:blipFill>
                <p:spPr bwMode="auto">
                  <a:xfrm>
                    <a:off x="1411" y="2461"/>
                    <a:ext cx="490" cy="735"/>
                  </a:xfrm>
                  <a:prstGeom prst="rect">
                    <a:avLst/>
                  </a:prstGeom>
                  <a:noFill/>
                  <a:ln w="9525">
                    <a:noFill/>
                    <a:miter lim="800000"/>
                    <a:headEnd/>
                    <a:tailEnd/>
                  </a:ln>
                </p:spPr>
              </p:pic>
              <p:pic>
                <p:nvPicPr>
                  <p:cNvPr id="55" name="Picture 85" descr="flow"/>
                  <p:cNvPicPr>
                    <a:picLocks noChangeAspect="1" noChangeArrowheads="1"/>
                  </p:cNvPicPr>
                  <p:nvPr/>
                </p:nvPicPr>
                <p:blipFill>
                  <a:blip r:embed="rId23" cstate="print"/>
                  <a:srcRect/>
                  <a:stretch>
                    <a:fillRect/>
                  </a:stretch>
                </p:blipFill>
                <p:spPr bwMode="auto">
                  <a:xfrm>
                    <a:off x="1295" y="2528"/>
                    <a:ext cx="494" cy="748"/>
                  </a:xfrm>
                  <a:prstGeom prst="rect">
                    <a:avLst/>
                  </a:prstGeom>
                  <a:noFill/>
                  <a:ln w="9525">
                    <a:noFill/>
                    <a:miter lim="800000"/>
                    <a:headEnd/>
                    <a:tailEnd/>
                  </a:ln>
                </p:spPr>
              </p:pic>
            </p:grpSp>
            <p:grpSp>
              <p:nvGrpSpPr>
                <p:cNvPr id="50" name="Group 86"/>
                <p:cNvGrpSpPr>
                  <a:grpSpLocks/>
                </p:cNvGrpSpPr>
                <p:nvPr/>
              </p:nvGrpSpPr>
              <p:grpSpPr bwMode="auto">
                <a:xfrm>
                  <a:off x="1216" y="2472"/>
                  <a:ext cx="531" cy="785"/>
                  <a:chOff x="1295" y="2461"/>
                  <a:chExt cx="606" cy="815"/>
                </a:xfrm>
              </p:grpSpPr>
              <p:pic>
                <p:nvPicPr>
                  <p:cNvPr id="52" name="Picture 87" descr="window"/>
                  <p:cNvPicPr>
                    <a:picLocks noChangeAspect="1" noChangeArrowheads="1"/>
                  </p:cNvPicPr>
                  <p:nvPr/>
                </p:nvPicPr>
                <p:blipFill>
                  <a:blip r:embed="rId24" cstate="print"/>
                  <a:srcRect/>
                  <a:stretch>
                    <a:fillRect/>
                  </a:stretch>
                </p:blipFill>
                <p:spPr bwMode="auto">
                  <a:xfrm>
                    <a:off x="1411" y="2461"/>
                    <a:ext cx="490" cy="735"/>
                  </a:xfrm>
                  <a:prstGeom prst="rect">
                    <a:avLst/>
                  </a:prstGeom>
                  <a:noFill/>
                  <a:ln w="9525">
                    <a:noFill/>
                    <a:miter lim="800000"/>
                    <a:headEnd/>
                    <a:tailEnd/>
                  </a:ln>
                </p:spPr>
              </p:pic>
              <p:pic>
                <p:nvPicPr>
                  <p:cNvPr id="53" name="Picture 88" descr="flow"/>
                  <p:cNvPicPr>
                    <a:picLocks noChangeAspect="1" noChangeArrowheads="1"/>
                  </p:cNvPicPr>
                  <p:nvPr/>
                </p:nvPicPr>
                <p:blipFill>
                  <a:blip r:embed="rId25" cstate="print"/>
                  <a:srcRect/>
                  <a:stretch>
                    <a:fillRect/>
                  </a:stretch>
                </p:blipFill>
                <p:spPr bwMode="auto">
                  <a:xfrm>
                    <a:off x="1295" y="2528"/>
                    <a:ext cx="494" cy="748"/>
                  </a:xfrm>
                  <a:prstGeom prst="rect">
                    <a:avLst/>
                  </a:prstGeom>
                  <a:noFill/>
                  <a:ln w="9525">
                    <a:noFill/>
                    <a:miter lim="800000"/>
                    <a:headEnd/>
                    <a:tailEnd/>
                  </a:ln>
                </p:spPr>
              </p:pic>
            </p:grpSp>
            <p:pic>
              <p:nvPicPr>
                <p:cNvPr id="51" name="Picture 89" descr="aroundarrow"/>
                <p:cNvPicPr>
                  <a:picLocks noChangeAspect="1" noChangeArrowheads="1"/>
                </p:cNvPicPr>
                <p:nvPr/>
              </p:nvPicPr>
              <p:blipFill>
                <a:blip r:embed="rId26" cstate="print"/>
                <a:srcRect/>
                <a:stretch>
                  <a:fillRect/>
                </a:stretch>
              </p:blipFill>
              <p:spPr bwMode="auto">
                <a:xfrm rot="1818758">
                  <a:off x="1315" y="2657"/>
                  <a:ext cx="549" cy="306"/>
                </a:xfrm>
                <a:prstGeom prst="rect">
                  <a:avLst/>
                </a:prstGeom>
                <a:noFill/>
                <a:ln w="9525">
                  <a:noFill/>
                  <a:miter lim="800000"/>
                  <a:headEnd/>
                  <a:tailEnd/>
                </a:ln>
              </p:spPr>
            </p:pic>
          </p:grpSp>
        </p:grpSp>
        <p:sp>
          <p:nvSpPr>
            <p:cNvPr id="46" name="Rectangle 52"/>
            <p:cNvSpPr>
              <a:spLocks noChangeArrowheads="1"/>
            </p:cNvSpPr>
            <p:nvPr/>
          </p:nvSpPr>
          <p:spPr bwMode="auto">
            <a:xfrm>
              <a:off x="1049" y="2679"/>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审计管理</a:t>
              </a:r>
              <a:endParaRPr lang="zh-CN" altLang="en-US" sz="1400" b="1" dirty="0">
                <a:solidFill>
                  <a:schemeClr val="tx1"/>
                </a:solidFill>
                <a:ea typeface="微软雅黑" pitchFamily="34" charset="-122"/>
              </a:endParaRPr>
            </a:p>
          </p:txBody>
        </p:sp>
      </p:grpSp>
      <p:sp>
        <p:nvSpPr>
          <p:cNvPr id="57" name="矩形 56"/>
          <p:cNvSpPr/>
          <p:nvPr/>
        </p:nvSpPr>
        <p:spPr>
          <a:xfrm>
            <a:off x="281727" y="1234663"/>
            <a:ext cx="3409469" cy="2060344"/>
          </a:xfrm>
          <a:prstGeom prst="rect">
            <a:avLst/>
          </a:prstGeom>
        </p:spPr>
        <p:style>
          <a:lnRef idx="1">
            <a:schemeClr val="accent1"/>
          </a:lnRef>
          <a:fillRef idx="2">
            <a:schemeClr val="accent1"/>
          </a:fillRef>
          <a:effectRef idx="1">
            <a:schemeClr val="accent1"/>
          </a:effectRef>
          <a:fontRef idx="minor">
            <a:schemeClr val="dk1"/>
          </a:fontRef>
        </p:style>
        <p:txBody>
          <a:bodyPr rtlCol="0" anchor="b"/>
          <a:lstStyle/>
          <a:p>
            <a:pPr marL="342900" indent="-342900">
              <a:buFont typeface="Wingdings" pitchFamily="2" charset="2"/>
              <a:buChar char="p"/>
            </a:pPr>
            <a:r>
              <a:rPr lang="zh-CN" altLang="en-US" sz="1600" smtClean="0">
                <a:latin typeface="微软雅黑" pitchFamily="34" charset="-122"/>
                <a:ea typeface="微软雅黑" pitchFamily="34" charset="-122"/>
              </a:rPr>
              <a:t>软件资产管理旨在</a:t>
            </a:r>
            <a:r>
              <a:rPr lang="zh-CN" altLang="en-US" sz="1600">
                <a:latin typeface="微软雅黑" pitchFamily="34" charset="-122"/>
                <a:ea typeface="微软雅黑" pitchFamily="34" charset="-122"/>
              </a:rPr>
              <a:t>将组织内部现有的软件资产</a:t>
            </a:r>
            <a:r>
              <a:rPr lang="zh-CN" altLang="en-US" sz="1600" b="1">
                <a:solidFill>
                  <a:srgbClr val="FF0000"/>
                </a:solidFill>
                <a:latin typeface="微软雅黑" pitchFamily="34" charset="-122"/>
                <a:ea typeface="微软雅黑" pitchFamily="34" charset="-122"/>
              </a:rPr>
              <a:t>状况</a:t>
            </a:r>
            <a:r>
              <a:rPr lang="zh-CN" altLang="en-US" sz="1600">
                <a:latin typeface="微软雅黑" pitchFamily="34" charset="-122"/>
                <a:ea typeface="微软雅黑" pitchFamily="34" charset="-122"/>
              </a:rPr>
              <a:t>和软件的</a:t>
            </a:r>
            <a:r>
              <a:rPr lang="zh-CN" altLang="en-US" sz="1600" b="1">
                <a:solidFill>
                  <a:srgbClr val="FF0000"/>
                </a:solidFill>
                <a:latin typeface="微软雅黑" pitchFamily="34" charset="-122"/>
                <a:ea typeface="微软雅黑" pitchFamily="34" charset="-122"/>
              </a:rPr>
              <a:t>使用情况</a:t>
            </a:r>
            <a:r>
              <a:rPr lang="zh-CN" altLang="en-US" sz="1600">
                <a:latin typeface="微软雅黑" pitchFamily="34" charset="-122"/>
                <a:ea typeface="微软雅黑" pitchFamily="34" charset="-122"/>
              </a:rPr>
              <a:t>联系起来进行管理</a:t>
            </a:r>
            <a:r>
              <a:rPr lang="zh-CN" altLang="en-US" sz="1600" smtClean="0">
                <a:latin typeface="微软雅黑" pitchFamily="34" charset="-122"/>
                <a:ea typeface="微软雅黑" pitchFamily="34" charset="-122"/>
              </a:rPr>
              <a:t>。</a:t>
            </a:r>
            <a:endParaRPr lang="en-US" altLang="zh-CN" sz="1600" smtClean="0">
              <a:latin typeface="微软雅黑" pitchFamily="34" charset="-122"/>
              <a:ea typeface="微软雅黑" pitchFamily="34" charset="-122"/>
            </a:endParaRPr>
          </a:p>
          <a:p>
            <a:pPr marL="342900" indent="-342900">
              <a:buFont typeface="Wingdings" pitchFamily="2" charset="2"/>
              <a:buChar char="p"/>
            </a:pPr>
            <a:r>
              <a:rPr lang="zh-CN" altLang="en-US" sz="1600" smtClean="0">
                <a:latin typeface="微软雅黑" pitchFamily="34" charset="-122"/>
                <a:ea typeface="微软雅黑" pitchFamily="34" charset="-122"/>
              </a:rPr>
              <a:t>在服务集成领域，软件资产主要包括：接口服务、</a:t>
            </a:r>
            <a:r>
              <a:rPr lang="en-US" altLang="zh-CN" sz="1600" smtClean="0">
                <a:latin typeface="微软雅黑" pitchFamily="34" charset="-122"/>
                <a:ea typeface="微软雅黑" pitchFamily="34" charset="-122"/>
              </a:rPr>
              <a:t>UI</a:t>
            </a:r>
            <a:r>
              <a:rPr lang="zh-CN" altLang="en-US" sz="1600" smtClean="0">
                <a:latin typeface="微软雅黑" pitchFamily="34" charset="-122"/>
                <a:ea typeface="微软雅黑" pitchFamily="34" charset="-122"/>
              </a:rPr>
              <a:t>服务、数据服务，</a:t>
            </a:r>
            <a:r>
              <a:rPr lang="en-US" altLang="zh-CN" sz="1600" smtClean="0">
                <a:latin typeface="微软雅黑" pitchFamily="34" charset="-122"/>
                <a:ea typeface="微软雅黑" pitchFamily="34" charset="-122"/>
              </a:rPr>
              <a:t>SOA</a:t>
            </a:r>
            <a:r>
              <a:rPr lang="zh-CN" altLang="en-US" sz="1600" smtClean="0">
                <a:latin typeface="微软雅黑" pitchFamily="34" charset="-122"/>
                <a:ea typeface="微软雅黑" pitchFamily="34" charset="-122"/>
              </a:rPr>
              <a:t>服务治理从接口服务入手。</a:t>
            </a:r>
            <a:endParaRPr lang="en-US" altLang="zh-CN" sz="1600" smtClean="0">
              <a:latin typeface="微软雅黑" pitchFamily="34" charset="-122"/>
              <a:ea typeface="微软雅黑" pitchFamily="34" charset="-122"/>
            </a:endParaRPr>
          </a:p>
        </p:txBody>
      </p:sp>
      <p:sp>
        <p:nvSpPr>
          <p:cNvPr id="58" name="矩形 57"/>
          <p:cNvSpPr/>
          <p:nvPr/>
        </p:nvSpPr>
        <p:spPr>
          <a:xfrm>
            <a:off x="530567" y="980728"/>
            <a:ext cx="2529265" cy="409650"/>
          </a:xfrm>
          <a:prstGeom prst="rect">
            <a:avLst/>
          </a:prstGeom>
        </p:spPr>
        <p:style>
          <a:lnRef idx="1">
            <a:schemeClr val="accent3"/>
          </a:lnRef>
          <a:fillRef idx="2">
            <a:schemeClr val="accent3"/>
          </a:fillRef>
          <a:effectRef idx="1">
            <a:schemeClr val="accent3"/>
          </a:effectRef>
          <a:fontRef idx="minor">
            <a:schemeClr val="dk1"/>
          </a:fontRef>
        </p:style>
        <p:txBody>
          <a:bodyPr wrap="none">
            <a:noAutofit/>
          </a:bodyPr>
          <a:lstStyle/>
          <a:p>
            <a:r>
              <a:rPr lang="zh-CN" altLang="en-US" b="1" smtClean="0">
                <a:latin typeface="微软雅黑" pitchFamily="34" charset="-122"/>
                <a:ea typeface="微软雅黑" pitchFamily="34" charset="-122"/>
              </a:rPr>
              <a:t>软件</a:t>
            </a:r>
            <a:r>
              <a:rPr lang="zh-CN" altLang="en-US" b="1">
                <a:latin typeface="微软雅黑" pitchFamily="34" charset="-122"/>
                <a:ea typeface="微软雅黑" pitchFamily="34" charset="-122"/>
              </a:rPr>
              <a:t>资产</a:t>
            </a:r>
            <a:r>
              <a:rPr lang="zh-CN" altLang="en-US" b="1" smtClean="0">
                <a:latin typeface="微软雅黑" pitchFamily="34" charset="-122"/>
                <a:ea typeface="微软雅黑" pitchFamily="34" charset="-122"/>
              </a:rPr>
              <a:t>管理</a:t>
            </a:r>
            <a:endParaRPr lang="zh-CN" altLang="en-US" b="1">
              <a:latin typeface="微软雅黑" pitchFamily="34" charset="-122"/>
              <a:ea typeface="微软雅黑" pitchFamily="34" charset="-122"/>
            </a:endParaRPr>
          </a:p>
        </p:txBody>
      </p:sp>
      <p:sp>
        <p:nvSpPr>
          <p:cNvPr id="59" name="矩形 58"/>
          <p:cNvSpPr/>
          <p:nvPr/>
        </p:nvSpPr>
        <p:spPr>
          <a:xfrm>
            <a:off x="298435" y="3722064"/>
            <a:ext cx="3409469" cy="27312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spcAft>
                <a:spcPts val="600"/>
              </a:spcAft>
              <a:buFont typeface="Wingdings" pitchFamily="2" charset="2"/>
              <a:buChar char="p"/>
            </a:pPr>
            <a:r>
              <a:rPr lang="zh-CN" altLang="en-US" sz="1600">
                <a:latin typeface="微软雅黑" pitchFamily="34" charset="-122"/>
                <a:ea typeface="微软雅黑" pitchFamily="34" charset="-122"/>
              </a:rPr>
              <a:t>软件资产是一种无形物，无法像有形物一样进行</a:t>
            </a:r>
            <a:r>
              <a:rPr lang="zh-CN" altLang="en-US" sz="1600" smtClean="0">
                <a:latin typeface="微软雅黑" pitchFamily="34" charset="-122"/>
                <a:ea typeface="微软雅黑" pitchFamily="34" charset="-122"/>
              </a:rPr>
              <a:t>管理（记入账簿、定期清点）。</a:t>
            </a:r>
            <a:endParaRPr lang="en-US" altLang="zh-CN" sz="1600" smtClean="0">
              <a:latin typeface="微软雅黑" pitchFamily="34" charset="-122"/>
              <a:ea typeface="微软雅黑" pitchFamily="34" charset="-122"/>
            </a:endParaRPr>
          </a:p>
          <a:p>
            <a:pPr marL="285750" indent="-285750">
              <a:spcAft>
                <a:spcPts val="600"/>
              </a:spcAft>
              <a:buFont typeface="Wingdings" pitchFamily="2" charset="2"/>
              <a:buChar char="p"/>
            </a:pPr>
            <a:r>
              <a:rPr lang="zh-CN" altLang="en-US" sz="1600" smtClean="0">
                <a:latin typeface="微软雅黑" pitchFamily="34" charset="-122"/>
                <a:ea typeface="微软雅黑" pitchFamily="34" charset="-122"/>
              </a:rPr>
              <a:t>需要对</a:t>
            </a:r>
            <a:r>
              <a:rPr lang="zh-CN" altLang="en-US" sz="1600">
                <a:latin typeface="微软雅黑" pitchFamily="34" charset="-122"/>
                <a:ea typeface="微软雅黑" pitchFamily="34" charset="-122"/>
              </a:rPr>
              <a:t>软件资产的整个生命周期</a:t>
            </a:r>
            <a:r>
              <a:rPr lang="zh-CN" altLang="en-US" sz="1600" smtClean="0">
                <a:latin typeface="微软雅黑" pitchFamily="34" charset="-122"/>
                <a:ea typeface="微软雅黑" pitchFamily="34" charset="-122"/>
              </a:rPr>
              <a:t>进行有效管理。</a:t>
            </a:r>
            <a:endParaRPr lang="en-US" altLang="zh-CN" sz="1600" smtClean="0">
              <a:latin typeface="微软雅黑" pitchFamily="34" charset="-122"/>
              <a:ea typeface="微软雅黑" pitchFamily="34" charset="-122"/>
            </a:endParaRPr>
          </a:p>
          <a:p>
            <a:pPr marL="285750" indent="-285750">
              <a:spcAft>
                <a:spcPts val="600"/>
              </a:spcAft>
              <a:buFont typeface="Wingdings" pitchFamily="2" charset="2"/>
              <a:buChar char="p"/>
            </a:pPr>
            <a:r>
              <a:rPr lang="zh-CN" altLang="en-US" sz="1600" smtClean="0">
                <a:latin typeface="微软雅黑" pitchFamily="34" charset="-122"/>
                <a:ea typeface="微软雅黑" pitchFamily="34" charset="-122"/>
              </a:rPr>
              <a:t>软件生命周期包括：注册、部署、运行监控、审计管理（注册审计、运行审计）</a:t>
            </a:r>
            <a:endParaRPr lang="en-US" altLang="zh-CN" sz="1600">
              <a:latin typeface="微软雅黑" pitchFamily="34" charset="-122"/>
              <a:ea typeface="微软雅黑" pitchFamily="34" charset="-122"/>
            </a:endParaRPr>
          </a:p>
        </p:txBody>
      </p:sp>
      <p:sp>
        <p:nvSpPr>
          <p:cNvPr id="60" name="矩形 59"/>
          <p:cNvSpPr/>
          <p:nvPr/>
        </p:nvSpPr>
        <p:spPr>
          <a:xfrm>
            <a:off x="530567" y="3501008"/>
            <a:ext cx="2529265" cy="409650"/>
          </a:xfrm>
          <a:prstGeom prst="rect">
            <a:avLst/>
          </a:prstGeom>
        </p:spPr>
        <p:style>
          <a:lnRef idx="1">
            <a:schemeClr val="accent3"/>
          </a:lnRef>
          <a:fillRef idx="2">
            <a:schemeClr val="accent3"/>
          </a:fillRef>
          <a:effectRef idx="1">
            <a:schemeClr val="accent3"/>
          </a:effectRef>
          <a:fontRef idx="minor">
            <a:schemeClr val="dk1"/>
          </a:fontRef>
        </p:style>
        <p:txBody>
          <a:bodyPr wrap="none">
            <a:noAutofit/>
          </a:bodyPr>
          <a:lstStyle/>
          <a:p>
            <a:r>
              <a:rPr lang="zh-CN" altLang="en-US" b="1" smtClean="0">
                <a:latin typeface="微软雅黑" pitchFamily="34" charset="-122"/>
                <a:ea typeface="微软雅黑" pitchFamily="34" charset="-122"/>
              </a:rPr>
              <a:t>软件生命周期管理</a:t>
            </a:r>
            <a:endParaRPr lang="zh-CN" altLang="en-US" b="1">
              <a:latin typeface="微软雅黑" pitchFamily="34" charset="-122"/>
              <a:ea typeface="微软雅黑" pitchFamily="34" charset="-122"/>
            </a:endParaRPr>
          </a:p>
        </p:txBody>
      </p:sp>
    </p:spTree>
    <p:extLst>
      <p:ext uri="{BB962C8B-B14F-4D97-AF65-F5344CB8AC3E}">
        <p14:creationId xmlns:p14="http://schemas.microsoft.com/office/powerpoint/2010/main" val="22225391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6767808" y="1484784"/>
            <a:ext cx="1967057" cy="64807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smtClean="0">
                <a:latin typeface="微软雅黑" pitchFamily="34" charset="-122"/>
                <a:ea typeface="微软雅黑" pitchFamily="34" charset="-122"/>
              </a:rPr>
              <a:t>管理规范</a:t>
            </a:r>
            <a:endParaRPr lang="zh-CN" altLang="en-US" b="1">
              <a:latin typeface="微软雅黑" pitchFamily="34" charset="-122"/>
              <a:ea typeface="微软雅黑" pitchFamily="34" charset="-122"/>
            </a:endParaRPr>
          </a:p>
        </p:txBody>
      </p:sp>
      <p:sp>
        <p:nvSpPr>
          <p:cNvPr id="31" name="矩形 30"/>
          <p:cNvSpPr/>
          <p:nvPr/>
        </p:nvSpPr>
        <p:spPr>
          <a:xfrm>
            <a:off x="309102" y="1484784"/>
            <a:ext cx="6135106" cy="64807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b="1" smtClean="0">
                <a:latin typeface="微软雅黑" pitchFamily="34" charset="-122"/>
                <a:ea typeface="微软雅黑" pitchFamily="34" charset="-122"/>
              </a:rPr>
              <a:t>技术规范</a:t>
            </a:r>
            <a:endParaRPr lang="zh-CN" altLang="en-US" b="1">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smtClean="0"/>
              <a:t>管理体系</a:t>
            </a:r>
            <a:r>
              <a:rPr lang="en-US" altLang="zh-CN" smtClean="0"/>
              <a:t>–</a:t>
            </a:r>
            <a:r>
              <a:rPr lang="zh-CN" altLang="en-US" smtClean="0"/>
              <a:t>接口服务规范</a:t>
            </a:r>
            <a:endParaRPr lang="zh-CN" altLang="en-US"/>
          </a:p>
        </p:txBody>
      </p:sp>
      <p:sp>
        <p:nvSpPr>
          <p:cNvPr id="3" name="AutoShape 108"/>
          <p:cNvSpPr>
            <a:spLocks noChangeArrowheads="1"/>
          </p:cNvSpPr>
          <p:nvPr/>
        </p:nvSpPr>
        <p:spPr bwMode="gray">
          <a:xfrm>
            <a:off x="309102" y="2731740"/>
            <a:ext cx="1967057" cy="2857500"/>
          </a:xfrm>
          <a:prstGeom prst="roundRect">
            <a:avLst>
              <a:gd name="adj" fmla="val 17509"/>
            </a:avLst>
          </a:prstGeom>
          <a:ln>
            <a:headEnd/>
            <a:tailEnd/>
          </a:ln>
          <a:effectLst>
            <a:outerShdw blurRad="40000" dist="20000" dir="5400000" rotWithShape="0">
              <a:srgbClr val="000000">
                <a:alpha val="38000"/>
              </a:srgbClr>
            </a:outerShdw>
            <a:reflection blurRad="6350" stA="50000" endA="300" endPos="38500" dist="50800" dir="5400000" sy="-100000" algn="bl" rotWithShape="0"/>
          </a:effectLst>
        </p:spPr>
        <p:style>
          <a:lnRef idx="1">
            <a:schemeClr val="accent1"/>
          </a:lnRef>
          <a:fillRef idx="2">
            <a:schemeClr val="accent1"/>
          </a:fillRef>
          <a:effectRef idx="1">
            <a:schemeClr val="accent1"/>
          </a:effectRef>
          <a:fontRef idx="minor">
            <a:schemeClr val="dk1"/>
          </a:fontRef>
        </p:style>
        <p:txBody>
          <a:bodyPr wrap="none" anchor="ctr"/>
          <a:lstStyle/>
          <a:p>
            <a:endParaRPr lang="zh-CN" altLang="en-US"/>
          </a:p>
        </p:txBody>
      </p:sp>
      <p:sp>
        <p:nvSpPr>
          <p:cNvPr id="9" name="AutoShape 122"/>
          <p:cNvSpPr>
            <a:spLocks noChangeArrowheads="1"/>
          </p:cNvSpPr>
          <p:nvPr/>
        </p:nvSpPr>
        <p:spPr bwMode="gray">
          <a:xfrm>
            <a:off x="2388918" y="2731740"/>
            <a:ext cx="1967057" cy="2857500"/>
          </a:xfrm>
          <a:prstGeom prst="roundRect">
            <a:avLst>
              <a:gd name="adj" fmla="val 17509"/>
            </a:avLst>
          </a:prstGeom>
          <a:ln>
            <a:headEnd/>
            <a:tailEnd/>
          </a:ln>
          <a:effectLst>
            <a:outerShdw blurRad="40000" dist="20000" dir="5400000" rotWithShape="0">
              <a:srgbClr val="000000">
                <a:alpha val="38000"/>
              </a:srgbClr>
            </a:outerShdw>
            <a:reflection blurRad="6350" stA="50000" endA="300" endPos="38500" dist="50800" dir="5400000" sy="-100000" algn="bl" rotWithShape="0"/>
          </a:effectLst>
        </p:spPr>
        <p:style>
          <a:lnRef idx="1">
            <a:schemeClr val="accent2"/>
          </a:lnRef>
          <a:fillRef idx="2">
            <a:schemeClr val="accent2"/>
          </a:fillRef>
          <a:effectRef idx="1">
            <a:schemeClr val="accent2"/>
          </a:effectRef>
          <a:fontRef idx="minor">
            <a:schemeClr val="dk1"/>
          </a:fontRef>
        </p:style>
        <p:txBody>
          <a:bodyPr wrap="none" anchor="ctr"/>
          <a:lstStyle/>
          <a:p>
            <a:endParaRPr lang="zh-CN" altLang="en-US"/>
          </a:p>
        </p:txBody>
      </p:sp>
      <p:sp>
        <p:nvSpPr>
          <p:cNvPr id="15" name="圆角矩形 14"/>
          <p:cNvSpPr/>
          <p:nvPr/>
        </p:nvSpPr>
        <p:spPr>
          <a:xfrm>
            <a:off x="721126" y="2449154"/>
            <a:ext cx="1143008" cy="50006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nchorCtr="1"/>
          <a:lstStyle/>
          <a:p>
            <a:pPr marL="228600" indent="-228600" algn="ctr" fontAlgn="auto">
              <a:lnSpc>
                <a:spcPct val="105000"/>
              </a:lnSpc>
              <a:spcBef>
                <a:spcPct val="20000"/>
              </a:spcBef>
              <a:spcAft>
                <a:spcPts val="0"/>
              </a:spcAft>
              <a:buClr>
                <a:srgbClr val="0072EA"/>
              </a:buClr>
              <a:buSzPct val="70000"/>
              <a:defRPr/>
            </a:pPr>
            <a:r>
              <a:rPr lang="zh-CN" altLang="en-US" sz="1600" b="1" kern="0" smtClean="0">
                <a:solidFill>
                  <a:schemeClr val="bg1"/>
                </a:solidFill>
                <a:latin typeface="微软雅黑" pitchFamily="34" charset="-122"/>
                <a:ea typeface="微软雅黑" pitchFamily="34" charset="-122"/>
                <a:cs typeface="Arial" pitchFamily="34" charset="0"/>
              </a:rPr>
              <a:t>接口原则</a:t>
            </a:r>
            <a:endParaRPr lang="zh-CN" altLang="en-US" sz="1600" b="1" kern="0" dirty="0" smtClean="0">
              <a:solidFill>
                <a:schemeClr val="bg1"/>
              </a:solidFill>
              <a:latin typeface="微软雅黑" pitchFamily="34" charset="-122"/>
              <a:ea typeface="微软雅黑" pitchFamily="34" charset="-122"/>
              <a:cs typeface="Arial" pitchFamily="34" charset="0"/>
            </a:endParaRPr>
          </a:p>
        </p:txBody>
      </p:sp>
      <p:sp>
        <p:nvSpPr>
          <p:cNvPr id="16" name="圆角矩形 15"/>
          <p:cNvSpPr/>
          <p:nvPr/>
        </p:nvSpPr>
        <p:spPr>
          <a:xfrm>
            <a:off x="2800942" y="2449154"/>
            <a:ext cx="1143008" cy="500066"/>
          </a:xfrm>
          <a:prstGeom prst="round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nchorCtr="1"/>
          <a:lstStyle/>
          <a:p>
            <a:pPr marL="228600" indent="-228600" algn="ctr" fontAlgn="auto">
              <a:lnSpc>
                <a:spcPct val="105000"/>
              </a:lnSpc>
              <a:spcBef>
                <a:spcPct val="20000"/>
              </a:spcBef>
              <a:spcAft>
                <a:spcPts val="0"/>
              </a:spcAft>
              <a:buClr>
                <a:srgbClr val="0072EA"/>
              </a:buClr>
              <a:buSzPct val="70000"/>
              <a:defRPr/>
            </a:pPr>
            <a:r>
              <a:rPr lang="zh-CN" altLang="en-US" sz="1600" b="1" kern="0" dirty="0" smtClean="0">
                <a:solidFill>
                  <a:schemeClr val="bg1"/>
                </a:solidFill>
                <a:latin typeface="微软雅黑" pitchFamily="34" charset="-122"/>
                <a:ea typeface="微软雅黑" pitchFamily="34" charset="-122"/>
                <a:cs typeface="Arial" pitchFamily="34" charset="0"/>
              </a:rPr>
              <a:t>编码规范</a:t>
            </a:r>
          </a:p>
        </p:txBody>
      </p:sp>
      <p:sp>
        <p:nvSpPr>
          <p:cNvPr id="18" name="Text Box 106"/>
          <p:cNvSpPr txBox="1">
            <a:spLocks noChangeArrowheads="1"/>
          </p:cNvSpPr>
          <p:nvPr/>
        </p:nvSpPr>
        <p:spPr bwMode="gray">
          <a:xfrm>
            <a:off x="2388918" y="3310786"/>
            <a:ext cx="1967057" cy="1754326"/>
          </a:xfrm>
          <a:prstGeom prst="rect">
            <a:avLst/>
          </a:prstGeom>
          <a:noFill/>
          <a:ln w="9525" algn="ctr">
            <a:noFill/>
            <a:miter lim="800000"/>
            <a:headEnd/>
            <a:tailEnd/>
          </a:ln>
          <a:effectLst/>
        </p:spPr>
        <p:txBody>
          <a:bodyPr wrap="square">
            <a:spAutoFit/>
          </a:bodyPr>
          <a:lstStyle/>
          <a:p>
            <a:pPr>
              <a:buFont typeface="Wingdings" pitchFamily="2" charset="2"/>
              <a:buChar char="Ø"/>
            </a:pPr>
            <a:r>
              <a:rPr lang="zh-CN" altLang="en-US" sz="1800" dirty="0" smtClean="0">
                <a:solidFill>
                  <a:srgbClr val="000000"/>
                </a:solidFill>
                <a:latin typeface="微软雅黑" pitchFamily="34" charset="-122"/>
                <a:ea typeface="微软雅黑" pitchFamily="34" charset="-122"/>
              </a:rPr>
              <a:t> 服务编码规范</a:t>
            </a:r>
            <a:endParaRPr lang="en-US" altLang="zh-CN" sz="1800" dirty="0" smtClean="0">
              <a:solidFill>
                <a:srgbClr val="000000"/>
              </a:solidFill>
              <a:latin typeface="微软雅黑" pitchFamily="34" charset="-122"/>
              <a:ea typeface="微软雅黑" pitchFamily="34" charset="-122"/>
            </a:endParaRPr>
          </a:p>
          <a:p>
            <a:pPr>
              <a:buFont typeface="Wingdings" pitchFamily="2" charset="2"/>
              <a:buChar char="Ø"/>
            </a:pPr>
            <a:r>
              <a:rPr lang="en-US" altLang="zh-CN" dirty="0" smtClean="0">
                <a:solidFill>
                  <a:srgbClr val="000000"/>
                </a:solidFill>
                <a:latin typeface="微软雅黑" pitchFamily="34" charset="-122"/>
                <a:ea typeface="微软雅黑" pitchFamily="34" charset="-122"/>
              </a:rPr>
              <a:t> </a:t>
            </a:r>
            <a:r>
              <a:rPr lang="zh-CN" altLang="en-US" dirty="0" smtClean="0">
                <a:solidFill>
                  <a:srgbClr val="000000"/>
                </a:solidFill>
                <a:latin typeface="微软雅黑" pitchFamily="34" charset="-122"/>
                <a:ea typeface="微软雅黑" pitchFamily="34" charset="-122"/>
              </a:rPr>
              <a:t>操作编码规范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en-US" altLang="zh-CN" dirty="0" smtClean="0">
                <a:solidFill>
                  <a:srgbClr val="000000"/>
                </a:solidFill>
                <a:latin typeface="微软雅黑" pitchFamily="34" charset="-122"/>
                <a:ea typeface="微软雅黑" pitchFamily="34" charset="-122"/>
              </a:rPr>
              <a:t> </a:t>
            </a:r>
            <a:r>
              <a:rPr lang="zh-CN" altLang="en-US" dirty="0" smtClean="0">
                <a:solidFill>
                  <a:srgbClr val="000000"/>
                </a:solidFill>
                <a:latin typeface="微软雅黑" pitchFamily="34" charset="-122"/>
                <a:ea typeface="微软雅黑" pitchFamily="34" charset="-122"/>
              </a:rPr>
              <a:t>异常编码规范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en-US" altLang="zh-CN" sz="1800" dirty="0" smtClean="0">
                <a:solidFill>
                  <a:srgbClr val="000000"/>
                </a:solidFill>
                <a:latin typeface="微软雅黑" pitchFamily="34" charset="-122"/>
                <a:ea typeface="微软雅黑" pitchFamily="34" charset="-122"/>
              </a:rPr>
              <a:t> </a:t>
            </a:r>
            <a:r>
              <a:rPr lang="zh-CN" altLang="en-US" sz="1800" dirty="0" smtClean="0">
                <a:solidFill>
                  <a:srgbClr val="000000"/>
                </a:solidFill>
                <a:latin typeface="微软雅黑" pitchFamily="34" charset="-122"/>
                <a:ea typeface="微软雅黑" pitchFamily="34" charset="-122"/>
              </a:rPr>
              <a:t>请求编码规范</a:t>
            </a:r>
            <a:endParaRPr lang="en-US" altLang="zh-CN" sz="1800" dirty="0" smtClean="0">
              <a:solidFill>
                <a:srgbClr val="000000"/>
              </a:solidFill>
              <a:latin typeface="微软雅黑" pitchFamily="34" charset="-122"/>
              <a:ea typeface="微软雅黑" pitchFamily="34" charset="-122"/>
            </a:endParaRPr>
          </a:p>
          <a:p>
            <a:pPr>
              <a:buFont typeface="Wingdings" pitchFamily="2" charset="2"/>
              <a:buChar char="Ø"/>
            </a:pPr>
            <a:r>
              <a:rPr lang="en-US" altLang="zh-CN" dirty="0" smtClean="0">
                <a:solidFill>
                  <a:srgbClr val="000000"/>
                </a:solidFill>
                <a:latin typeface="微软雅黑" pitchFamily="34" charset="-122"/>
                <a:ea typeface="微软雅黑" pitchFamily="34" charset="-122"/>
              </a:rPr>
              <a:t> </a:t>
            </a:r>
            <a:r>
              <a:rPr lang="zh-CN" altLang="en-US" dirty="0" smtClean="0">
                <a:solidFill>
                  <a:srgbClr val="000000"/>
                </a:solidFill>
                <a:latin typeface="微软雅黑" pitchFamily="34" charset="-122"/>
                <a:ea typeface="微软雅黑" pitchFamily="34" charset="-122"/>
              </a:rPr>
              <a:t>版本编码规范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en-US" altLang="zh-CN" sz="1800" dirty="0" smtClean="0">
                <a:solidFill>
                  <a:srgbClr val="000000"/>
                </a:solidFill>
                <a:latin typeface="微软雅黑" pitchFamily="34" charset="-122"/>
                <a:ea typeface="微软雅黑" pitchFamily="34" charset="-122"/>
              </a:rPr>
              <a:t> </a:t>
            </a:r>
            <a:r>
              <a:rPr lang="zh-CN" altLang="en-US" sz="1800" dirty="0" smtClean="0">
                <a:solidFill>
                  <a:srgbClr val="000000"/>
                </a:solidFill>
                <a:latin typeface="微软雅黑" pitchFamily="34" charset="-122"/>
                <a:ea typeface="微软雅黑" pitchFamily="34" charset="-122"/>
              </a:rPr>
              <a:t>应用编码规范</a:t>
            </a:r>
            <a:endParaRPr lang="en-US" altLang="zh-CN" sz="1800" dirty="0" smtClean="0">
              <a:solidFill>
                <a:srgbClr val="000000"/>
              </a:solidFill>
              <a:latin typeface="微软雅黑" pitchFamily="34" charset="-122"/>
              <a:ea typeface="微软雅黑" pitchFamily="34" charset="-122"/>
            </a:endParaRPr>
          </a:p>
        </p:txBody>
      </p:sp>
      <p:sp>
        <p:nvSpPr>
          <p:cNvPr id="19" name="AutoShape 108"/>
          <p:cNvSpPr>
            <a:spLocks noChangeArrowheads="1"/>
          </p:cNvSpPr>
          <p:nvPr/>
        </p:nvSpPr>
        <p:spPr bwMode="gray">
          <a:xfrm>
            <a:off x="4477150" y="2731739"/>
            <a:ext cx="1967057" cy="2857500"/>
          </a:xfrm>
          <a:prstGeom prst="roundRect">
            <a:avLst>
              <a:gd name="adj" fmla="val 17509"/>
            </a:avLst>
          </a:prstGeom>
          <a:ln>
            <a:headEnd/>
            <a:tailEnd/>
          </a:ln>
          <a:effectLst>
            <a:outerShdw blurRad="40000" dist="20000" dir="5400000" rotWithShape="0">
              <a:srgbClr val="000000">
                <a:alpha val="38000"/>
              </a:srgbClr>
            </a:outerShdw>
            <a:reflection blurRad="6350" stA="50000" endA="300" endPos="385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a:p>
        </p:txBody>
      </p:sp>
      <p:sp>
        <p:nvSpPr>
          <p:cNvPr id="25" name="圆角矩形 24"/>
          <p:cNvSpPr/>
          <p:nvPr/>
        </p:nvSpPr>
        <p:spPr>
          <a:xfrm>
            <a:off x="4889174" y="2449153"/>
            <a:ext cx="1143008" cy="500066"/>
          </a:xfrm>
          <a:prstGeom prst="round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nchorCtr="1"/>
          <a:lstStyle/>
          <a:p>
            <a:pPr marL="228600" indent="-228600" algn="ctr" fontAlgn="auto">
              <a:lnSpc>
                <a:spcPct val="105000"/>
              </a:lnSpc>
              <a:spcBef>
                <a:spcPct val="20000"/>
              </a:spcBef>
              <a:spcAft>
                <a:spcPts val="0"/>
              </a:spcAft>
              <a:buClr>
                <a:srgbClr val="0072EA"/>
              </a:buClr>
              <a:buSzPct val="70000"/>
              <a:defRPr/>
            </a:pPr>
            <a:r>
              <a:rPr lang="zh-CN" altLang="en-US" sz="1600" b="1" kern="0" smtClean="0">
                <a:solidFill>
                  <a:schemeClr val="bg1"/>
                </a:solidFill>
                <a:latin typeface="微软雅黑" pitchFamily="34" charset="-122"/>
                <a:ea typeface="微软雅黑" pitchFamily="34" charset="-122"/>
                <a:cs typeface="Arial" pitchFamily="34" charset="0"/>
              </a:rPr>
              <a:t>服务规范</a:t>
            </a:r>
            <a:endParaRPr lang="zh-CN" altLang="en-US" sz="1600" b="1" kern="0" dirty="0" smtClean="0">
              <a:solidFill>
                <a:schemeClr val="bg1"/>
              </a:solidFill>
              <a:latin typeface="微软雅黑" pitchFamily="34" charset="-122"/>
              <a:ea typeface="微软雅黑" pitchFamily="34" charset="-122"/>
              <a:cs typeface="Arial" pitchFamily="34" charset="0"/>
            </a:endParaRPr>
          </a:p>
        </p:txBody>
      </p:sp>
      <p:sp>
        <p:nvSpPr>
          <p:cNvPr id="26" name="Text Box 106"/>
          <p:cNvSpPr txBox="1">
            <a:spLocks noChangeArrowheads="1"/>
          </p:cNvSpPr>
          <p:nvPr/>
        </p:nvSpPr>
        <p:spPr bwMode="gray">
          <a:xfrm>
            <a:off x="4477150" y="3310786"/>
            <a:ext cx="1967057" cy="2031325"/>
          </a:xfrm>
          <a:prstGeom prst="rect">
            <a:avLst/>
          </a:prstGeom>
          <a:noFill/>
          <a:ln w="9525" algn="ctr">
            <a:noFill/>
            <a:miter lim="800000"/>
            <a:headEnd/>
            <a:tailEnd/>
          </a:ln>
          <a:effectLst/>
        </p:spPr>
        <p:txBody>
          <a:bodyPr wrap="square">
            <a:spAutoFit/>
          </a:bodyPr>
          <a:lstStyle/>
          <a:p>
            <a:pPr>
              <a:buFont typeface="Wingdings" pitchFamily="2" charset="2"/>
              <a:buChar char="Ø"/>
            </a:pPr>
            <a:r>
              <a:rPr lang="zh-CN" altLang="en-US" dirty="0" smtClean="0">
                <a:solidFill>
                  <a:srgbClr val="000000"/>
                </a:solidFill>
                <a:latin typeface="微软雅黑" pitchFamily="34" charset="-122"/>
                <a:ea typeface="微软雅黑" pitchFamily="34" charset="-122"/>
              </a:rPr>
              <a:t>典型交互场景</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dirty="0" smtClean="0">
                <a:solidFill>
                  <a:srgbClr val="000000"/>
                </a:solidFill>
                <a:latin typeface="微软雅黑" pitchFamily="34" charset="-122"/>
                <a:ea typeface="微软雅黑" pitchFamily="34" charset="-122"/>
              </a:rPr>
              <a:t>服务描述规范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dirty="0" smtClean="0">
                <a:solidFill>
                  <a:srgbClr val="000000"/>
                </a:solidFill>
                <a:latin typeface="微软雅黑" pitchFamily="34" charset="-122"/>
                <a:ea typeface="微软雅黑" pitchFamily="34" charset="-122"/>
              </a:rPr>
              <a:t>请求报文规范</a:t>
            </a:r>
            <a:endParaRPr lang="en-US" altLang="zh-CN" sz="1800"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dirty="0" smtClean="0">
                <a:solidFill>
                  <a:srgbClr val="000000"/>
                </a:solidFill>
                <a:latin typeface="微软雅黑" pitchFamily="34" charset="-122"/>
                <a:ea typeface="微软雅黑" pitchFamily="34" charset="-122"/>
              </a:rPr>
              <a:t>响应报文规范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dirty="0" smtClean="0">
                <a:solidFill>
                  <a:srgbClr val="000000"/>
                </a:solidFill>
                <a:latin typeface="微软雅黑" pitchFamily="34" charset="-122"/>
                <a:ea typeface="微软雅黑" pitchFamily="34" charset="-122"/>
              </a:rPr>
              <a:t>确认报文规范</a:t>
            </a:r>
            <a:endParaRPr lang="en-US" altLang="zh-CN" sz="1800"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dirty="0" smtClean="0">
                <a:solidFill>
                  <a:srgbClr val="000000"/>
                </a:solidFill>
                <a:latin typeface="微软雅黑" pitchFamily="34" charset="-122"/>
                <a:ea typeface="微软雅黑" pitchFamily="34" charset="-122"/>
              </a:rPr>
              <a:t>异常报文规范</a:t>
            </a:r>
            <a:endParaRPr lang="en-US" altLang="zh-CN" dirty="0"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dirty="0" smtClean="0">
                <a:solidFill>
                  <a:srgbClr val="000000"/>
                </a:solidFill>
                <a:latin typeface="微软雅黑" pitchFamily="34" charset="-122"/>
                <a:ea typeface="微软雅黑" pitchFamily="34" charset="-122"/>
              </a:rPr>
              <a:t>报文大小规范</a:t>
            </a:r>
            <a:endParaRPr lang="en-US" altLang="zh-CN" sz="1800" dirty="0" smtClean="0">
              <a:solidFill>
                <a:srgbClr val="000000"/>
              </a:solidFill>
              <a:latin typeface="微软雅黑" pitchFamily="34" charset="-122"/>
              <a:ea typeface="微软雅黑" pitchFamily="34" charset="-122"/>
            </a:endParaRPr>
          </a:p>
        </p:txBody>
      </p:sp>
      <p:sp>
        <p:nvSpPr>
          <p:cNvPr id="27" name="Text Box 106"/>
          <p:cNvSpPr txBox="1">
            <a:spLocks noChangeArrowheads="1"/>
          </p:cNvSpPr>
          <p:nvPr/>
        </p:nvSpPr>
        <p:spPr bwMode="gray">
          <a:xfrm>
            <a:off x="309102" y="3310786"/>
            <a:ext cx="1967058" cy="1200329"/>
          </a:xfrm>
          <a:prstGeom prst="rect">
            <a:avLst/>
          </a:prstGeom>
          <a:noFill/>
          <a:ln w="9525" algn="ctr">
            <a:noFill/>
            <a:miter lim="800000"/>
            <a:headEnd/>
            <a:tailEnd/>
          </a:ln>
          <a:effectLst/>
        </p:spPr>
        <p:txBody>
          <a:bodyPr wrap="square">
            <a:spAutoFit/>
          </a:bodyPr>
          <a:lstStyle/>
          <a:p>
            <a:pPr>
              <a:buFont typeface="Wingdings" pitchFamily="2" charset="2"/>
              <a:buChar char="Ø"/>
            </a:pPr>
            <a:r>
              <a:rPr lang="zh-CN" altLang="en-US" sz="1800" smtClean="0">
                <a:solidFill>
                  <a:srgbClr val="000000"/>
                </a:solidFill>
                <a:latin typeface="微软雅黑" pitchFamily="34" charset="-122"/>
                <a:ea typeface="微软雅黑" pitchFamily="34" charset="-122"/>
              </a:rPr>
              <a:t> 技术原则</a:t>
            </a:r>
            <a:endParaRPr lang="en-US" altLang="zh-CN" sz="1800" smtClean="0">
              <a:solidFill>
                <a:srgbClr val="000000"/>
              </a:solidFill>
              <a:latin typeface="微软雅黑" pitchFamily="34" charset="-122"/>
              <a:ea typeface="微软雅黑" pitchFamily="34" charset="-122"/>
            </a:endParaRPr>
          </a:p>
          <a:p>
            <a:pPr>
              <a:buFont typeface="Wingdings" pitchFamily="2" charset="2"/>
              <a:buChar char="Ø"/>
            </a:pPr>
            <a:r>
              <a:rPr lang="zh-CN" altLang="en-US">
                <a:solidFill>
                  <a:srgbClr val="000000"/>
                </a:solidFill>
                <a:latin typeface="微软雅黑" pitchFamily="34" charset="-122"/>
                <a:ea typeface="微软雅黑" pitchFamily="34" charset="-122"/>
              </a:rPr>
              <a:t>无</a:t>
            </a:r>
            <a:r>
              <a:rPr lang="zh-CN" altLang="en-US" smtClean="0">
                <a:solidFill>
                  <a:srgbClr val="000000"/>
                </a:solidFill>
                <a:latin typeface="微软雅黑" pitchFamily="34" charset="-122"/>
                <a:ea typeface="微软雅黑" pitchFamily="34" charset="-122"/>
              </a:rPr>
              <a:t>状态原则</a:t>
            </a:r>
            <a:endParaRPr lang="en-US" altLang="zh-CN"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smtClean="0">
                <a:solidFill>
                  <a:srgbClr val="000000"/>
                </a:solidFill>
                <a:latin typeface="微软雅黑" pitchFamily="34" charset="-122"/>
                <a:ea typeface="微软雅黑" pitchFamily="34" charset="-122"/>
              </a:rPr>
              <a:t>数据格式原则</a:t>
            </a:r>
            <a:endParaRPr lang="en-US" altLang="zh-CN" sz="1800" smtClean="0">
              <a:solidFill>
                <a:srgbClr val="000000"/>
              </a:solidFill>
              <a:latin typeface="微软雅黑" pitchFamily="34" charset="-122"/>
              <a:ea typeface="微软雅黑" pitchFamily="34" charset="-122"/>
            </a:endParaRPr>
          </a:p>
          <a:p>
            <a:pPr>
              <a:buFont typeface="Wingdings" pitchFamily="2" charset="2"/>
              <a:buChar char="Ø"/>
            </a:pPr>
            <a:r>
              <a:rPr lang="zh-CN" altLang="en-US" smtClean="0">
                <a:solidFill>
                  <a:srgbClr val="000000"/>
                </a:solidFill>
                <a:latin typeface="微软雅黑" pitchFamily="34" charset="-122"/>
                <a:ea typeface="微软雅黑" pitchFamily="34" charset="-122"/>
              </a:rPr>
              <a:t>服务异常原则</a:t>
            </a:r>
            <a:endParaRPr lang="en-US" altLang="zh-CN" sz="1800" dirty="0" smtClean="0">
              <a:solidFill>
                <a:srgbClr val="000000"/>
              </a:solidFill>
              <a:latin typeface="微软雅黑" pitchFamily="34" charset="-122"/>
              <a:ea typeface="微软雅黑" pitchFamily="34" charset="-122"/>
            </a:endParaRPr>
          </a:p>
        </p:txBody>
      </p:sp>
      <p:sp>
        <p:nvSpPr>
          <p:cNvPr id="28" name="AutoShape 108"/>
          <p:cNvSpPr>
            <a:spLocks noChangeArrowheads="1"/>
          </p:cNvSpPr>
          <p:nvPr/>
        </p:nvSpPr>
        <p:spPr bwMode="gray">
          <a:xfrm>
            <a:off x="6767808" y="2731740"/>
            <a:ext cx="1967057" cy="2857500"/>
          </a:xfrm>
          <a:prstGeom prst="roundRect">
            <a:avLst>
              <a:gd name="adj" fmla="val 17509"/>
            </a:avLst>
          </a:prstGeom>
          <a:ln>
            <a:headEnd/>
            <a:tailEnd/>
          </a:ln>
          <a:effectLst>
            <a:outerShdw blurRad="40000" dist="20000" dir="5400000" rotWithShape="0">
              <a:srgbClr val="000000">
                <a:alpha val="38000"/>
              </a:srgbClr>
            </a:outerShdw>
            <a:reflection blurRad="6350" stA="50000" endA="300" endPos="38500" dist="50800" dir="5400000" sy="-100000" algn="bl" rotWithShape="0"/>
          </a:effectLst>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29" name="圆角矩形 28"/>
          <p:cNvSpPr/>
          <p:nvPr/>
        </p:nvSpPr>
        <p:spPr>
          <a:xfrm>
            <a:off x="7179832" y="2449154"/>
            <a:ext cx="1143008" cy="50006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nchorCtr="1"/>
          <a:lstStyle/>
          <a:p>
            <a:pPr marL="228600" indent="-228600" algn="ctr" fontAlgn="auto">
              <a:lnSpc>
                <a:spcPct val="105000"/>
              </a:lnSpc>
              <a:spcBef>
                <a:spcPct val="20000"/>
              </a:spcBef>
              <a:spcAft>
                <a:spcPts val="0"/>
              </a:spcAft>
              <a:buClr>
                <a:srgbClr val="0072EA"/>
              </a:buClr>
              <a:buSzPct val="70000"/>
              <a:defRPr/>
            </a:pPr>
            <a:r>
              <a:rPr lang="zh-CN" altLang="en-US" sz="1600" b="1" kern="0" smtClean="0">
                <a:solidFill>
                  <a:schemeClr val="bg1"/>
                </a:solidFill>
                <a:latin typeface="微软雅黑" pitchFamily="34" charset="-122"/>
                <a:ea typeface="微软雅黑" pitchFamily="34" charset="-122"/>
                <a:cs typeface="Arial" pitchFamily="34" charset="0"/>
              </a:rPr>
              <a:t>管理过程</a:t>
            </a:r>
            <a:endParaRPr lang="zh-CN" altLang="en-US" sz="1600" b="1" kern="0" dirty="0" smtClean="0">
              <a:solidFill>
                <a:schemeClr val="bg1"/>
              </a:solidFill>
              <a:latin typeface="微软雅黑" pitchFamily="34" charset="-122"/>
              <a:ea typeface="微软雅黑" pitchFamily="34" charset="-122"/>
              <a:cs typeface="Arial" pitchFamily="34" charset="0"/>
            </a:endParaRPr>
          </a:p>
        </p:txBody>
      </p:sp>
      <p:sp>
        <p:nvSpPr>
          <p:cNvPr id="30" name="Text Box 106"/>
          <p:cNvSpPr txBox="1">
            <a:spLocks noChangeArrowheads="1"/>
          </p:cNvSpPr>
          <p:nvPr/>
        </p:nvSpPr>
        <p:spPr bwMode="gray">
          <a:xfrm>
            <a:off x="6767808" y="3310787"/>
            <a:ext cx="1967057" cy="2031325"/>
          </a:xfrm>
          <a:prstGeom prst="rect">
            <a:avLst/>
          </a:prstGeom>
          <a:noFill/>
          <a:ln w="9525" algn="ctr">
            <a:noFill/>
            <a:miter lim="800000"/>
            <a:headEnd/>
            <a:tailEnd/>
          </a:ln>
          <a:effectLst/>
        </p:spPr>
        <p:txBody>
          <a:bodyPr wrap="square">
            <a:spAutoFit/>
          </a:bodyPr>
          <a:lstStyle/>
          <a:p>
            <a:pPr>
              <a:buFont typeface="Wingdings" pitchFamily="2" charset="2"/>
              <a:buChar char="Ø"/>
            </a:pPr>
            <a:r>
              <a:rPr lang="zh-CN" altLang="en-US" smtClean="0">
                <a:solidFill>
                  <a:srgbClr val="000000"/>
                </a:solidFill>
                <a:latin typeface="微软雅黑" pitchFamily="34" charset="-122"/>
                <a:ea typeface="微软雅黑" pitchFamily="34" charset="-122"/>
              </a:rPr>
              <a:t>集成平台介绍</a:t>
            </a:r>
            <a:endParaRPr lang="en-US" altLang="zh-CN" smtClean="0">
              <a:solidFill>
                <a:srgbClr val="000000"/>
              </a:solidFill>
              <a:latin typeface="微软雅黑" pitchFamily="34" charset="-122"/>
              <a:ea typeface="微软雅黑" pitchFamily="34" charset="-122"/>
            </a:endParaRPr>
          </a:p>
          <a:p>
            <a:pPr>
              <a:buFont typeface="Wingdings" pitchFamily="2" charset="2"/>
              <a:buChar char="Ø"/>
            </a:pPr>
            <a:r>
              <a:rPr lang="zh-CN" altLang="en-US" smtClean="0">
                <a:solidFill>
                  <a:srgbClr val="000000"/>
                </a:solidFill>
                <a:latin typeface="微软雅黑" pitchFamily="34" charset="-122"/>
                <a:ea typeface="微软雅黑" pitchFamily="34" charset="-122"/>
              </a:rPr>
              <a:t>平台管理过程</a:t>
            </a:r>
            <a:endParaRPr lang="en-US" altLang="zh-CN"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smtClean="0">
                <a:solidFill>
                  <a:srgbClr val="000000"/>
                </a:solidFill>
                <a:latin typeface="微软雅黑" pitchFamily="34" charset="-122"/>
                <a:ea typeface="微软雅黑" pitchFamily="34" charset="-122"/>
              </a:rPr>
              <a:t>角色职责定义</a:t>
            </a:r>
            <a:endParaRPr lang="en-US" altLang="zh-CN" sz="1800"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smtClean="0">
                <a:solidFill>
                  <a:srgbClr val="000000"/>
                </a:solidFill>
                <a:latin typeface="微软雅黑" pitchFamily="34" charset="-122"/>
                <a:ea typeface="微软雅黑" pitchFamily="34" charset="-122"/>
              </a:rPr>
              <a:t>过程阶段定义</a:t>
            </a:r>
            <a:endParaRPr lang="en-US" altLang="zh-CN" sz="1800" smtClean="0">
              <a:solidFill>
                <a:srgbClr val="000000"/>
              </a:solidFill>
              <a:latin typeface="微软雅黑" pitchFamily="34" charset="-122"/>
              <a:ea typeface="微软雅黑" pitchFamily="34" charset="-122"/>
            </a:endParaRPr>
          </a:p>
          <a:p>
            <a:pPr>
              <a:buFont typeface="Wingdings" pitchFamily="2" charset="2"/>
              <a:buChar char="Ø"/>
            </a:pPr>
            <a:r>
              <a:rPr lang="zh-CN" altLang="en-US" smtClean="0">
                <a:solidFill>
                  <a:srgbClr val="000000"/>
                </a:solidFill>
                <a:latin typeface="微软雅黑" pitchFamily="34" charset="-122"/>
                <a:ea typeface="微软雅黑" pitchFamily="34" charset="-122"/>
              </a:rPr>
              <a:t>新增场景管理</a:t>
            </a:r>
            <a:endParaRPr lang="en-US" altLang="zh-CN" smtClean="0">
              <a:solidFill>
                <a:srgbClr val="000000"/>
              </a:solidFill>
              <a:latin typeface="微软雅黑" pitchFamily="34" charset="-122"/>
              <a:ea typeface="微软雅黑" pitchFamily="34" charset="-122"/>
            </a:endParaRPr>
          </a:p>
          <a:p>
            <a:pPr>
              <a:buFont typeface="Wingdings" pitchFamily="2" charset="2"/>
              <a:buChar char="Ø"/>
            </a:pPr>
            <a:r>
              <a:rPr lang="zh-CN" altLang="en-US" sz="1800" smtClean="0">
                <a:solidFill>
                  <a:srgbClr val="000000"/>
                </a:solidFill>
                <a:latin typeface="微软雅黑" pitchFamily="34" charset="-122"/>
                <a:ea typeface="微软雅黑" pitchFamily="34" charset="-122"/>
              </a:rPr>
              <a:t>修改场景管理</a:t>
            </a:r>
            <a:endParaRPr lang="en-US" altLang="zh-CN" sz="1800" smtClean="0">
              <a:solidFill>
                <a:srgbClr val="000000"/>
              </a:solidFill>
              <a:latin typeface="微软雅黑" pitchFamily="34" charset="-122"/>
              <a:ea typeface="微软雅黑" pitchFamily="34" charset="-122"/>
            </a:endParaRPr>
          </a:p>
          <a:p>
            <a:pPr>
              <a:buFont typeface="Wingdings" pitchFamily="2" charset="2"/>
              <a:buChar char="Ø"/>
            </a:pPr>
            <a:r>
              <a:rPr lang="zh-CN" altLang="en-US" smtClean="0">
                <a:solidFill>
                  <a:srgbClr val="000000"/>
                </a:solidFill>
                <a:latin typeface="微软雅黑" pitchFamily="34" charset="-122"/>
                <a:ea typeface="微软雅黑" pitchFamily="34" charset="-122"/>
              </a:rPr>
              <a:t>注销场景管理</a:t>
            </a:r>
            <a:endParaRPr lang="en-US" altLang="zh-CN" sz="1800" dirty="0" smtClean="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3018404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云形 63"/>
          <p:cNvSpPr/>
          <p:nvPr/>
        </p:nvSpPr>
        <p:spPr bwMode="auto">
          <a:xfrm>
            <a:off x="1143000" y="5791200"/>
            <a:ext cx="7696200" cy="68580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82" name="标题 81"/>
          <p:cNvSpPr>
            <a:spLocks noGrp="1"/>
          </p:cNvSpPr>
          <p:nvPr>
            <p:ph type="title"/>
          </p:nvPr>
        </p:nvSpPr>
        <p:spPr>
          <a:xfrm>
            <a:off x="303213" y="76208"/>
            <a:ext cx="8229600" cy="561975"/>
          </a:xfrm>
        </p:spPr>
        <p:txBody>
          <a:bodyPr/>
          <a:lstStyle/>
          <a:p>
            <a:r>
              <a:rPr lang="zh-CN" altLang="en-US" sz="2800" dirty="0"/>
              <a:t>普</a:t>
            </a:r>
            <a:r>
              <a:rPr lang="zh-CN" altLang="en-US" sz="2800" dirty="0" smtClean="0"/>
              <a:t>元的产品和解决方案</a:t>
            </a:r>
            <a:endParaRPr lang="zh-CN" altLang="en-US" sz="2800" dirty="0"/>
          </a:p>
        </p:txBody>
      </p:sp>
      <p:sp>
        <p:nvSpPr>
          <p:cNvPr id="63" name="灯片编号占位符 3"/>
          <p:cNvSpPr>
            <a:spLocks noGrp="1"/>
          </p:cNvSpPr>
          <p:nvPr>
            <p:ph type="sldNum" sz="quarter" idx="12"/>
          </p:nvPr>
        </p:nvSpPr>
        <p:spPr>
          <a:xfrm>
            <a:off x="6" y="6324600"/>
            <a:ext cx="415093" cy="323850"/>
          </a:xfrm>
        </p:spPr>
        <p:txBody>
          <a:bodyPr/>
          <a:lstStyle/>
          <a:p>
            <a:fld id="{BD61978C-FD3D-4268-8D6C-034E9AD544A3}" type="slidenum">
              <a:rPr lang="en-US" altLang="zh-CN" smtClean="0"/>
              <a:pPr/>
              <a:t>5</a:t>
            </a:fld>
            <a:endParaRPr lang="en-US" altLang="zh-CN" dirty="0"/>
          </a:p>
        </p:txBody>
      </p:sp>
      <p:cxnSp>
        <p:nvCxnSpPr>
          <p:cNvPr id="124" name="直接连接符 123"/>
          <p:cNvCxnSpPr/>
          <p:nvPr/>
        </p:nvCxnSpPr>
        <p:spPr>
          <a:xfrm>
            <a:off x="6127373" y="26688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127373" y="384356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6127373" y="50183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328871" y="26688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328871" y="384356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328871" y="50183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522842" y="26688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522842" y="384356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522842" y="5018316"/>
            <a:ext cx="695073"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流程图: 可选过程 59"/>
          <p:cNvSpPr/>
          <p:nvPr/>
        </p:nvSpPr>
        <p:spPr>
          <a:xfrm>
            <a:off x="1453544" y="1796143"/>
            <a:ext cx="1112117" cy="3853286"/>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smtClean="0">
                <a:solidFill>
                  <a:schemeClr val="tx1"/>
                </a:solidFill>
              </a:rPr>
              <a:t>综合展现</a:t>
            </a:r>
            <a:endParaRPr lang="en-US" altLang="zh-CN" sz="1600" dirty="0" smtClean="0">
              <a:solidFill>
                <a:schemeClr val="tx1"/>
              </a:solidFill>
            </a:endParaRPr>
          </a:p>
        </p:txBody>
      </p:sp>
      <p:sp>
        <p:nvSpPr>
          <p:cNvPr id="81" name="流程图: 可选过程 80"/>
          <p:cNvSpPr/>
          <p:nvPr/>
        </p:nvSpPr>
        <p:spPr>
          <a:xfrm>
            <a:off x="1046328" y="990602"/>
            <a:ext cx="7564272" cy="635667"/>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r>
              <a:rPr lang="zh-CN" altLang="en-US" sz="1600" dirty="0" smtClean="0">
                <a:solidFill>
                  <a:schemeClr val="tx1"/>
                </a:solidFill>
              </a:rPr>
              <a:t>软件</a:t>
            </a:r>
            <a:endParaRPr lang="en-US" altLang="zh-CN" sz="1600" dirty="0" smtClean="0">
              <a:solidFill>
                <a:schemeClr val="tx1"/>
              </a:solidFill>
            </a:endParaRPr>
          </a:p>
          <a:p>
            <a:r>
              <a:rPr lang="zh-CN" altLang="en-US" sz="1600" dirty="0" smtClean="0">
                <a:solidFill>
                  <a:schemeClr val="tx1"/>
                </a:solidFill>
              </a:rPr>
              <a:t>治理</a:t>
            </a:r>
            <a:endParaRPr lang="en-US" altLang="zh-CN" sz="1600" dirty="0" smtClean="0">
              <a:solidFill>
                <a:schemeClr val="tx1"/>
              </a:solidFill>
            </a:endParaRPr>
          </a:p>
        </p:txBody>
      </p:sp>
      <p:sp>
        <p:nvSpPr>
          <p:cNvPr id="56" name="流程图: 可选过程 55"/>
          <p:cNvSpPr/>
          <p:nvPr/>
        </p:nvSpPr>
        <p:spPr>
          <a:xfrm>
            <a:off x="6780743" y="1796143"/>
            <a:ext cx="1112117" cy="3853286"/>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smtClean="0">
                <a:solidFill>
                  <a:schemeClr val="tx1"/>
                </a:solidFill>
              </a:rPr>
              <a:t>数据应用</a:t>
            </a:r>
            <a:endParaRPr lang="en-US" altLang="zh-CN" sz="1600" dirty="0" smtClean="0">
              <a:solidFill>
                <a:schemeClr val="tx1"/>
              </a:solidFill>
            </a:endParaRPr>
          </a:p>
        </p:txBody>
      </p:sp>
      <p:sp>
        <p:nvSpPr>
          <p:cNvPr id="57" name="圆角矩形 56"/>
          <p:cNvSpPr/>
          <p:nvPr/>
        </p:nvSpPr>
        <p:spPr>
          <a:xfrm>
            <a:off x="229150" y="1783529"/>
            <a:ext cx="939094" cy="3838942"/>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91" name="流程图: 可选过程 90"/>
          <p:cNvSpPr/>
          <p:nvPr/>
        </p:nvSpPr>
        <p:spPr>
          <a:xfrm>
            <a:off x="3229276" y="1796143"/>
            <a:ext cx="1112117" cy="3853286"/>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smtClean="0">
                <a:solidFill>
                  <a:schemeClr val="tx1"/>
                </a:solidFill>
              </a:rPr>
              <a:t>业务集成</a:t>
            </a:r>
            <a:endParaRPr lang="en-US" altLang="zh-CN" sz="1600" dirty="0" smtClean="0">
              <a:solidFill>
                <a:schemeClr val="tx1"/>
              </a:solidFill>
            </a:endParaRPr>
          </a:p>
        </p:txBody>
      </p:sp>
      <p:sp>
        <p:nvSpPr>
          <p:cNvPr id="100" name="流程图: 可选过程 99"/>
          <p:cNvSpPr/>
          <p:nvPr/>
        </p:nvSpPr>
        <p:spPr>
          <a:xfrm>
            <a:off x="1566538" y="2366473"/>
            <a:ext cx="827577" cy="570857"/>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企业</a:t>
            </a:r>
            <a:endParaRPr lang="en-US" altLang="zh-CN" sz="1600" dirty="0" smtClean="0">
              <a:solidFill>
                <a:schemeClr val="tx1"/>
              </a:solidFill>
            </a:endParaRPr>
          </a:p>
          <a:p>
            <a:pPr algn="ctr"/>
            <a:r>
              <a:rPr lang="zh-CN" altLang="en-US" sz="1600" dirty="0" smtClean="0">
                <a:solidFill>
                  <a:schemeClr val="tx1"/>
                </a:solidFill>
              </a:rPr>
              <a:t>门户</a:t>
            </a:r>
            <a:endParaRPr lang="en-US" altLang="zh-CN" sz="1600" dirty="0" smtClean="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390362" y="2098199"/>
            <a:ext cx="665823" cy="566401"/>
          </a:xfrm>
          <a:prstGeom prst="rect">
            <a:avLst/>
          </a:prstGeom>
          <a:noFill/>
          <a:ln w="9525">
            <a:noFill/>
            <a:miter lim="800000"/>
            <a:headEnd/>
            <a:tailEnd/>
          </a:ln>
          <a:effectLst/>
        </p:spPr>
      </p:pic>
      <p:sp>
        <p:nvSpPr>
          <p:cNvPr id="113" name="TextBox 112"/>
          <p:cNvSpPr txBox="1"/>
          <p:nvPr/>
        </p:nvSpPr>
        <p:spPr>
          <a:xfrm>
            <a:off x="297566" y="2626788"/>
            <a:ext cx="827577" cy="338554"/>
          </a:xfrm>
          <a:prstGeom prst="rect">
            <a:avLst/>
          </a:prstGeom>
          <a:noFill/>
        </p:spPr>
        <p:txBody>
          <a:bodyPr wrap="square" rtlCol="0">
            <a:spAutoFit/>
          </a:bodyPr>
          <a:lstStyle/>
          <a:p>
            <a:r>
              <a:rPr lang="zh-CN" altLang="en-US" sz="1600" dirty="0" smtClean="0">
                <a:latin typeface="+mn-ea"/>
                <a:ea typeface="+mn-ea"/>
              </a:rPr>
              <a:t>浏览器</a:t>
            </a:r>
            <a:endParaRPr lang="zh-CN" altLang="en-US" sz="1600" dirty="0">
              <a:latin typeface="+mn-ea"/>
              <a:ea typeface="+mn-ea"/>
            </a:endParaRPr>
          </a:p>
        </p:txBody>
      </p:sp>
      <p:pic>
        <p:nvPicPr>
          <p:cNvPr id="114" name="Picture 2"/>
          <p:cNvPicPr>
            <a:picLocks noChangeAspect="1" noChangeArrowheads="1"/>
          </p:cNvPicPr>
          <p:nvPr/>
        </p:nvPicPr>
        <p:blipFill>
          <a:blip r:embed="rId3" cstate="print"/>
          <a:srcRect/>
          <a:stretch>
            <a:fillRect/>
          </a:stretch>
        </p:blipFill>
        <p:spPr bwMode="auto">
          <a:xfrm>
            <a:off x="390362" y="3474030"/>
            <a:ext cx="665823" cy="566401"/>
          </a:xfrm>
          <a:prstGeom prst="rect">
            <a:avLst/>
          </a:prstGeom>
          <a:noFill/>
          <a:ln w="9525">
            <a:noFill/>
            <a:miter lim="800000"/>
            <a:headEnd/>
            <a:tailEnd/>
          </a:ln>
          <a:effectLst/>
        </p:spPr>
      </p:pic>
      <p:sp>
        <p:nvSpPr>
          <p:cNvPr id="115" name="TextBox 114"/>
          <p:cNvSpPr txBox="1"/>
          <p:nvPr/>
        </p:nvSpPr>
        <p:spPr>
          <a:xfrm>
            <a:off x="297566" y="4002618"/>
            <a:ext cx="827577" cy="338554"/>
          </a:xfrm>
          <a:prstGeom prst="rect">
            <a:avLst/>
          </a:prstGeom>
          <a:noFill/>
        </p:spPr>
        <p:txBody>
          <a:bodyPr wrap="square" rtlCol="0">
            <a:spAutoFit/>
          </a:bodyPr>
          <a:lstStyle/>
          <a:p>
            <a:r>
              <a:rPr lang="zh-CN" altLang="en-US" sz="1600" dirty="0" smtClean="0">
                <a:latin typeface="+mn-ea"/>
                <a:ea typeface="+mn-ea"/>
              </a:rPr>
              <a:t>   桌面</a:t>
            </a:r>
            <a:endParaRPr lang="zh-CN" altLang="en-US" sz="1600" dirty="0">
              <a:latin typeface="+mn-ea"/>
              <a:ea typeface="+mn-ea"/>
            </a:endParaRPr>
          </a:p>
        </p:txBody>
      </p:sp>
      <p:sp>
        <p:nvSpPr>
          <p:cNvPr id="117" name="TextBox 116"/>
          <p:cNvSpPr txBox="1"/>
          <p:nvPr/>
        </p:nvSpPr>
        <p:spPr>
          <a:xfrm>
            <a:off x="76201" y="5198355"/>
            <a:ext cx="1194107" cy="338554"/>
          </a:xfrm>
          <a:prstGeom prst="rect">
            <a:avLst/>
          </a:prstGeom>
          <a:noFill/>
        </p:spPr>
        <p:txBody>
          <a:bodyPr wrap="square" rtlCol="0">
            <a:spAutoFit/>
          </a:bodyPr>
          <a:lstStyle/>
          <a:p>
            <a:pPr algn="ctr"/>
            <a:r>
              <a:rPr lang="zh-CN" altLang="en-US" sz="1600" dirty="0" smtClean="0">
                <a:latin typeface="+mn-ea"/>
                <a:ea typeface="+mn-ea"/>
              </a:rPr>
              <a:t>移动设备</a:t>
            </a:r>
            <a:endParaRPr lang="zh-CN" altLang="en-US" sz="1600" dirty="0">
              <a:latin typeface="+mn-ea"/>
              <a:ea typeface="+mn-ea"/>
            </a:endParaRPr>
          </a:p>
        </p:txBody>
      </p:sp>
      <p:pic>
        <p:nvPicPr>
          <p:cNvPr id="118" name="Picture 66" descr="colour%2520blackberry%2520above">
            <a:hlinkClick r:id="rId4"/>
          </p:cNvPr>
          <p:cNvPicPr>
            <a:picLocks noChangeAspect="1" noChangeArrowheads="1"/>
          </p:cNvPicPr>
          <p:nvPr/>
        </p:nvPicPr>
        <p:blipFill>
          <a:blip r:embed="rId5" cstate="print"/>
          <a:srcRect/>
          <a:stretch>
            <a:fillRect/>
          </a:stretch>
        </p:blipFill>
        <p:spPr bwMode="auto">
          <a:xfrm>
            <a:off x="297565" y="4552602"/>
            <a:ext cx="757903" cy="692268"/>
          </a:xfrm>
          <a:prstGeom prst="rect">
            <a:avLst/>
          </a:prstGeom>
          <a:noFill/>
          <a:ln w="9525">
            <a:noFill/>
            <a:miter lim="800000"/>
            <a:headEnd/>
            <a:tailEnd/>
          </a:ln>
        </p:spPr>
      </p:pic>
      <p:cxnSp>
        <p:nvCxnSpPr>
          <p:cNvPr id="119" name="直接连接符 118"/>
          <p:cNvCxnSpPr/>
          <p:nvPr/>
        </p:nvCxnSpPr>
        <p:spPr>
          <a:xfrm>
            <a:off x="1194108" y="2601688"/>
            <a:ext cx="206894"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94108" y="3810002"/>
            <a:ext cx="206894"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194108" y="5085445"/>
            <a:ext cx="206894" cy="139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流程图: 可选过程 72"/>
          <p:cNvSpPr/>
          <p:nvPr/>
        </p:nvSpPr>
        <p:spPr>
          <a:xfrm>
            <a:off x="1566538" y="3216768"/>
            <a:ext cx="827577" cy="570857"/>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移动</a:t>
            </a:r>
            <a:endParaRPr lang="en-US" altLang="zh-CN" sz="1600" dirty="0" smtClean="0">
              <a:solidFill>
                <a:schemeClr val="tx1"/>
              </a:solidFill>
            </a:endParaRPr>
          </a:p>
          <a:p>
            <a:pPr algn="ctr"/>
            <a:r>
              <a:rPr lang="zh-CN" altLang="en-US" sz="1600" dirty="0" smtClean="0">
                <a:solidFill>
                  <a:schemeClr val="tx1"/>
                </a:solidFill>
              </a:rPr>
              <a:t>平台</a:t>
            </a:r>
            <a:endParaRPr lang="en-US" altLang="zh-CN" sz="1600" dirty="0" smtClean="0">
              <a:solidFill>
                <a:schemeClr val="tx1"/>
              </a:solidFill>
            </a:endParaRPr>
          </a:p>
        </p:txBody>
      </p:sp>
      <p:sp>
        <p:nvSpPr>
          <p:cNvPr id="87" name="流程图: 可选过程 86"/>
          <p:cNvSpPr/>
          <p:nvPr/>
        </p:nvSpPr>
        <p:spPr>
          <a:xfrm>
            <a:off x="3253523" y="1124859"/>
            <a:ext cx="1042609" cy="369211"/>
          </a:xfrm>
          <a:prstGeom prst="flowChartAlternateProcess">
            <a:avLst/>
          </a:prstGeom>
          <a:solidFill>
            <a:srgbClr val="FF66C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开发治理</a:t>
            </a:r>
            <a:endParaRPr lang="en-US" altLang="zh-CN" sz="1600" dirty="0" smtClean="0">
              <a:solidFill>
                <a:schemeClr val="tx1"/>
              </a:solidFill>
            </a:endParaRPr>
          </a:p>
        </p:txBody>
      </p:sp>
      <p:sp>
        <p:nvSpPr>
          <p:cNvPr id="53" name="流程图: 可选过程 52"/>
          <p:cNvSpPr/>
          <p:nvPr/>
        </p:nvSpPr>
        <p:spPr>
          <a:xfrm>
            <a:off x="1566538" y="4067063"/>
            <a:ext cx="827577" cy="570857"/>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集成</a:t>
            </a:r>
            <a:endParaRPr lang="en-US" altLang="zh-CN" sz="1600" dirty="0" smtClean="0">
              <a:solidFill>
                <a:schemeClr val="tx1"/>
              </a:solidFill>
            </a:endParaRPr>
          </a:p>
          <a:p>
            <a:pPr algn="ctr"/>
            <a:r>
              <a:rPr lang="zh-CN" altLang="en-US" sz="1600" dirty="0" smtClean="0">
                <a:solidFill>
                  <a:schemeClr val="tx1"/>
                </a:solidFill>
              </a:rPr>
              <a:t>桌面</a:t>
            </a:r>
            <a:endParaRPr lang="en-US" altLang="zh-CN" sz="1600" dirty="0" smtClean="0">
              <a:solidFill>
                <a:schemeClr val="tx1"/>
              </a:solidFill>
            </a:endParaRPr>
          </a:p>
        </p:txBody>
      </p:sp>
      <p:sp>
        <p:nvSpPr>
          <p:cNvPr id="67" name="流程图: 可选过程 66"/>
          <p:cNvSpPr/>
          <p:nvPr/>
        </p:nvSpPr>
        <p:spPr>
          <a:xfrm>
            <a:off x="5023944" y="1796145"/>
            <a:ext cx="1103428" cy="3854343"/>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smtClean="0">
                <a:solidFill>
                  <a:schemeClr val="tx1"/>
                </a:solidFill>
              </a:rPr>
              <a:t>应用交付</a:t>
            </a:r>
            <a:endParaRPr lang="en-US" altLang="zh-CN" sz="1600" dirty="0" smtClean="0">
              <a:solidFill>
                <a:schemeClr val="tx1"/>
              </a:solidFill>
            </a:endParaRPr>
          </a:p>
        </p:txBody>
      </p:sp>
      <p:sp>
        <p:nvSpPr>
          <p:cNvPr id="72" name="流程图: 可选过程 71"/>
          <p:cNvSpPr/>
          <p:nvPr/>
        </p:nvSpPr>
        <p:spPr>
          <a:xfrm>
            <a:off x="5152673" y="4884059"/>
            <a:ext cx="827577" cy="604157"/>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600" b="1" dirty="0" smtClean="0">
                <a:solidFill>
                  <a:schemeClr val="bg1"/>
                </a:solidFill>
              </a:rPr>
              <a:t>应用</a:t>
            </a:r>
            <a:endParaRPr lang="en-US" altLang="zh-CN" sz="1600" b="1" dirty="0" smtClean="0">
              <a:solidFill>
                <a:schemeClr val="bg1"/>
              </a:solidFill>
            </a:endParaRPr>
          </a:p>
          <a:p>
            <a:pPr algn="ctr"/>
            <a:r>
              <a:rPr lang="zh-CN" altLang="en-US" sz="1600" b="1" dirty="0" smtClean="0">
                <a:solidFill>
                  <a:schemeClr val="bg1"/>
                </a:solidFill>
              </a:rPr>
              <a:t>服务器</a:t>
            </a:r>
            <a:endParaRPr lang="en-US" altLang="zh-CN" sz="1600" b="1" dirty="0" smtClean="0">
              <a:solidFill>
                <a:schemeClr val="bg1"/>
              </a:solidFill>
            </a:endParaRPr>
          </a:p>
        </p:txBody>
      </p:sp>
      <p:sp>
        <p:nvSpPr>
          <p:cNvPr id="110" name="流程图: 可选过程 109"/>
          <p:cNvSpPr/>
          <p:nvPr/>
        </p:nvSpPr>
        <p:spPr>
          <a:xfrm>
            <a:off x="4602046" y="1124859"/>
            <a:ext cx="1042609" cy="369211"/>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数据治理</a:t>
            </a:r>
            <a:endParaRPr lang="en-US" altLang="zh-CN" sz="1600" dirty="0" smtClean="0">
              <a:solidFill>
                <a:schemeClr val="tx1"/>
              </a:solidFill>
            </a:endParaRPr>
          </a:p>
        </p:txBody>
      </p:sp>
      <p:sp>
        <p:nvSpPr>
          <p:cNvPr id="130" name="流程图: 可选过程 129"/>
          <p:cNvSpPr/>
          <p:nvPr/>
        </p:nvSpPr>
        <p:spPr>
          <a:xfrm>
            <a:off x="6934201" y="2366471"/>
            <a:ext cx="827577" cy="532800"/>
          </a:xfrm>
          <a:prstGeom prst="flowChartAlternateProcess">
            <a:avLst/>
          </a:prstGeom>
          <a:solidFill>
            <a:srgbClr val="FF66C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数据挖掘</a:t>
            </a:r>
            <a:endParaRPr lang="en-US" altLang="zh-CN" sz="1600" dirty="0" smtClean="0">
              <a:solidFill>
                <a:schemeClr val="tx1"/>
              </a:solidFill>
            </a:endParaRPr>
          </a:p>
        </p:txBody>
      </p:sp>
      <p:sp>
        <p:nvSpPr>
          <p:cNvPr id="59" name="流程图: 可选过程 58"/>
          <p:cNvSpPr/>
          <p:nvPr/>
        </p:nvSpPr>
        <p:spPr>
          <a:xfrm>
            <a:off x="5791200" y="5943600"/>
            <a:ext cx="1324114" cy="360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err="1" smtClean="0">
                <a:solidFill>
                  <a:schemeClr val="tx1"/>
                </a:solidFill>
              </a:rPr>
              <a:t>PaaS</a:t>
            </a:r>
            <a:endParaRPr lang="en-US" altLang="zh-CN" sz="1600" dirty="0" smtClean="0">
              <a:solidFill>
                <a:schemeClr val="tx1"/>
              </a:solidFill>
            </a:endParaRPr>
          </a:p>
        </p:txBody>
      </p:sp>
      <p:sp>
        <p:nvSpPr>
          <p:cNvPr id="65" name="流程图: 可选过程 64"/>
          <p:cNvSpPr/>
          <p:nvPr/>
        </p:nvSpPr>
        <p:spPr>
          <a:xfrm>
            <a:off x="5152673" y="2366473"/>
            <a:ext cx="827577" cy="570857"/>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EOS</a:t>
            </a:r>
          </a:p>
        </p:txBody>
      </p:sp>
      <p:sp>
        <p:nvSpPr>
          <p:cNvPr id="66" name="流程图: 可选过程 65"/>
          <p:cNvSpPr/>
          <p:nvPr/>
        </p:nvSpPr>
        <p:spPr>
          <a:xfrm>
            <a:off x="3352801" y="2366473"/>
            <a:ext cx="827577" cy="532543"/>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BPM</a:t>
            </a:r>
          </a:p>
        </p:txBody>
      </p:sp>
      <p:sp>
        <p:nvSpPr>
          <p:cNvPr id="69" name="流程图: 可选过程 68"/>
          <p:cNvSpPr/>
          <p:nvPr/>
        </p:nvSpPr>
        <p:spPr>
          <a:xfrm>
            <a:off x="371650" y="5715002"/>
            <a:ext cx="695150" cy="285429"/>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1100" dirty="0" smtClean="0">
                <a:solidFill>
                  <a:schemeClr val="tx1"/>
                </a:solidFill>
              </a:rPr>
              <a:t>解决方案</a:t>
            </a:r>
            <a:endParaRPr lang="en-US" altLang="zh-CN" sz="1100" dirty="0" smtClean="0">
              <a:solidFill>
                <a:schemeClr val="tx1"/>
              </a:solidFill>
            </a:endParaRPr>
          </a:p>
        </p:txBody>
      </p:sp>
      <p:sp>
        <p:nvSpPr>
          <p:cNvPr id="75" name="流程图: 可选过程 74"/>
          <p:cNvSpPr/>
          <p:nvPr/>
        </p:nvSpPr>
        <p:spPr>
          <a:xfrm>
            <a:off x="371650" y="5975459"/>
            <a:ext cx="695150" cy="285429"/>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200" b="1" dirty="0" smtClean="0">
                <a:solidFill>
                  <a:schemeClr val="bg1"/>
                </a:solidFill>
              </a:rPr>
              <a:t>产品</a:t>
            </a:r>
            <a:endParaRPr lang="en-US" altLang="zh-CN" sz="1200" b="1" dirty="0" smtClean="0">
              <a:solidFill>
                <a:schemeClr val="bg1"/>
              </a:solidFill>
            </a:endParaRPr>
          </a:p>
        </p:txBody>
      </p:sp>
      <p:sp>
        <p:nvSpPr>
          <p:cNvPr id="76" name="流程图: 可选过程 75"/>
          <p:cNvSpPr/>
          <p:nvPr/>
        </p:nvSpPr>
        <p:spPr>
          <a:xfrm>
            <a:off x="371650" y="6496373"/>
            <a:ext cx="695150" cy="285429"/>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100" dirty="0" smtClean="0">
                <a:solidFill>
                  <a:schemeClr val="tx1"/>
                </a:solidFill>
              </a:rPr>
              <a:t>暂无</a:t>
            </a:r>
            <a:endParaRPr lang="en-US" altLang="zh-CN" sz="1100" dirty="0" smtClean="0">
              <a:solidFill>
                <a:schemeClr val="tx1"/>
              </a:solidFill>
            </a:endParaRPr>
          </a:p>
        </p:txBody>
      </p:sp>
      <p:sp>
        <p:nvSpPr>
          <p:cNvPr id="85" name="流程图: 可选过程 84"/>
          <p:cNvSpPr/>
          <p:nvPr/>
        </p:nvSpPr>
        <p:spPr>
          <a:xfrm>
            <a:off x="1905001" y="1124859"/>
            <a:ext cx="1042609" cy="369211"/>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架构治理</a:t>
            </a:r>
            <a:endParaRPr lang="en-US" altLang="zh-CN" sz="1600" dirty="0" smtClean="0">
              <a:solidFill>
                <a:schemeClr val="tx1"/>
              </a:solidFill>
            </a:endParaRPr>
          </a:p>
        </p:txBody>
      </p:sp>
      <p:sp>
        <p:nvSpPr>
          <p:cNvPr id="86" name="流程图: 可选过程 85"/>
          <p:cNvSpPr/>
          <p:nvPr/>
        </p:nvSpPr>
        <p:spPr>
          <a:xfrm>
            <a:off x="1566538" y="4917359"/>
            <a:ext cx="827577" cy="57085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内容</a:t>
            </a:r>
            <a:endParaRPr lang="en-US" altLang="zh-CN" sz="1600" dirty="0" smtClean="0">
              <a:solidFill>
                <a:schemeClr val="tx1"/>
              </a:solidFill>
            </a:endParaRPr>
          </a:p>
          <a:p>
            <a:pPr algn="ctr"/>
            <a:r>
              <a:rPr lang="zh-CN" altLang="en-US" sz="1600" dirty="0" smtClean="0">
                <a:solidFill>
                  <a:schemeClr val="tx1"/>
                </a:solidFill>
              </a:rPr>
              <a:t>管理</a:t>
            </a:r>
            <a:endParaRPr lang="en-US" altLang="zh-CN" sz="1600" dirty="0" smtClean="0">
              <a:solidFill>
                <a:schemeClr val="tx1"/>
              </a:solidFill>
            </a:endParaRPr>
          </a:p>
        </p:txBody>
      </p:sp>
      <p:sp>
        <p:nvSpPr>
          <p:cNvPr id="92" name="流程图: 磁盘 91"/>
          <p:cNvSpPr/>
          <p:nvPr/>
        </p:nvSpPr>
        <p:spPr>
          <a:xfrm>
            <a:off x="8125280" y="1921998"/>
            <a:ext cx="689617" cy="566401"/>
          </a:xfrm>
          <a:prstGeom prst="flowChartMagneticDisk">
            <a:avLst/>
          </a:prstGeom>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altLang="zh-CN" sz="1600" dirty="0" smtClean="0">
                <a:solidFill>
                  <a:schemeClr val="tx1"/>
                </a:solidFill>
              </a:rPr>
              <a:t>RDB</a:t>
            </a:r>
            <a:endParaRPr lang="zh-CN" altLang="en-US" sz="1600" dirty="0" smtClean="0">
              <a:solidFill>
                <a:schemeClr val="tx1"/>
              </a:solidFill>
            </a:endParaRPr>
          </a:p>
        </p:txBody>
      </p:sp>
      <p:cxnSp>
        <p:nvCxnSpPr>
          <p:cNvPr id="93" name="肘形连接符 92"/>
          <p:cNvCxnSpPr>
            <a:endCxn id="92" idx="2"/>
          </p:cNvCxnSpPr>
          <p:nvPr/>
        </p:nvCxnSpPr>
        <p:spPr>
          <a:xfrm flipV="1">
            <a:off x="7892858" y="2205212"/>
            <a:ext cx="232420" cy="151758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流程图: 磁盘 93"/>
          <p:cNvSpPr/>
          <p:nvPr/>
        </p:nvSpPr>
        <p:spPr>
          <a:xfrm>
            <a:off x="8119751" y="3944257"/>
            <a:ext cx="689617" cy="502966"/>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rIns="0" rtlCol="0" anchor="t" anchorCtr="0"/>
          <a:lstStyle/>
          <a:p>
            <a:pPr algn="ctr"/>
            <a:r>
              <a:rPr lang="en-US" altLang="zh-CN" sz="1600" dirty="0" err="1" smtClean="0">
                <a:solidFill>
                  <a:schemeClr val="tx1"/>
                </a:solidFill>
              </a:rPr>
              <a:t>NoSQL</a:t>
            </a:r>
            <a:endParaRPr lang="zh-CN" altLang="en-US" sz="1600" dirty="0" smtClean="0">
              <a:solidFill>
                <a:schemeClr val="tx1"/>
              </a:solidFill>
            </a:endParaRPr>
          </a:p>
        </p:txBody>
      </p:sp>
      <p:sp>
        <p:nvSpPr>
          <p:cNvPr id="95" name="流程图: 磁盘 94"/>
          <p:cNvSpPr/>
          <p:nvPr/>
        </p:nvSpPr>
        <p:spPr>
          <a:xfrm>
            <a:off x="8119751" y="4790422"/>
            <a:ext cx="689617" cy="697792"/>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smtClean="0">
                <a:solidFill>
                  <a:schemeClr val="tx1"/>
                </a:solidFill>
              </a:rPr>
              <a:t>内存数据库</a:t>
            </a:r>
          </a:p>
        </p:txBody>
      </p:sp>
      <p:cxnSp>
        <p:nvCxnSpPr>
          <p:cNvPr id="97" name="肘形连接符 96"/>
          <p:cNvCxnSpPr>
            <a:endCxn id="94" idx="2"/>
          </p:cNvCxnSpPr>
          <p:nvPr/>
        </p:nvCxnSpPr>
        <p:spPr>
          <a:xfrm>
            <a:off x="7892859" y="3722789"/>
            <a:ext cx="226887" cy="47295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endCxn id="95" idx="2"/>
          </p:cNvCxnSpPr>
          <p:nvPr/>
        </p:nvCxnSpPr>
        <p:spPr>
          <a:xfrm>
            <a:off x="7892859" y="3722788"/>
            <a:ext cx="226887" cy="141653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流程图: 磁盘 103"/>
          <p:cNvSpPr/>
          <p:nvPr/>
        </p:nvSpPr>
        <p:spPr>
          <a:xfrm>
            <a:off x="8113548" y="2709437"/>
            <a:ext cx="689617" cy="697792"/>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smtClean="0">
                <a:solidFill>
                  <a:schemeClr val="tx1"/>
                </a:solidFill>
              </a:rPr>
              <a:t>数据</a:t>
            </a:r>
            <a:endParaRPr lang="en-US" altLang="zh-CN" sz="1600" dirty="0" smtClean="0">
              <a:solidFill>
                <a:schemeClr val="tx1"/>
              </a:solidFill>
            </a:endParaRPr>
          </a:p>
          <a:p>
            <a:pPr algn="ctr"/>
            <a:r>
              <a:rPr lang="zh-CN" altLang="en-US" sz="1600" dirty="0" smtClean="0">
                <a:solidFill>
                  <a:schemeClr val="tx1"/>
                </a:solidFill>
              </a:rPr>
              <a:t>仓库</a:t>
            </a:r>
          </a:p>
        </p:txBody>
      </p:sp>
      <p:cxnSp>
        <p:nvCxnSpPr>
          <p:cNvPr id="105" name="肘形连接符 104"/>
          <p:cNvCxnSpPr>
            <a:endCxn id="104" idx="2"/>
          </p:cNvCxnSpPr>
          <p:nvPr/>
        </p:nvCxnSpPr>
        <p:spPr>
          <a:xfrm flipV="1">
            <a:off x="7892859" y="3058335"/>
            <a:ext cx="220685" cy="66445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流程图: 可选过程 79"/>
          <p:cNvSpPr/>
          <p:nvPr/>
        </p:nvSpPr>
        <p:spPr>
          <a:xfrm>
            <a:off x="7299093" y="1124859"/>
            <a:ext cx="1042609" cy="369211"/>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测试平台</a:t>
            </a:r>
            <a:endParaRPr lang="en-US" altLang="zh-CN" sz="1600" dirty="0" smtClean="0">
              <a:solidFill>
                <a:schemeClr val="tx1"/>
              </a:solidFill>
            </a:endParaRPr>
          </a:p>
        </p:txBody>
      </p:sp>
      <p:sp>
        <p:nvSpPr>
          <p:cNvPr id="84" name="流程图: 可选过程 83"/>
          <p:cNvSpPr/>
          <p:nvPr/>
        </p:nvSpPr>
        <p:spPr>
          <a:xfrm>
            <a:off x="5950569" y="1124859"/>
            <a:ext cx="1042609" cy="369211"/>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服务治理</a:t>
            </a:r>
            <a:endParaRPr lang="en-US" altLang="zh-CN" sz="1600" dirty="0" smtClean="0">
              <a:solidFill>
                <a:schemeClr val="tx1"/>
              </a:solidFill>
            </a:endParaRPr>
          </a:p>
        </p:txBody>
      </p:sp>
      <p:sp>
        <p:nvSpPr>
          <p:cNvPr id="88" name="流程图: 可选过程 87"/>
          <p:cNvSpPr/>
          <p:nvPr/>
        </p:nvSpPr>
        <p:spPr>
          <a:xfrm>
            <a:off x="3352801" y="3229540"/>
            <a:ext cx="827577" cy="532543"/>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ESB</a:t>
            </a:r>
          </a:p>
        </p:txBody>
      </p:sp>
      <p:sp>
        <p:nvSpPr>
          <p:cNvPr id="89" name="流程图: 可选过程 88"/>
          <p:cNvSpPr/>
          <p:nvPr/>
        </p:nvSpPr>
        <p:spPr>
          <a:xfrm>
            <a:off x="3352801" y="4955673"/>
            <a:ext cx="827577" cy="532543"/>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smtClean="0">
                <a:solidFill>
                  <a:schemeClr val="tx1"/>
                </a:solidFill>
              </a:rPr>
              <a:t>BAM</a:t>
            </a:r>
          </a:p>
        </p:txBody>
      </p:sp>
      <p:sp>
        <p:nvSpPr>
          <p:cNvPr id="96" name="流程图: 可选过程 95"/>
          <p:cNvSpPr/>
          <p:nvPr/>
        </p:nvSpPr>
        <p:spPr>
          <a:xfrm>
            <a:off x="6934201" y="3229452"/>
            <a:ext cx="827577" cy="532800"/>
          </a:xfrm>
          <a:prstGeom prst="flowChartAlternateProcess">
            <a:avLst/>
          </a:prstGeom>
          <a:solidFill>
            <a:srgbClr val="FF66CC"/>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smtClean="0">
                <a:solidFill>
                  <a:schemeClr val="tx1"/>
                </a:solidFill>
              </a:rPr>
              <a:t>BI</a:t>
            </a:r>
          </a:p>
        </p:txBody>
      </p:sp>
      <p:sp>
        <p:nvSpPr>
          <p:cNvPr id="99" name="流程图: 可选过程 98"/>
          <p:cNvSpPr/>
          <p:nvPr/>
        </p:nvSpPr>
        <p:spPr>
          <a:xfrm>
            <a:off x="6934201" y="4092433"/>
            <a:ext cx="827577" cy="5328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smtClean="0">
                <a:solidFill>
                  <a:schemeClr val="tx1"/>
                </a:solidFill>
              </a:rPr>
              <a:t>ETL</a:t>
            </a:r>
          </a:p>
        </p:txBody>
      </p:sp>
      <p:sp>
        <p:nvSpPr>
          <p:cNvPr id="102" name="流程图: 可选过程 101"/>
          <p:cNvSpPr/>
          <p:nvPr/>
        </p:nvSpPr>
        <p:spPr>
          <a:xfrm>
            <a:off x="371650" y="6235916"/>
            <a:ext cx="695150" cy="285429"/>
          </a:xfrm>
          <a:prstGeom prst="flowChartAlternateProcess">
            <a:avLst/>
          </a:prstGeom>
          <a:solidFill>
            <a:srgbClr val="FF66CC"/>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100" dirty="0" smtClean="0">
                <a:solidFill>
                  <a:schemeClr val="tx1"/>
                </a:solidFill>
              </a:rPr>
              <a:t>OEM</a:t>
            </a:r>
          </a:p>
        </p:txBody>
      </p:sp>
      <p:sp>
        <p:nvSpPr>
          <p:cNvPr id="68" name="流程图: 可选过程 67"/>
          <p:cNvSpPr/>
          <p:nvPr/>
        </p:nvSpPr>
        <p:spPr>
          <a:xfrm>
            <a:off x="5152673" y="3183468"/>
            <a:ext cx="827577" cy="604157"/>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sz="1600" b="1" dirty="0" smtClean="0">
                <a:solidFill>
                  <a:schemeClr val="bg1"/>
                </a:solidFill>
              </a:rPr>
              <a:t>BPS</a:t>
            </a:r>
          </a:p>
        </p:txBody>
      </p:sp>
      <p:sp>
        <p:nvSpPr>
          <p:cNvPr id="70" name="流程图: 可选过程 69"/>
          <p:cNvSpPr/>
          <p:nvPr/>
        </p:nvSpPr>
        <p:spPr>
          <a:xfrm>
            <a:off x="5152673" y="4033763"/>
            <a:ext cx="827577" cy="60415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en-US" altLang="zh-CN" sz="1600" dirty="0" smtClean="0">
                <a:solidFill>
                  <a:schemeClr val="tx1"/>
                </a:solidFill>
              </a:rPr>
              <a:t>Rule</a:t>
            </a:r>
          </a:p>
        </p:txBody>
      </p:sp>
      <p:sp>
        <p:nvSpPr>
          <p:cNvPr id="71" name="流程图: 可选过程 70"/>
          <p:cNvSpPr/>
          <p:nvPr/>
        </p:nvSpPr>
        <p:spPr>
          <a:xfrm>
            <a:off x="6934201" y="4955414"/>
            <a:ext cx="827577" cy="5328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smtClean="0">
                <a:solidFill>
                  <a:schemeClr val="tx1"/>
                </a:solidFill>
              </a:rPr>
              <a:t>CEP</a:t>
            </a:r>
          </a:p>
        </p:txBody>
      </p:sp>
      <p:sp>
        <p:nvSpPr>
          <p:cNvPr id="74" name="流程图: 可选过程 73"/>
          <p:cNvSpPr/>
          <p:nvPr/>
        </p:nvSpPr>
        <p:spPr>
          <a:xfrm>
            <a:off x="3124201" y="5943600"/>
            <a:ext cx="1324114" cy="360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err="1" smtClean="0">
                <a:solidFill>
                  <a:schemeClr val="tx1"/>
                </a:solidFill>
              </a:rPr>
              <a:t>IaaS</a:t>
            </a:r>
            <a:endParaRPr lang="en-US" altLang="zh-CN" sz="1600" dirty="0" smtClean="0">
              <a:solidFill>
                <a:schemeClr val="tx1"/>
              </a:solidFill>
            </a:endParaRPr>
          </a:p>
        </p:txBody>
      </p:sp>
      <p:sp>
        <p:nvSpPr>
          <p:cNvPr id="77" name="流程图: 可选过程 76"/>
          <p:cNvSpPr/>
          <p:nvPr/>
        </p:nvSpPr>
        <p:spPr>
          <a:xfrm>
            <a:off x="3352801" y="4092607"/>
            <a:ext cx="827577" cy="532543"/>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600" dirty="0" smtClean="0">
                <a:solidFill>
                  <a:schemeClr val="tx1"/>
                </a:solidFill>
              </a:rPr>
              <a:t>DI</a:t>
            </a:r>
          </a:p>
        </p:txBody>
      </p:sp>
      <p:sp>
        <p:nvSpPr>
          <p:cNvPr id="79" name="TextBox 78"/>
          <p:cNvSpPr txBox="1"/>
          <p:nvPr/>
        </p:nvSpPr>
        <p:spPr>
          <a:xfrm>
            <a:off x="1701493" y="5986046"/>
            <a:ext cx="1194107" cy="338554"/>
          </a:xfrm>
          <a:prstGeom prst="rect">
            <a:avLst/>
          </a:prstGeom>
          <a:noFill/>
        </p:spPr>
        <p:txBody>
          <a:bodyPr wrap="square" rtlCol="0">
            <a:spAutoFit/>
          </a:bodyPr>
          <a:lstStyle/>
          <a:p>
            <a:pPr algn="ctr"/>
            <a:r>
              <a:rPr lang="zh-CN" altLang="en-US" sz="1600" dirty="0">
                <a:latin typeface="+mn-ea"/>
                <a:ea typeface="+mn-ea"/>
              </a:rPr>
              <a:t>云计算</a:t>
            </a:r>
          </a:p>
        </p:txBody>
      </p:sp>
    </p:spTree>
    <p:extLst>
      <p:ext uri="{BB962C8B-B14F-4D97-AF65-F5344CB8AC3E}">
        <p14:creationId xmlns:p14="http://schemas.microsoft.com/office/powerpoint/2010/main" val="3056556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管理体系</a:t>
            </a:r>
            <a:r>
              <a:rPr lang="en-US" altLang="zh-CN"/>
              <a:t>– </a:t>
            </a:r>
            <a:r>
              <a:rPr lang="zh-CN" altLang="en-US"/>
              <a:t>服务度量体系</a:t>
            </a:r>
          </a:p>
        </p:txBody>
      </p:sp>
      <p:pic>
        <p:nvPicPr>
          <p:cNvPr id="3" name="Picture 3"/>
          <p:cNvPicPr>
            <a:picLocks noChangeAspect="1" noChangeArrowheads="1"/>
          </p:cNvPicPr>
          <p:nvPr/>
        </p:nvPicPr>
        <p:blipFill>
          <a:blip r:embed="rId2" cstate="print"/>
          <a:srcRect/>
          <a:stretch>
            <a:fillRect/>
          </a:stretch>
        </p:blipFill>
        <p:spPr bwMode="auto">
          <a:xfrm>
            <a:off x="3962400" y="1074762"/>
            <a:ext cx="4648200" cy="2590800"/>
          </a:xfrm>
          <a:prstGeom prst="rect">
            <a:avLst/>
          </a:prstGeom>
          <a:noFill/>
          <a:ln w="9525">
            <a:no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3962400" y="1989162"/>
            <a:ext cx="4800600" cy="3000375"/>
          </a:xfrm>
          <a:prstGeom prst="rect">
            <a:avLst/>
          </a:prstGeom>
          <a:noFill/>
          <a:ln w="9525">
            <a:noFill/>
            <a:miter lim="800000"/>
            <a:headEnd/>
            <a:tailEnd/>
          </a:ln>
        </p:spPr>
      </p:pic>
      <p:pic>
        <p:nvPicPr>
          <p:cNvPr id="5" name="Picture 7"/>
          <p:cNvPicPr>
            <a:picLocks noChangeAspect="1" noChangeArrowheads="1"/>
          </p:cNvPicPr>
          <p:nvPr/>
        </p:nvPicPr>
        <p:blipFill>
          <a:blip r:embed="rId4" cstate="print"/>
          <a:srcRect/>
          <a:stretch>
            <a:fillRect/>
          </a:stretch>
        </p:blipFill>
        <p:spPr bwMode="auto">
          <a:xfrm>
            <a:off x="3962400" y="3208362"/>
            <a:ext cx="4876800" cy="3028950"/>
          </a:xfrm>
          <a:prstGeom prst="rect">
            <a:avLst/>
          </a:prstGeom>
          <a:noFill/>
          <a:ln w="9525">
            <a:noFill/>
            <a:miter lim="800000"/>
            <a:headEnd/>
            <a:tailEnd/>
          </a:ln>
        </p:spPr>
      </p:pic>
      <p:sp>
        <p:nvSpPr>
          <p:cNvPr id="6" name="矩形 5"/>
          <p:cNvSpPr/>
          <p:nvPr/>
        </p:nvSpPr>
        <p:spPr>
          <a:xfrm>
            <a:off x="395536" y="1074761"/>
            <a:ext cx="3200400" cy="5316091"/>
          </a:xfrm>
          <a:prstGeom prst="rect">
            <a:avLst/>
          </a:prstGeom>
        </p:spPr>
        <p:style>
          <a:lnRef idx="1">
            <a:schemeClr val="accent1"/>
          </a:lnRef>
          <a:fillRef idx="2">
            <a:schemeClr val="accent1"/>
          </a:fillRef>
          <a:effectRef idx="1">
            <a:schemeClr val="accent1"/>
          </a:effectRef>
          <a:fontRef idx="minor">
            <a:schemeClr val="dk1"/>
          </a:fontRef>
        </p:style>
        <p:txBody>
          <a:bodyPr wrap="square">
            <a:noAutofit/>
          </a:bodyPr>
          <a:lstStyle/>
          <a:p>
            <a:pPr>
              <a:lnSpc>
                <a:spcPct val="150000"/>
              </a:lnSpc>
              <a:buClr>
                <a:srgbClr val="C00000"/>
              </a:buClr>
            </a:pPr>
            <a:r>
              <a:rPr lang="zh-CN" altLang="en-US" sz="1600" b="1" dirty="0" smtClean="0">
                <a:latin typeface="微软雅黑" pitchFamily="34" charset="-122"/>
                <a:ea typeface="微软雅黑" pitchFamily="34" charset="-122"/>
              </a:rPr>
              <a:t>根据治理需求设计度量指标</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统计接口响应超时</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统计接口超并发</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统计接口平均响应时间</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记录接口执行最慢</a:t>
            </a:r>
            <a:r>
              <a:rPr lang="en-US" altLang="zh-CN" sz="1600" dirty="0" smtClean="0">
                <a:latin typeface="微软雅黑" pitchFamily="34" charset="-122"/>
                <a:ea typeface="微软雅黑" pitchFamily="34" charset="-122"/>
              </a:rPr>
              <a:t>TOP10</a:t>
            </a:r>
            <a:endParaRPr lang="zh-CN" altLang="en-US" sz="1600" dirty="0" smtClean="0">
              <a:latin typeface="微软雅黑" pitchFamily="34" charset="-122"/>
              <a:ea typeface="微软雅黑" pitchFamily="34" charset="-122"/>
            </a:endParaRP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记录接口非授权调用明细</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统计应用系统访问</a:t>
            </a:r>
            <a:r>
              <a:rPr lang="en-US" altLang="zh-CN" sz="1600" dirty="0" smtClean="0">
                <a:latin typeface="微软雅黑" pitchFamily="34" charset="-122"/>
                <a:ea typeface="微软雅黑" pitchFamily="34" charset="-122"/>
              </a:rPr>
              <a:t>ESB</a:t>
            </a:r>
            <a:r>
              <a:rPr lang="zh-CN" altLang="en-US" sz="1600" dirty="0" smtClean="0">
                <a:latin typeface="微软雅黑" pitchFamily="34" charset="-122"/>
                <a:ea typeface="微软雅黑" pitchFamily="34" charset="-122"/>
              </a:rPr>
              <a:t>次数</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统计接口被</a:t>
            </a:r>
            <a:r>
              <a:rPr lang="en-US" altLang="zh-CN" sz="1600" dirty="0" smtClean="0">
                <a:latin typeface="微软雅黑" pitchFamily="34" charset="-122"/>
                <a:ea typeface="微软雅黑" pitchFamily="34" charset="-122"/>
              </a:rPr>
              <a:t>ESB</a:t>
            </a:r>
            <a:r>
              <a:rPr lang="zh-CN" altLang="en-US" sz="1600" dirty="0" smtClean="0">
                <a:latin typeface="微软雅黑" pitchFamily="34" charset="-122"/>
                <a:ea typeface="微软雅黑" pitchFamily="34" charset="-122"/>
              </a:rPr>
              <a:t>访问次数</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统计接口访问</a:t>
            </a:r>
            <a:r>
              <a:rPr lang="en-US" altLang="zh-CN" sz="1600" dirty="0" smtClean="0">
                <a:latin typeface="微软雅黑" pitchFamily="34" charset="-122"/>
                <a:ea typeface="微软雅黑" pitchFamily="34" charset="-122"/>
              </a:rPr>
              <a:t>ESB</a:t>
            </a:r>
            <a:r>
              <a:rPr lang="zh-CN" altLang="en-US" sz="1600" dirty="0" smtClean="0">
                <a:latin typeface="微软雅黑" pitchFamily="34" charset="-122"/>
                <a:ea typeface="微软雅黑" pitchFamily="34" charset="-122"/>
              </a:rPr>
              <a:t>次数</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配置监控分析时间间隔</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配置响应时间阈值</a:t>
            </a: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配置执行效率明细数量</a:t>
            </a:r>
            <a:endParaRPr lang="en-US" altLang="zh-CN" sz="1600" dirty="0" smtClean="0">
              <a:latin typeface="微软雅黑" pitchFamily="34" charset="-122"/>
              <a:ea typeface="微软雅黑" pitchFamily="34" charset="-122"/>
            </a:endParaRP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部署审计报告中注册违规次数</a:t>
            </a:r>
            <a:endParaRPr lang="en-US" altLang="zh-CN" sz="1600" dirty="0" smtClean="0">
              <a:latin typeface="微软雅黑" pitchFamily="34" charset="-122"/>
              <a:ea typeface="微软雅黑" pitchFamily="34" charset="-122"/>
            </a:endParaRPr>
          </a:p>
          <a:p>
            <a:pPr marL="285750" indent="-285750">
              <a:lnSpc>
                <a:spcPct val="150000"/>
              </a:lnSpc>
              <a:buClr>
                <a:srgbClr val="C00000"/>
              </a:buClr>
              <a:buFont typeface="Wingdings" pitchFamily="2" charset="2"/>
              <a:buChar char="Ø"/>
            </a:pPr>
            <a:r>
              <a:rPr lang="zh-CN" altLang="en-US" sz="1600" dirty="0" smtClean="0">
                <a:latin typeface="微软雅黑" pitchFamily="34" charset="-122"/>
                <a:ea typeface="微软雅黑" pitchFamily="34" charset="-122"/>
              </a:rPr>
              <a:t>调用审计报告中调用违规次数</a:t>
            </a:r>
            <a:endParaRPr lang="en-US" altLang="zh-CN"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901846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SOA</a:t>
            </a:r>
            <a:r>
              <a:rPr lang="zh-CN" altLang="en-US" smtClean="0"/>
              <a:t>服务治理</a:t>
            </a:r>
            <a:r>
              <a:rPr lang="zh-CN" altLang="en-US"/>
              <a:t>总体方案</a:t>
            </a:r>
          </a:p>
        </p:txBody>
      </p:sp>
      <p:sp>
        <p:nvSpPr>
          <p:cNvPr id="3" name="圆角矩形 2"/>
          <p:cNvSpPr/>
          <p:nvPr/>
        </p:nvSpPr>
        <p:spPr>
          <a:xfrm>
            <a:off x="142844" y="5662105"/>
            <a:ext cx="8429684" cy="928694"/>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smtClean="0">
                <a:latin typeface="微软雅黑" pitchFamily="34" charset="-122"/>
                <a:ea typeface="微软雅黑" pitchFamily="34" charset="-122"/>
              </a:rPr>
              <a:t>度量</a:t>
            </a:r>
            <a:endParaRPr lang="zh-CN" altLang="en-US" sz="1600" b="1">
              <a:latin typeface="微软雅黑" pitchFamily="34" charset="-122"/>
              <a:ea typeface="微软雅黑" pitchFamily="34" charset="-122"/>
            </a:endParaRPr>
          </a:p>
        </p:txBody>
      </p:sp>
      <p:sp>
        <p:nvSpPr>
          <p:cNvPr id="4" name="圆角矩形 3"/>
          <p:cNvSpPr/>
          <p:nvPr/>
        </p:nvSpPr>
        <p:spPr>
          <a:xfrm>
            <a:off x="142844" y="4413749"/>
            <a:ext cx="8429684" cy="1110298"/>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治理方案</a:t>
            </a:r>
          </a:p>
        </p:txBody>
      </p:sp>
      <p:sp>
        <p:nvSpPr>
          <p:cNvPr id="5" name="圆角矩形 4"/>
          <p:cNvSpPr/>
          <p:nvPr/>
        </p:nvSpPr>
        <p:spPr>
          <a:xfrm>
            <a:off x="142844" y="2445485"/>
            <a:ext cx="8429684" cy="1849223"/>
          </a:xfrm>
          <a:prstGeom prst="roundRect">
            <a:avLst>
              <a:gd name="adj" fmla="val 3686"/>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治理模型</a:t>
            </a:r>
          </a:p>
        </p:txBody>
      </p:sp>
      <p:sp>
        <p:nvSpPr>
          <p:cNvPr id="6" name="圆角矩形 5"/>
          <p:cNvSpPr/>
          <p:nvPr/>
        </p:nvSpPr>
        <p:spPr>
          <a:xfrm>
            <a:off x="142844" y="1248926"/>
            <a:ext cx="8429684" cy="1091520"/>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治理需求</a:t>
            </a:r>
          </a:p>
        </p:txBody>
      </p:sp>
      <p:sp>
        <p:nvSpPr>
          <p:cNvPr id="7" name="Oval 74"/>
          <p:cNvSpPr>
            <a:spLocks noChangeArrowheads="1"/>
          </p:cNvSpPr>
          <p:nvPr/>
        </p:nvSpPr>
        <p:spPr bwMode="auto">
          <a:xfrm>
            <a:off x="1106348" y="2564904"/>
            <a:ext cx="1714512" cy="60948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管理体系</a:t>
            </a:r>
            <a:endParaRPr lang="en-US" altLang="zh-CN" sz="1600" b="1" dirty="0">
              <a:solidFill>
                <a:schemeClr val="tx1"/>
              </a:solidFill>
              <a:latin typeface="微软雅黑" pitchFamily="34" charset="-122"/>
              <a:ea typeface="微软雅黑" pitchFamily="34" charset="-122"/>
            </a:endParaRPr>
          </a:p>
        </p:txBody>
      </p:sp>
      <p:sp>
        <p:nvSpPr>
          <p:cNvPr id="8" name="Rectangle 48"/>
          <p:cNvSpPr>
            <a:spLocks noChangeArrowheads="1"/>
          </p:cNvSpPr>
          <p:nvPr/>
        </p:nvSpPr>
        <p:spPr bwMode="auto">
          <a:xfrm>
            <a:off x="1404353" y="3526578"/>
            <a:ext cx="785817"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接口服务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规范</a:t>
            </a:r>
            <a:endParaRPr lang="en-US" altLang="zh-CN" sz="1400" b="0" dirty="0">
              <a:solidFill>
                <a:schemeClr val="tx1"/>
              </a:solidFill>
              <a:latin typeface="微软雅黑" pitchFamily="34" charset="-122"/>
              <a:ea typeface="微软雅黑" pitchFamily="34" charset="-122"/>
            </a:endParaRPr>
          </a:p>
        </p:txBody>
      </p:sp>
      <p:sp>
        <p:nvSpPr>
          <p:cNvPr id="9" name="Rectangle 48"/>
          <p:cNvSpPr>
            <a:spLocks noChangeArrowheads="1"/>
          </p:cNvSpPr>
          <p:nvPr/>
        </p:nvSpPr>
        <p:spPr bwMode="auto">
          <a:xfrm>
            <a:off x="618150"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软件</a:t>
            </a:r>
            <a:r>
              <a:rPr lang="zh-CN" altLang="en-US" sz="1400" smtClean="0">
                <a:solidFill>
                  <a:schemeClr val="tx1"/>
                </a:solidFill>
                <a:latin typeface="微软雅黑" pitchFamily="34" charset="-122"/>
                <a:ea typeface="微软雅黑" pitchFamily="34" charset="-122"/>
              </a:rPr>
              <a:t>资产</a:t>
            </a:r>
            <a:endParaRPr lang="en-US" altLang="zh-CN" sz="140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管理</a:t>
            </a:r>
            <a:endParaRPr lang="en-US" altLang="zh-CN" sz="1400" b="0" dirty="0">
              <a:solidFill>
                <a:schemeClr val="tx1"/>
              </a:solidFill>
              <a:latin typeface="微软雅黑" pitchFamily="34" charset="-122"/>
              <a:ea typeface="微软雅黑" pitchFamily="34" charset="-122"/>
            </a:endParaRPr>
          </a:p>
        </p:txBody>
      </p:sp>
      <p:sp>
        <p:nvSpPr>
          <p:cNvPr id="10" name="Rectangle 52"/>
          <p:cNvSpPr>
            <a:spLocks noChangeArrowheads="1"/>
          </p:cNvSpPr>
          <p:nvPr/>
        </p:nvSpPr>
        <p:spPr bwMode="auto">
          <a:xfrm>
            <a:off x="564604" y="4683146"/>
            <a:ext cx="88905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defRPr/>
            </a:pPr>
            <a:r>
              <a:rPr lang="zh-CN" altLang="en-US" sz="1400" b="0" dirty="0" smtClean="0">
                <a:solidFill>
                  <a:schemeClr val="tx1"/>
                </a:solidFill>
                <a:latin typeface="微软雅黑" pitchFamily="34" charset="-122"/>
                <a:ea typeface="微软雅黑" pitchFamily="34" charset="-122"/>
              </a:rPr>
              <a:t>应用系统</a:t>
            </a:r>
            <a:endParaRPr lang="en-US" altLang="zh-CN" sz="1400" b="0" dirty="0" smtClean="0">
              <a:solidFill>
                <a:schemeClr val="tx1"/>
              </a:solidFill>
              <a:latin typeface="微软雅黑" pitchFamily="34" charset="-122"/>
              <a:ea typeface="微软雅黑" pitchFamily="34" charset="-122"/>
            </a:endParaRPr>
          </a:p>
          <a:p>
            <a:pPr algn="ctr" eaLnBrk="0" hangingPunct="0">
              <a:defRPr/>
            </a:pPr>
            <a:r>
              <a:rPr lang="zh-CN" altLang="en-US" sz="1400" b="0" dirty="0" smtClean="0">
                <a:solidFill>
                  <a:schemeClr val="tx1"/>
                </a:solidFill>
                <a:latin typeface="微软雅黑" pitchFamily="34" charset="-122"/>
                <a:ea typeface="微软雅黑" pitchFamily="34" charset="-122"/>
              </a:rPr>
              <a:t>命名规范</a:t>
            </a:r>
            <a:endParaRPr lang="en-US" altLang="zh-CN" sz="1400" b="0" dirty="0">
              <a:solidFill>
                <a:schemeClr val="tx1"/>
              </a:solidFill>
              <a:latin typeface="微软雅黑" pitchFamily="34" charset="-122"/>
              <a:ea typeface="微软雅黑" pitchFamily="34" charset="-122"/>
            </a:endParaRPr>
          </a:p>
        </p:txBody>
      </p:sp>
      <p:sp>
        <p:nvSpPr>
          <p:cNvPr id="11" name="上下箭头 10"/>
          <p:cNvSpPr/>
          <p:nvPr/>
        </p:nvSpPr>
        <p:spPr bwMode="auto">
          <a:xfrm>
            <a:off x="1850223" y="2237358"/>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2" name="上下箭头 11"/>
          <p:cNvSpPr/>
          <p:nvPr/>
        </p:nvSpPr>
        <p:spPr bwMode="auto">
          <a:xfrm>
            <a:off x="4280023" y="2219135"/>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3" name="上下箭头 12"/>
          <p:cNvSpPr/>
          <p:nvPr/>
        </p:nvSpPr>
        <p:spPr bwMode="auto">
          <a:xfrm>
            <a:off x="7080528" y="221896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4" name="上下箭头 13"/>
          <p:cNvSpPr/>
          <p:nvPr/>
        </p:nvSpPr>
        <p:spPr bwMode="auto">
          <a:xfrm>
            <a:off x="1850223" y="5429271"/>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5" name="上下箭头 14"/>
          <p:cNvSpPr/>
          <p:nvPr/>
        </p:nvSpPr>
        <p:spPr bwMode="auto">
          <a:xfrm>
            <a:off x="7080529"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20" name="Line 61"/>
          <p:cNvSpPr>
            <a:spLocks noChangeShapeType="1"/>
          </p:cNvSpPr>
          <p:nvPr/>
        </p:nvSpPr>
        <p:spPr bwMode="auto">
          <a:xfrm flipH="1">
            <a:off x="880721" y="3184648"/>
            <a:ext cx="1060518" cy="341930"/>
          </a:xfrm>
          <a:prstGeom prst="line">
            <a:avLst/>
          </a:prstGeom>
          <a:noFill/>
          <a:ln w="9525">
            <a:solidFill>
              <a:schemeClr val="tx1"/>
            </a:solidFill>
            <a:prstDash val="solid"/>
            <a:round/>
            <a:headEnd/>
            <a:tailEnd type="triangle" w="med" len="med"/>
          </a:ln>
        </p:spPr>
        <p:txBody>
          <a:bodyPr/>
          <a:lstStyle/>
          <a:p>
            <a:endParaRPr lang="zh-CN" altLang="en-US"/>
          </a:p>
        </p:txBody>
      </p:sp>
      <p:sp>
        <p:nvSpPr>
          <p:cNvPr id="21" name="Line 62"/>
          <p:cNvSpPr>
            <a:spLocks noChangeShapeType="1"/>
          </p:cNvSpPr>
          <p:nvPr/>
        </p:nvSpPr>
        <p:spPr bwMode="auto">
          <a:xfrm>
            <a:off x="1941241" y="3174384"/>
            <a:ext cx="594776" cy="352194"/>
          </a:xfrm>
          <a:prstGeom prst="line">
            <a:avLst/>
          </a:prstGeom>
          <a:noFill/>
          <a:ln w="9525">
            <a:solidFill>
              <a:schemeClr val="tx1"/>
            </a:solidFill>
            <a:prstDash val="solid"/>
            <a:round/>
            <a:headEnd/>
            <a:tailEnd type="triangle" w="med" len="med"/>
          </a:ln>
        </p:spPr>
        <p:txBody>
          <a:bodyPr/>
          <a:lstStyle/>
          <a:p>
            <a:endParaRPr lang="zh-CN" altLang="en-US"/>
          </a:p>
        </p:txBody>
      </p:sp>
      <p:sp>
        <p:nvSpPr>
          <p:cNvPr id="22" name="Rectangle 52"/>
          <p:cNvSpPr>
            <a:spLocks noChangeArrowheads="1"/>
          </p:cNvSpPr>
          <p:nvPr/>
        </p:nvSpPr>
        <p:spPr bwMode="auto">
          <a:xfrm>
            <a:off x="1545800" y="4683146"/>
            <a:ext cx="90380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管理流程</a:t>
            </a:r>
            <a:endParaRPr lang="en-US" altLang="zh-CN" sz="1400" dirty="0">
              <a:solidFill>
                <a:schemeClr val="tx1"/>
              </a:solidFill>
              <a:latin typeface="微软雅黑" pitchFamily="34" charset="-122"/>
              <a:ea typeface="微软雅黑" pitchFamily="34" charset="-122"/>
            </a:endParaRPr>
          </a:p>
        </p:txBody>
      </p:sp>
      <p:sp>
        <p:nvSpPr>
          <p:cNvPr id="23" name="Rectangle 52"/>
          <p:cNvSpPr>
            <a:spLocks noChangeArrowheads="1"/>
          </p:cNvSpPr>
          <p:nvPr/>
        </p:nvSpPr>
        <p:spPr bwMode="auto">
          <a:xfrm>
            <a:off x="4600377" y="4683146"/>
            <a:ext cx="1071571"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SAM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口管理系统</a:t>
            </a:r>
            <a:endParaRPr lang="en-US" altLang="zh-CN" sz="1400" dirty="0">
              <a:solidFill>
                <a:schemeClr val="tx1"/>
              </a:solidFill>
              <a:latin typeface="微软雅黑" pitchFamily="34" charset="-122"/>
              <a:ea typeface="微软雅黑" pitchFamily="34" charset="-122"/>
            </a:endParaRPr>
          </a:p>
        </p:txBody>
      </p:sp>
      <p:sp>
        <p:nvSpPr>
          <p:cNvPr id="24" name="Rectangle 52"/>
          <p:cNvSpPr>
            <a:spLocks noChangeArrowheads="1"/>
          </p:cNvSpPr>
          <p:nvPr/>
        </p:nvSpPr>
        <p:spPr bwMode="auto">
          <a:xfrm>
            <a:off x="5765766" y="4683146"/>
            <a:ext cx="83099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ESB</a:t>
            </a:r>
            <a:r>
              <a:rPr lang="zh-CN" altLang="en-US" sz="1400" dirty="0">
                <a:solidFill>
                  <a:schemeClr val="tx1"/>
                </a:solidFill>
                <a:latin typeface="微软雅黑" pitchFamily="34" charset="-122"/>
                <a:ea typeface="微软雅黑" pitchFamily="34" charset="-122"/>
              </a:rPr>
              <a:t>服务</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25" name="Rectangle 52"/>
          <p:cNvSpPr>
            <a:spLocks noChangeArrowheads="1"/>
          </p:cNvSpPr>
          <p:nvPr/>
        </p:nvSpPr>
        <p:spPr bwMode="auto">
          <a:xfrm>
            <a:off x="6710306" y="4683146"/>
            <a:ext cx="101811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SSM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口监控系统</a:t>
            </a:r>
            <a:endParaRPr lang="en-US" altLang="zh-CN" sz="1400" dirty="0">
              <a:solidFill>
                <a:schemeClr val="tx1"/>
              </a:solidFill>
              <a:latin typeface="微软雅黑" pitchFamily="34" charset="-122"/>
              <a:ea typeface="微软雅黑" pitchFamily="34" charset="-122"/>
            </a:endParaRPr>
          </a:p>
        </p:txBody>
      </p:sp>
      <p:sp>
        <p:nvSpPr>
          <p:cNvPr id="26" name="Rectangle 52"/>
          <p:cNvSpPr>
            <a:spLocks noChangeArrowheads="1"/>
          </p:cNvSpPr>
          <p:nvPr/>
        </p:nvSpPr>
        <p:spPr bwMode="auto">
          <a:xfrm>
            <a:off x="3572302" y="4683146"/>
            <a:ext cx="935600"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部署规范</a:t>
            </a:r>
            <a:endParaRPr lang="en-US" altLang="zh-CN" sz="1400" dirty="0">
              <a:solidFill>
                <a:schemeClr val="tx1"/>
              </a:solidFill>
              <a:latin typeface="微软雅黑" pitchFamily="34" charset="-122"/>
              <a:ea typeface="微软雅黑" pitchFamily="34" charset="-122"/>
            </a:endParaRPr>
          </a:p>
        </p:txBody>
      </p:sp>
      <p:sp>
        <p:nvSpPr>
          <p:cNvPr id="27" name="Rectangle 52"/>
          <p:cNvSpPr>
            <a:spLocks noChangeArrowheads="1"/>
          </p:cNvSpPr>
          <p:nvPr/>
        </p:nvSpPr>
        <p:spPr bwMode="auto">
          <a:xfrm>
            <a:off x="2561845" y="4683146"/>
            <a:ext cx="92085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设计规范</a:t>
            </a:r>
            <a:endParaRPr lang="en-US" altLang="zh-CN" sz="1400" dirty="0">
              <a:solidFill>
                <a:schemeClr val="tx1"/>
              </a:solidFill>
              <a:latin typeface="微软雅黑" pitchFamily="34" charset="-122"/>
              <a:ea typeface="微软雅黑" pitchFamily="34" charset="-122"/>
            </a:endParaRPr>
          </a:p>
        </p:txBody>
      </p:sp>
      <p:sp>
        <p:nvSpPr>
          <p:cNvPr id="31" name="Rectangle 52"/>
          <p:cNvSpPr>
            <a:spLocks noChangeArrowheads="1"/>
          </p:cNvSpPr>
          <p:nvPr/>
        </p:nvSpPr>
        <p:spPr bwMode="auto">
          <a:xfrm>
            <a:off x="5967513" y="3526578"/>
            <a:ext cx="763825" cy="576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治理</a:t>
            </a:r>
            <a:endParaRPr lang="en-US" altLang="zh-CN" sz="1400" b="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小组</a:t>
            </a:r>
            <a:endParaRPr lang="en-US" altLang="zh-CN" sz="1400" b="0" dirty="0">
              <a:solidFill>
                <a:schemeClr val="tx1"/>
              </a:solidFill>
              <a:latin typeface="微软雅黑" pitchFamily="34" charset="-122"/>
              <a:ea typeface="微软雅黑" pitchFamily="34" charset="-122"/>
            </a:endParaRPr>
          </a:p>
        </p:txBody>
      </p:sp>
      <p:sp>
        <p:nvSpPr>
          <p:cNvPr id="32" name="Oval 35"/>
          <p:cNvSpPr>
            <a:spLocks noChangeArrowheads="1"/>
          </p:cNvSpPr>
          <p:nvPr/>
        </p:nvSpPr>
        <p:spPr bwMode="auto">
          <a:xfrm>
            <a:off x="3428991" y="2564904"/>
            <a:ext cx="1928827" cy="590598"/>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平台与工具</a:t>
            </a:r>
            <a:endParaRPr lang="en-US" altLang="zh-CN" sz="1600" b="1" dirty="0">
              <a:solidFill>
                <a:schemeClr val="tx1"/>
              </a:solidFill>
              <a:latin typeface="微软雅黑" pitchFamily="34" charset="-122"/>
              <a:ea typeface="微软雅黑" pitchFamily="34" charset="-122"/>
            </a:endParaRPr>
          </a:p>
        </p:txBody>
      </p:sp>
      <p:sp>
        <p:nvSpPr>
          <p:cNvPr id="33" name="Rectangle 52"/>
          <p:cNvSpPr>
            <a:spLocks noChangeArrowheads="1"/>
          </p:cNvSpPr>
          <p:nvPr/>
        </p:nvSpPr>
        <p:spPr bwMode="auto">
          <a:xfrm>
            <a:off x="4018092" y="3526579"/>
            <a:ext cx="895804"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服务集成</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34" name="Rectangle 52"/>
          <p:cNvSpPr>
            <a:spLocks noChangeArrowheads="1"/>
          </p:cNvSpPr>
          <p:nvPr/>
        </p:nvSpPr>
        <p:spPr bwMode="auto">
          <a:xfrm>
            <a:off x="3062495" y="3526579"/>
            <a:ext cx="861433"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b="0" dirty="0">
                <a:solidFill>
                  <a:schemeClr val="tx1"/>
                </a:solidFill>
                <a:latin typeface="微软雅黑" pitchFamily="34" charset="-122"/>
                <a:ea typeface="微软雅黑" pitchFamily="34" charset="-122"/>
              </a:rPr>
              <a:t>软件资产</a:t>
            </a:r>
            <a:endParaRPr lang="en-US" altLang="zh-CN" sz="1400" b="0" dirty="0">
              <a:solidFill>
                <a:schemeClr val="tx1"/>
              </a:solidFill>
              <a:latin typeface="微软雅黑" pitchFamily="34" charset="-122"/>
              <a:ea typeface="微软雅黑" pitchFamily="34" charset="-122"/>
            </a:endParaRPr>
          </a:p>
          <a:p>
            <a:pPr algn="ctr"/>
            <a:r>
              <a:rPr lang="zh-CN" altLang="en-US" sz="1400" b="0" dirty="0">
                <a:solidFill>
                  <a:schemeClr val="tx1"/>
                </a:solidFill>
                <a:latin typeface="微软雅黑" pitchFamily="34" charset="-122"/>
                <a:ea typeface="微软雅黑" pitchFamily="34" charset="-122"/>
              </a:rPr>
              <a:t>管理系统</a:t>
            </a:r>
            <a:endParaRPr lang="en-US" altLang="zh-CN" sz="1400" b="0" dirty="0">
              <a:solidFill>
                <a:schemeClr val="tx1"/>
              </a:solidFill>
              <a:latin typeface="微软雅黑" pitchFamily="34" charset="-122"/>
              <a:ea typeface="微软雅黑" pitchFamily="34" charset="-122"/>
            </a:endParaRPr>
          </a:p>
        </p:txBody>
      </p:sp>
      <p:sp>
        <p:nvSpPr>
          <p:cNvPr id="35" name="Rectangle 52"/>
          <p:cNvSpPr>
            <a:spLocks noChangeArrowheads="1"/>
          </p:cNvSpPr>
          <p:nvPr/>
        </p:nvSpPr>
        <p:spPr bwMode="auto">
          <a:xfrm>
            <a:off x="4981276" y="3526579"/>
            <a:ext cx="857256"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软件资产</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监控系统</a:t>
            </a:r>
            <a:endParaRPr lang="en-US" altLang="zh-CN" sz="1400" dirty="0">
              <a:solidFill>
                <a:schemeClr val="tx1"/>
              </a:solidFill>
              <a:latin typeface="微软雅黑" pitchFamily="34" charset="-122"/>
              <a:ea typeface="微软雅黑" pitchFamily="34" charset="-122"/>
            </a:endParaRPr>
          </a:p>
        </p:txBody>
      </p:sp>
      <p:sp>
        <p:nvSpPr>
          <p:cNvPr id="36" name="Line 61"/>
          <p:cNvSpPr>
            <a:spLocks noChangeShapeType="1"/>
          </p:cNvSpPr>
          <p:nvPr/>
        </p:nvSpPr>
        <p:spPr bwMode="auto">
          <a:xfrm flipH="1">
            <a:off x="3493210" y="3155502"/>
            <a:ext cx="892024"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7" name="Line 61"/>
          <p:cNvSpPr>
            <a:spLocks noChangeShapeType="1"/>
          </p:cNvSpPr>
          <p:nvPr/>
        </p:nvSpPr>
        <p:spPr bwMode="auto">
          <a:xfrm>
            <a:off x="4385234" y="3155503"/>
            <a:ext cx="91145" cy="371076"/>
          </a:xfrm>
          <a:prstGeom prst="line">
            <a:avLst/>
          </a:prstGeom>
          <a:noFill/>
          <a:ln w="9525">
            <a:solidFill>
              <a:schemeClr val="tx1"/>
            </a:solidFill>
            <a:prstDash val="solid"/>
            <a:round/>
            <a:headEnd/>
            <a:tailEnd type="triangle" w="med" len="med"/>
          </a:ln>
        </p:spPr>
        <p:txBody>
          <a:bodyPr/>
          <a:lstStyle/>
          <a:p>
            <a:endParaRPr lang="zh-CN" altLang="en-US"/>
          </a:p>
        </p:txBody>
      </p:sp>
      <p:sp>
        <p:nvSpPr>
          <p:cNvPr id="38" name="Line 61"/>
          <p:cNvSpPr>
            <a:spLocks noChangeShapeType="1"/>
          </p:cNvSpPr>
          <p:nvPr/>
        </p:nvSpPr>
        <p:spPr bwMode="auto">
          <a:xfrm>
            <a:off x="4385235" y="3155502"/>
            <a:ext cx="1024670"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9" name="Line 61"/>
          <p:cNvSpPr>
            <a:spLocks noChangeShapeType="1"/>
          </p:cNvSpPr>
          <p:nvPr/>
        </p:nvSpPr>
        <p:spPr bwMode="auto">
          <a:xfrm>
            <a:off x="7223169" y="3184648"/>
            <a:ext cx="29261" cy="341928"/>
          </a:xfrm>
          <a:prstGeom prst="line">
            <a:avLst/>
          </a:prstGeom>
          <a:noFill/>
          <a:ln w="9525">
            <a:solidFill>
              <a:schemeClr val="tx1"/>
            </a:solidFill>
            <a:prstDash val="solid"/>
            <a:round/>
            <a:headEnd/>
            <a:tailEnd type="triangle" w="med" len="med"/>
          </a:ln>
        </p:spPr>
        <p:txBody>
          <a:bodyPr/>
          <a:lstStyle/>
          <a:p>
            <a:endParaRPr lang="zh-CN" altLang="en-US"/>
          </a:p>
        </p:txBody>
      </p:sp>
      <p:sp>
        <p:nvSpPr>
          <p:cNvPr id="40" name="Rectangle 52"/>
          <p:cNvSpPr>
            <a:spLocks noChangeArrowheads="1"/>
          </p:cNvSpPr>
          <p:nvPr/>
        </p:nvSpPr>
        <p:spPr bwMode="auto">
          <a:xfrm>
            <a:off x="7823849" y="4683146"/>
            <a:ext cx="69892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a:solidFill>
                  <a:schemeClr val="tx1"/>
                </a:solidFill>
                <a:latin typeface="微软雅黑" pitchFamily="34" charset="-122"/>
                <a:ea typeface="微软雅黑" pitchFamily="34" charset="-122"/>
              </a:rPr>
              <a:t>治理</a:t>
            </a:r>
            <a:endParaRPr lang="en-US" altLang="zh-CN" sz="1400">
              <a:solidFill>
                <a:schemeClr val="tx1"/>
              </a:solidFill>
              <a:latin typeface="微软雅黑" pitchFamily="34" charset="-122"/>
              <a:ea typeface="微软雅黑" pitchFamily="34" charset="-122"/>
            </a:endParaRPr>
          </a:p>
          <a:p>
            <a:pPr algn="ctr" eaLnBrk="0" hangingPunct="0"/>
            <a:r>
              <a:rPr lang="zh-CN" altLang="en-US" sz="1400">
                <a:solidFill>
                  <a:schemeClr val="tx1"/>
                </a:solidFill>
                <a:latin typeface="微软雅黑" pitchFamily="34" charset="-122"/>
                <a:ea typeface="微软雅黑" pitchFamily="34" charset="-122"/>
              </a:rPr>
              <a:t>小组</a:t>
            </a:r>
            <a:endParaRPr lang="en-US" altLang="zh-CN" sz="1400" dirty="0">
              <a:solidFill>
                <a:schemeClr val="tx1"/>
              </a:solidFill>
              <a:latin typeface="微软雅黑" pitchFamily="34" charset="-122"/>
              <a:ea typeface="微软雅黑" pitchFamily="34" charset="-122"/>
            </a:endParaRPr>
          </a:p>
        </p:txBody>
      </p:sp>
      <p:sp>
        <p:nvSpPr>
          <p:cNvPr id="41" name="上下箭头 40"/>
          <p:cNvSpPr/>
          <p:nvPr/>
        </p:nvSpPr>
        <p:spPr bwMode="auto">
          <a:xfrm>
            <a:off x="18502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2" name="上下箭头 41"/>
          <p:cNvSpPr/>
          <p:nvPr/>
        </p:nvSpPr>
        <p:spPr bwMode="auto">
          <a:xfrm>
            <a:off x="42800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3" name="上下箭头 42"/>
          <p:cNvSpPr/>
          <p:nvPr/>
        </p:nvSpPr>
        <p:spPr bwMode="auto">
          <a:xfrm>
            <a:off x="7080528"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5" name="下弧形箭头 44"/>
          <p:cNvSpPr/>
          <p:nvPr/>
        </p:nvSpPr>
        <p:spPr>
          <a:xfrm rot="16200000">
            <a:off x="6205308" y="3622148"/>
            <a:ext cx="4847721" cy="670639"/>
          </a:xfrm>
          <a:prstGeom prst="curvedUpArrow">
            <a:avLst>
              <a:gd name="adj1" fmla="val 25000"/>
              <a:gd name="adj2" fmla="val 5680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6" name="Rectangle 52"/>
          <p:cNvSpPr>
            <a:spLocks noChangeArrowheads="1"/>
          </p:cNvSpPr>
          <p:nvPr/>
        </p:nvSpPr>
        <p:spPr bwMode="auto">
          <a:xfrm>
            <a:off x="6804248" y="3526577"/>
            <a:ext cx="77932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提供</a:t>
            </a:r>
            <a:r>
              <a:rPr lang="zh-CN" altLang="en-US" sz="1400" dirty="0">
                <a:solidFill>
                  <a:schemeClr val="tx1"/>
                </a:solidFill>
                <a:latin typeface="微软雅黑" pitchFamily="34" charset="-122"/>
                <a:ea typeface="微软雅黑" pitchFamily="34" charset="-122"/>
              </a:rPr>
              <a:t>者</a:t>
            </a:r>
            <a:endParaRPr lang="en-US" altLang="zh-CN" sz="1400" dirty="0">
              <a:solidFill>
                <a:schemeClr val="tx1"/>
              </a:solidFill>
              <a:latin typeface="微软雅黑" pitchFamily="34" charset="-122"/>
              <a:ea typeface="微软雅黑" pitchFamily="34" charset="-122"/>
            </a:endParaRPr>
          </a:p>
        </p:txBody>
      </p:sp>
      <p:sp>
        <p:nvSpPr>
          <p:cNvPr id="47" name="Rectangle 52"/>
          <p:cNvSpPr>
            <a:spLocks noChangeArrowheads="1"/>
          </p:cNvSpPr>
          <p:nvPr/>
        </p:nvSpPr>
        <p:spPr bwMode="auto">
          <a:xfrm>
            <a:off x="7641532" y="3526577"/>
            <a:ext cx="81531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消费者</a:t>
            </a:r>
            <a:endParaRPr lang="en-US" altLang="zh-CN" sz="1400" dirty="0">
              <a:solidFill>
                <a:schemeClr val="tx1"/>
              </a:solidFill>
              <a:latin typeface="微软雅黑" pitchFamily="34" charset="-122"/>
              <a:ea typeface="微软雅黑" pitchFamily="34" charset="-122"/>
            </a:endParaRPr>
          </a:p>
        </p:txBody>
      </p:sp>
      <p:sp>
        <p:nvSpPr>
          <p:cNvPr id="48" name="Line 61"/>
          <p:cNvSpPr>
            <a:spLocks noChangeShapeType="1"/>
          </p:cNvSpPr>
          <p:nvPr/>
        </p:nvSpPr>
        <p:spPr bwMode="auto">
          <a:xfrm flipH="1">
            <a:off x="6346215" y="3184648"/>
            <a:ext cx="873150"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49" name="Line 61"/>
          <p:cNvSpPr>
            <a:spLocks noChangeShapeType="1"/>
          </p:cNvSpPr>
          <p:nvPr/>
        </p:nvSpPr>
        <p:spPr bwMode="auto">
          <a:xfrm>
            <a:off x="7237799" y="3184648"/>
            <a:ext cx="811389"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0" name="Oval 35"/>
          <p:cNvSpPr>
            <a:spLocks noChangeArrowheads="1"/>
          </p:cNvSpPr>
          <p:nvPr/>
        </p:nvSpPr>
        <p:spPr bwMode="auto">
          <a:xfrm>
            <a:off x="6432399" y="2575048"/>
            <a:ext cx="1428760" cy="6096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组织保障</a:t>
            </a:r>
            <a:endParaRPr lang="en-US" altLang="zh-CN" sz="1600" b="1" dirty="0">
              <a:solidFill>
                <a:schemeClr val="tx1"/>
              </a:solidFill>
              <a:latin typeface="微软雅黑" pitchFamily="34" charset="-122"/>
              <a:ea typeface="微软雅黑" pitchFamily="34" charset="-122"/>
            </a:endParaRPr>
          </a:p>
        </p:txBody>
      </p:sp>
      <p:sp>
        <p:nvSpPr>
          <p:cNvPr id="51" name="Rectangle 48"/>
          <p:cNvSpPr>
            <a:spLocks noChangeArrowheads="1"/>
          </p:cNvSpPr>
          <p:nvPr/>
        </p:nvSpPr>
        <p:spPr bwMode="auto">
          <a:xfrm>
            <a:off x="2246149"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接口服务</a:t>
            </a:r>
            <a:endParaRPr lang="en-US" altLang="zh-CN" sz="1400" b="0" dirty="0">
              <a:solidFill>
                <a:schemeClr val="tx1"/>
              </a:solidFill>
              <a:latin typeface="微软雅黑" pitchFamily="34" charset="-122"/>
              <a:ea typeface="微软雅黑" pitchFamily="34" charset="-122"/>
            </a:endParaRPr>
          </a:p>
          <a:p>
            <a:pPr algn="ctr"/>
            <a:r>
              <a:rPr lang="zh-CN" altLang="en-US" sz="1400" b="0" dirty="0">
                <a:solidFill>
                  <a:schemeClr val="tx1"/>
                </a:solidFill>
                <a:latin typeface="微软雅黑" pitchFamily="34" charset="-122"/>
                <a:ea typeface="微软雅黑" pitchFamily="34" charset="-122"/>
              </a:rPr>
              <a:t>度量</a:t>
            </a:r>
            <a:endParaRPr lang="en-US" altLang="zh-CN" sz="1400" b="0" dirty="0">
              <a:solidFill>
                <a:schemeClr val="tx1"/>
              </a:solidFill>
              <a:latin typeface="微软雅黑" pitchFamily="34" charset="-122"/>
              <a:ea typeface="微软雅黑" pitchFamily="34" charset="-122"/>
            </a:endParaRPr>
          </a:p>
        </p:txBody>
      </p:sp>
      <p:sp>
        <p:nvSpPr>
          <p:cNvPr id="52" name="Line 62"/>
          <p:cNvSpPr>
            <a:spLocks noChangeShapeType="1"/>
          </p:cNvSpPr>
          <p:nvPr/>
        </p:nvSpPr>
        <p:spPr bwMode="auto">
          <a:xfrm flipH="1">
            <a:off x="1727217" y="3184647"/>
            <a:ext cx="214022"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3" name="上下箭头 52"/>
          <p:cNvSpPr/>
          <p:nvPr/>
        </p:nvSpPr>
        <p:spPr bwMode="auto">
          <a:xfrm>
            <a:off x="4280023"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54" name="矩形 53"/>
          <p:cNvSpPr/>
          <p:nvPr/>
        </p:nvSpPr>
        <p:spPr>
          <a:xfrm>
            <a:off x="8676456" y="3596972"/>
            <a:ext cx="335320" cy="768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latin typeface="微软雅黑" pitchFamily="34" charset="-122"/>
                <a:ea typeface="微软雅黑" pitchFamily="34" charset="-122"/>
              </a:rPr>
              <a:t>闭环管理</a:t>
            </a:r>
            <a:endParaRPr lang="zh-CN" altLang="en-US">
              <a:solidFill>
                <a:schemeClr val="tx1"/>
              </a:solidFill>
              <a:latin typeface="微软雅黑" pitchFamily="34" charset="-122"/>
              <a:ea typeface="微软雅黑" pitchFamily="34" charset="-122"/>
            </a:endParaRPr>
          </a:p>
        </p:txBody>
      </p:sp>
      <p:sp>
        <p:nvSpPr>
          <p:cNvPr id="56" name="圆角矩形 55"/>
          <p:cNvSpPr/>
          <p:nvPr/>
        </p:nvSpPr>
        <p:spPr>
          <a:xfrm>
            <a:off x="611560" y="1512943"/>
            <a:ext cx="1885963"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square" anchor="ctr" anchorCtr="1"/>
          <a:lstStyle/>
          <a:p>
            <a:pPr marL="228600" lvl="0" indent="-228600" fontAlgn="auto">
              <a:lnSpc>
                <a:spcPct val="105000"/>
              </a:lnSpc>
              <a:spcBef>
                <a:spcPct val="20000"/>
              </a:spcBef>
              <a:spcAft>
                <a:spcPts val="0"/>
              </a:spcAft>
              <a:buClr>
                <a:srgbClr val="0072EA"/>
              </a:buClr>
              <a:buSzPct val="70000"/>
              <a:defRPr/>
            </a:pPr>
            <a:r>
              <a:rPr lang="zh-CN" altLang="en-US" sz="1400" kern="0" dirty="0">
                <a:solidFill>
                  <a:schemeClr val="tx1"/>
                </a:solidFill>
                <a:latin typeface="微软雅黑" pitchFamily="34" charset="-122"/>
                <a:ea typeface="微软雅黑" pitchFamily="34" charset="-122"/>
                <a:cs typeface="Arial" pitchFamily="34" charset="0"/>
              </a:rPr>
              <a:t>松耦合、模块化、可配置的建设</a:t>
            </a:r>
            <a:r>
              <a:rPr lang="zh-CN" altLang="en-US" sz="1400" kern="0" dirty="0" smtClean="0">
                <a:solidFill>
                  <a:schemeClr val="tx1"/>
                </a:solidFill>
                <a:latin typeface="微软雅黑" pitchFamily="34" charset="-122"/>
                <a:ea typeface="微软雅黑" pitchFamily="34" charset="-122"/>
                <a:cs typeface="Arial" pitchFamily="34" charset="0"/>
              </a:rPr>
              <a:t>原则</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57" name="圆角矩形 56"/>
          <p:cNvSpPr/>
          <p:nvPr/>
        </p:nvSpPr>
        <p:spPr>
          <a:xfrm>
            <a:off x="2711735"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互联网化、智能管道</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化的支撑能力</a:t>
            </a:r>
          </a:p>
        </p:txBody>
      </p:sp>
      <p:sp>
        <p:nvSpPr>
          <p:cNvPr id="58" name="圆角矩形 57"/>
          <p:cNvSpPr/>
          <p:nvPr/>
        </p:nvSpPr>
        <p:spPr>
          <a:xfrm>
            <a:off x="4698852"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云计算、</a:t>
            </a:r>
            <a:r>
              <a:rPr lang="en-US" altLang="zh-CN" sz="1400" kern="0" dirty="0">
                <a:solidFill>
                  <a:schemeClr val="tx1"/>
                </a:solidFill>
                <a:latin typeface="微软雅黑" pitchFamily="34" charset="-122"/>
                <a:ea typeface="微软雅黑" pitchFamily="34" charset="-122"/>
                <a:cs typeface="Arial" pitchFamily="34" charset="0"/>
              </a:rPr>
              <a:t>SOA</a:t>
            </a:r>
            <a:r>
              <a:rPr lang="zh-CN" altLang="en-US" sz="1400" kern="0" dirty="0">
                <a:solidFill>
                  <a:schemeClr val="tx1"/>
                </a:solidFill>
                <a:latin typeface="微软雅黑" pitchFamily="34" charset="-122"/>
                <a:ea typeface="微软雅黑" pitchFamily="34" charset="-122"/>
                <a:cs typeface="Arial" pitchFamily="34" charset="0"/>
              </a:rPr>
              <a:t>技术</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的应用</a:t>
            </a:r>
            <a:r>
              <a:rPr lang="zh-CN" altLang="en-US" sz="1400" kern="0" dirty="0" smtClean="0">
                <a:solidFill>
                  <a:schemeClr val="tx1"/>
                </a:solidFill>
                <a:latin typeface="微软雅黑" pitchFamily="34" charset="-122"/>
                <a:ea typeface="微软雅黑" pitchFamily="34" charset="-122"/>
                <a:cs typeface="Arial" pitchFamily="34" charset="0"/>
              </a:rPr>
              <a:t>模式</a:t>
            </a:r>
            <a:endParaRPr lang="zh-CN" altLang="en-US" sz="1400" kern="0" dirty="0">
              <a:solidFill>
                <a:schemeClr val="tx1"/>
              </a:solidFill>
              <a:latin typeface="微软雅黑" pitchFamily="34" charset="-122"/>
              <a:ea typeface="微软雅黑" pitchFamily="34" charset="-122"/>
              <a:cs typeface="Arial" pitchFamily="34" charset="0"/>
            </a:endParaRPr>
          </a:p>
        </p:txBody>
      </p:sp>
      <p:sp>
        <p:nvSpPr>
          <p:cNvPr id="59" name="圆角矩形 58"/>
          <p:cNvSpPr/>
          <p:nvPr/>
        </p:nvSpPr>
        <p:spPr>
          <a:xfrm>
            <a:off x="6641328" y="1512943"/>
            <a:ext cx="1571636"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体系化、主动式</a:t>
            </a:r>
            <a:endParaRPr lang="en-US" altLang="zh-CN" sz="1400" b="0" kern="0" dirty="0" smtClean="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的运维能力</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60" name="矩形 59"/>
          <p:cNvSpPr/>
          <p:nvPr/>
        </p:nvSpPr>
        <p:spPr>
          <a:xfrm>
            <a:off x="619825"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服务调用频次</a:t>
            </a:r>
            <a:endParaRPr lang="zh-CN" altLang="en-US" sz="1400" dirty="0">
              <a:latin typeface="微软雅黑" pitchFamily="34" charset="-122"/>
              <a:ea typeface="微软雅黑" pitchFamily="34" charset="-122"/>
            </a:endParaRPr>
          </a:p>
        </p:txBody>
      </p:sp>
      <p:sp>
        <p:nvSpPr>
          <p:cNvPr id="61" name="矩形 60"/>
          <p:cNvSpPr/>
          <p:nvPr/>
        </p:nvSpPr>
        <p:spPr>
          <a:xfrm>
            <a:off x="1778022"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服务调用成功率</a:t>
            </a:r>
            <a:endParaRPr lang="zh-CN" altLang="en-US" sz="1400" dirty="0">
              <a:latin typeface="微软雅黑" pitchFamily="34" charset="-122"/>
              <a:ea typeface="微软雅黑" pitchFamily="34" charset="-122"/>
            </a:endParaRPr>
          </a:p>
        </p:txBody>
      </p:sp>
      <p:sp>
        <p:nvSpPr>
          <p:cNvPr id="62" name="矩形 61"/>
          <p:cNvSpPr/>
          <p:nvPr/>
        </p:nvSpPr>
        <p:spPr>
          <a:xfrm>
            <a:off x="2903204"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服务响应平均时间</a:t>
            </a:r>
            <a:endParaRPr lang="zh-CN" altLang="en-US" sz="1400" dirty="0">
              <a:latin typeface="微软雅黑" pitchFamily="34" charset="-122"/>
              <a:ea typeface="微软雅黑" pitchFamily="34" charset="-122"/>
            </a:endParaRPr>
          </a:p>
        </p:txBody>
      </p:sp>
      <p:sp>
        <p:nvSpPr>
          <p:cNvPr id="63" name="矩形 62"/>
          <p:cNvSpPr/>
          <p:nvPr/>
        </p:nvSpPr>
        <p:spPr>
          <a:xfrm>
            <a:off x="4035265"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服务响应平均报文</a:t>
            </a:r>
            <a:endParaRPr lang="zh-CN" altLang="en-US" sz="1400" dirty="0">
              <a:latin typeface="微软雅黑" pitchFamily="34" charset="-122"/>
              <a:ea typeface="微软雅黑" pitchFamily="34" charset="-122"/>
            </a:endParaRPr>
          </a:p>
        </p:txBody>
      </p:sp>
      <p:sp>
        <p:nvSpPr>
          <p:cNvPr id="64" name="矩形 63"/>
          <p:cNvSpPr/>
          <p:nvPr/>
        </p:nvSpPr>
        <p:spPr>
          <a:xfrm>
            <a:off x="5176157"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服务调用排名</a:t>
            </a:r>
            <a:endParaRPr lang="zh-CN" altLang="en-US" sz="1400" dirty="0">
              <a:latin typeface="微软雅黑" pitchFamily="34" charset="-122"/>
              <a:ea typeface="微软雅黑" pitchFamily="34" charset="-122"/>
            </a:endParaRPr>
          </a:p>
        </p:txBody>
      </p:sp>
      <p:sp>
        <p:nvSpPr>
          <p:cNvPr id="65" name="矩形 64"/>
          <p:cNvSpPr/>
          <p:nvPr/>
        </p:nvSpPr>
        <p:spPr>
          <a:xfrm>
            <a:off x="6307555"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部署违规次数</a:t>
            </a:r>
            <a:endParaRPr lang="zh-CN" altLang="en-US" sz="1400" dirty="0">
              <a:latin typeface="微软雅黑" pitchFamily="34" charset="-122"/>
              <a:ea typeface="微软雅黑" pitchFamily="34" charset="-122"/>
            </a:endParaRPr>
          </a:p>
        </p:txBody>
      </p:sp>
      <p:sp>
        <p:nvSpPr>
          <p:cNvPr id="66" name="矩形 65"/>
          <p:cNvSpPr/>
          <p:nvPr/>
        </p:nvSpPr>
        <p:spPr>
          <a:xfrm>
            <a:off x="7408644"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调用违规次数</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385779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2"/>
                                        </p:tgtEl>
                                        <p:attrNameLst>
                                          <p:attrName>fillcolor</p:attrName>
                                        </p:attrNameLst>
                                      </p:cBhvr>
                                      <p:to>
                                        <a:srgbClr val="FF0000"/>
                                      </p:to>
                                    </p:animClr>
                                    <p:set>
                                      <p:cBhvr>
                                        <p:cTn id="7" dur="2000" fill="hold"/>
                                        <p:tgtEl>
                                          <p:spTgt spid="32"/>
                                        </p:tgtEl>
                                        <p:attrNameLst>
                                          <p:attrName>fill.type</p:attrName>
                                        </p:attrNameLst>
                                      </p:cBhvr>
                                      <p:to>
                                        <p:strVal val="solid"/>
                                      </p:to>
                                    </p:set>
                                    <p:set>
                                      <p:cBhvr>
                                        <p:cTn id="8" dur="2000" fill="hold"/>
                                        <p:tgtEl>
                                          <p:spTgt spid="3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34"/>
                                        </p:tgtEl>
                                        <p:attrNameLst>
                                          <p:attrName>fillcolor</p:attrName>
                                        </p:attrNameLst>
                                      </p:cBhvr>
                                      <p:to>
                                        <a:srgbClr val="FF0000"/>
                                      </p:to>
                                    </p:animClr>
                                    <p:set>
                                      <p:cBhvr>
                                        <p:cTn id="11" dur="2000" fill="hold"/>
                                        <p:tgtEl>
                                          <p:spTgt spid="34"/>
                                        </p:tgtEl>
                                        <p:attrNameLst>
                                          <p:attrName>fill.type</p:attrName>
                                        </p:attrNameLst>
                                      </p:cBhvr>
                                      <p:to>
                                        <p:strVal val="solid"/>
                                      </p:to>
                                    </p:set>
                                    <p:set>
                                      <p:cBhvr>
                                        <p:cTn id="12" dur="2000" fill="hold"/>
                                        <p:tgtEl>
                                          <p:spTgt spid="34"/>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33"/>
                                        </p:tgtEl>
                                        <p:attrNameLst>
                                          <p:attrName>fillcolor</p:attrName>
                                        </p:attrNameLst>
                                      </p:cBhvr>
                                      <p:to>
                                        <a:srgbClr val="FF0000"/>
                                      </p:to>
                                    </p:animClr>
                                    <p:set>
                                      <p:cBhvr>
                                        <p:cTn id="15" dur="2000" fill="hold"/>
                                        <p:tgtEl>
                                          <p:spTgt spid="33"/>
                                        </p:tgtEl>
                                        <p:attrNameLst>
                                          <p:attrName>fill.type</p:attrName>
                                        </p:attrNameLst>
                                      </p:cBhvr>
                                      <p:to>
                                        <p:strVal val="solid"/>
                                      </p:to>
                                    </p:set>
                                    <p:set>
                                      <p:cBhvr>
                                        <p:cTn id="16" dur="2000" fill="hold"/>
                                        <p:tgtEl>
                                          <p:spTgt spid="33"/>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35"/>
                                        </p:tgtEl>
                                        <p:attrNameLst>
                                          <p:attrName>fillcolor</p:attrName>
                                        </p:attrNameLst>
                                      </p:cBhvr>
                                      <p:to>
                                        <a:srgbClr val="FF0000"/>
                                      </p:to>
                                    </p:animClr>
                                    <p:set>
                                      <p:cBhvr>
                                        <p:cTn id="19" dur="2000" fill="hold"/>
                                        <p:tgtEl>
                                          <p:spTgt spid="35"/>
                                        </p:tgtEl>
                                        <p:attrNameLst>
                                          <p:attrName>fill.type</p:attrName>
                                        </p:attrNameLst>
                                      </p:cBhvr>
                                      <p:to>
                                        <p:strVal val="solid"/>
                                      </p:to>
                                    </p:set>
                                    <p:set>
                                      <p:cBhvr>
                                        <p:cTn id="20" dur="20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平台与工具：软件资产管理系统（</a:t>
            </a:r>
            <a:r>
              <a:rPr lang="en-US" altLang="zh-CN"/>
              <a:t>SAM</a:t>
            </a:r>
            <a:r>
              <a:rPr lang="zh-CN" altLang="en-US"/>
              <a:t>）</a:t>
            </a:r>
          </a:p>
        </p:txBody>
      </p:sp>
      <p:sp>
        <p:nvSpPr>
          <p:cNvPr id="4" name="圆角矩形 3"/>
          <p:cNvSpPr/>
          <p:nvPr/>
        </p:nvSpPr>
        <p:spPr>
          <a:xfrm>
            <a:off x="141933" y="3393830"/>
            <a:ext cx="3924435" cy="3296904"/>
          </a:xfrm>
          <a:prstGeom prst="roundRect">
            <a:avLst>
              <a:gd name="adj" fmla="val 2226"/>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vert="vert270" rtlCol="0" anchor="ctr"/>
          <a:lstStyle/>
          <a:p>
            <a:pPr algn="ctr"/>
            <a:endParaRPr lang="zh-CN" altLang="en-US" sz="1600" dirty="0">
              <a:solidFill>
                <a:schemeClr val="tx1"/>
              </a:solidFill>
              <a:latin typeface="微软雅黑" pitchFamily="34" charset="-122"/>
              <a:ea typeface="微软雅黑" pitchFamily="34" charset="-122"/>
            </a:endParaRPr>
          </a:p>
        </p:txBody>
      </p:sp>
      <p:sp>
        <p:nvSpPr>
          <p:cNvPr id="5" name="圆角矩形 4"/>
          <p:cNvSpPr/>
          <p:nvPr/>
        </p:nvSpPr>
        <p:spPr>
          <a:xfrm>
            <a:off x="306063" y="6093352"/>
            <a:ext cx="3611985" cy="5040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r>
              <a:rPr lang="zh-CN" altLang="en-US" sz="1100" smtClean="0">
                <a:solidFill>
                  <a:schemeClr val="tx1"/>
                </a:solidFill>
                <a:latin typeface="微软雅黑" pitchFamily="34" charset="-122"/>
                <a:ea typeface="微软雅黑" pitchFamily="34" charset="-122"/>
              </a:rPr>
              <a:t>在线工具</a:t>
            </a:r>
            <a:endParaRPr lang="zh-CN" altLang="en-US" sz="1100" dirty="0">
              <a:solidFill>
                <a:schemeClr val="tx1"/>
              </a:solidFill>
              <a:latin typeface="微软雅黑" pitchFamily="34" charset="-122"/>
              <a:ea typeface="微软雅黑" pitchFamily="34" charset="-122"/>
            </a:endParaRPr>
          </a:p>
        </p:txBody>
      </p:sp>
      <p:sp>
        <p:nvSpPr>
          <p:cNvPr id="6" name="圆角矩形 5"/>
          <p:cNvSpPr/>
          <p:nvPr/>
        </p:nvSpPr>
        <p:spPr>
          <a:xfrm>
            <a:off x="1095721" y="6165352"/>
            <a:ext cx="866641"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00" smtClean="0">
                <a:latin typeface="微软雅黑" pitchFamily="34" charset="-122"/>
                <a:ea typeface="微软雅黑" pitchFamily="34" charset="-122"/>
              </a:rPr>
              <a:t>Excel</a:t>
            </a:r>
            <a:r>
              <a:rPr lang="zh-CN" altLang="en-US" sz="1000" smtClean="0">
                <a:latin typeface="微软雅黑" pitchFamily="34" charset="-122"/>
                <a:ea typeface="微软雅黑" pitchFamily="34" charset="-122"/>
              </a:rPr>
              <a:t>模板生成</a:t>
            </a:r>
            <a:endParaRPr lang="zh-CN" altLang="en-US" sz="1000" dirty="0">
              <a:latin typeface="微软雅黑" pitchFamily="34" charset="-122"/>
              <a:ea typeface="微软雅黑" pitchFamily="34" charset="-122"/>
            </a:endParaRPr>
          </a:p>
        </p:txBody>
      </p:sp>
      <p:sp>
        <p:nvSpPr>
          <p:cNvPr id="10" name="圆角矩形 9"/>
          <p:cNvSpPr/>
          <p:nvPr/>
        </p:nvSpPr>
        <p:spPr>
          <a:xfrm>
            <a:off x="306063" y="3485743"/>
            <a:ext cx="3611985" cy="5040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r>
              <a:rPr lang="zh-CN" altLang="en-US" sz="1100" dirty="0" smtClean="0">
                <a:solidFill>
                  <a:schemeClr val="tx1"/>
                </a:solidFill>
                <a:latin typeface="微软雅黑" pitchFamily="34" charset="-122"/>
                <a:ea typeface="微软雅黑" pitchFamily="34" charset="-122"/>
              </a:rPr>
              <a:t>权限管理</a:t>
            </a:r>
            <a:endParaRPr lang="zh-CN" altLang="en-US" sz="1100" dirty="0">
              <a:solidFill>
                <a:schemeClr val="tx1"/>
              </a:solidFill>
              <a:latin typeface="微软雅黑" pitchFamily="34" charset="-122"/>
              <a:ea typeface="微软雅黑" pitchFamily="34" charset="-122"/>
            </a:endParaRPr>
          </a:p>
        </p:txBody>
      </p:sp>
      <p:sp>
        <p:nvSpPr>
          <p:cNvPr id="11" name="圆角矩形 10"/>
          <p:cNvSpPr/>
          <p:nvPr/>
        </p:nvSpPr>
        <p:spPr>
          <a:xfrm>
            <a:off x="1371399" y="3648514"/>
            <a:ext cx="829648" cy="27378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dirty="0" smtClean="0">
                <a:latin typeface="微软雅黑" pitchFamily="34" charset="-122"/>
                <a:ea typeface="微软雅黑" pitchFamily="34" charset="-122"/>
              </a:rPr>
              <a:t>系统权限</a:t>
            </a:r>
            <a:endParaRPr lang="zh-CN" altLang="en-US" sz="1050" dirty="0">
              <a:latin typeface="微软雅黑" pitchFamily="34" charset="-122"/>
              <a:ea typeface="微软雅黑" pitchFamily="34" charset="-122"/>
            </a:endParaRPr>
          </a:p>
        </p:txBody>
      </p:sp>
      <p:sp>
        <p:nvSpPr>
          <p:cNvPr id="12" name="圆角矩形 11"/>
          <p:cNvSpPr/>
          <p:nvPr/>
        </p:nvSpPr>
        <p:spPr>
          <a:xfrm>
            <a:off x="2671869" y="3648514"/>
            <a:ext cx="829648" cy="273787"/>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dirty="0" smtClean="0">
                <a:latin typeface="微软雅黑" pitchFamily="34" charset="-122"/>
                <a:ea typeface="微软雅黑" pitchFamily="34" charset="-122"/>
              </a:rPr>
              <a:t>应用权限</a:t>
            </a:r>
            <a:endParaRPr lang="zh-CN" altLang="en-US" sz="1050" dirty="0">
              <a:latin typeface="微软雅黑" pitchFamily="34" charset="-122"/>
              <a:ea typeface="微软雅黑" pitchFamily="34" charset="-122"/>
            </a:endParaRPr>
          </a:p>
        </p:txBody>
      </p:sp>
      <p:sp>
        <p:nvSpPr>
          <p:cNvPr id="13" name="圆角矩形 12"/>
          <p:cNvSpPr/>
          <p:nvPr/>
        </p:nvSpPr>
        <p:spPr>
          <a:xfrm>
            <a:off x="3165211" y="4044664"/>
            <a:ext cx="772991" cy="1997172"/>
          </a:xfrm>
          <a:prstGeom prst="roundRect">
            <a:avLst>
              <a:gd name="adj" fmla="val 6147"/>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smtClean="0">
                <a:solidFill>
                  <a:schemeClr val="tx1"/>
                </a:solidFill>
                <a:latin typeface="微软雅黑" pitchFamily="34" charset="-122"/>
                <a:ea typeface="微软雅黑" pitchFamily="34" charset="-122"/>
              </a:rPr>
              <a:t>运行统计</a:t>
            </a:r>
            <a:endParaRPr lang="zh-CN" altLang="en-US" sz="1100" dirty="0">
              <a:solidFill>
                <a:schemeClr val="tx1"/>
              </a:solidFill>
              <a:latin typeface="微软雅黑" pitchFamily="34" charset="-122"/>
              <a:ea typeface="微软雅黑" pitchFamily="34" charset="-122"/>
            </a:endParaRPr>
          </a:p>
        </p:txBody>
      </p:sp>
      <p:sp>
        <p:nvSpPr>
          <p:cNvPr id="14" name="圆角矩形 13"/>
          <p:cNvSpPr/>
          <p:nvPr/>
        </p:nvSpPr>
        <p:spPr>
          <a:xfrm>
            <a:off x="3229606" y="4326467"/>
            <a:ext cx="647398"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smtClean="0">
                <a:latin typeface="微软雅黑" pitchFamily="34" charset="-122"/>
                <a:ea typeface="微软雅黑" pitchFamily="34" charset="-122"/>
              </a:rPr>
              <a:t>统计综合查询</a:t>
            </a:r>
            <a:endParaRPr lang="zh-CN" altLang="en-US" sz="1050" dirty="0">
              <a:latin typeface="微软雅黑" pitchFamily="34" charset="-122"/>
              <a:ea typeface="微软雅黑" pitchFamily="34" charset="-122"/>
            </a:endParaRPr>
          </a:p>
        </p:txBody>
      </p:sp>
      <p:sp>
        <p:nvSpPr>
          <p:cNvPr id="15" name="圆角矩形 14"/>
          <p:cNvSpPr/>
          <p:nvPr/>
        </p:nvSpPr>
        <p:spPr>
          <a:xfrm>
            <a:off x="306064" y="4044664"/>
            <a:ext cx="1148990" cy="1997172"/>
          </a:xfrm>
          <a:prstGeom prst="roundRect">
            <a:avLst>
              <a:gd name="adj" fmla="val 5708"/>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smtClean="0">
                <a:solidFill>
                  <a:schemeClr val="tx1"/>
                </a:solidFill>
                <a:latin typeface="微软雅黑" pitchFamily="34" charset="-122"/>
                <a:ea typeface="微软雅黑" pitchFamily="34" charset="-122"/>
              </a:rPr>
              <a:t>软件资产管理</a:t>
            </a:r>
            <a:endParaRPr lang="zh-CN" altLang="en-US" sz="1100" dirty="0">
              <a:solidFill>
                <a:schemeClr val="tx1"/>
              </a:solidFill>
              <a:latin typeface="微软雅黑" pitchFamily="34" charset="-122"/>
              <a:ea typeface="微软雅黑" pitchFamily="34" charset="-122"/>
            </a:endParaRPr>
          </a:p>
        </p:txBody>
      </p:sp>
      <p:sp>
        <p:nvSpPr>
          <p:cNvPr id="16" name="圆角矩形 15"/>
          <p:cNvSpPr/>
          <p:nvPr/>
        </p:nvSpPr>
        <p:spPr>
          <a:xfrm>
            <a:off x="460934" y="4326467"/>
            <a:ext cx="825265"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接口注册管理</a:t>
            </a:r>
            <a:endParaRPr lang="zh-CN" altLang="en-US" sz="1000" dirty="0">
              <a:latin typeface="微软雅黑" pitchFamily="34" charset="-122"/>
              <a:ea typeface="微软雅黑" pitchFamily="34" charset="-122"/>
            </a:endParaRPr>
          </a:p>
        </p:txBody>
      </p:sp>
      <p:sp>
        <p:nvSpPr>
          <p:cNvPr id="17" name="圆角矩形 16"/>
          <p:cNvSpPr/>
          <p:nvPr/>
        </p:nvSpPr>
        <p:spPr>
          <a:xfrm>
            <a:off x="460934" y="4738023"/>
            <a:ext cx="825265"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a:latin typeface="微软雅黑" pitchFamily="34" charset="-122"/>
                <a:ea typeface="微软雅黑" pitchFamily="34" charset="-122"/>
              </a:rPr>
              <a:t>系统</a:t>
            </a:r>
            <a:r>
              <a:rPr lang="en-US" altLang="zh-CN" sz="1000" smtClean="0">
                <a:latin typeface="微软雅黑" pitchFamily="34" charset="-122"/>
                <a:ea typeface="微软雅黑" pitchFamily="34" charset="-122"/>
              </a:rPr>
              <a:t>IP</a:t>
            </a:r>
            <a:r>
              <a:rPr lang="zh-CN" altLang="en-US" sz="1000" smtClean="0">
                <a:latin typeface="微软雅黑" pitchFamily="34" charset="-122"/>
                <a:ea typeface="微软雅黑" pitchFamily="34" charset="-122"/>
              </a:rPr>
              <a:t>地址管理</a:t>
            </a:r>
            <a:endParaRPr lang="zh-CN" altLang="en-US" sz="1000" dirty="0">
              <a:latin typeface="微软雅黑" pitchFamily="34" charset="-122"/>
              <a:ea typeface="微软雅黑" pitchFamily="34" charset="-122"/>
            </a:endParaRPr>
          </a:p>
        </p:txBody>
      </p:sp>
      <p:sp>
        <p:nvSpPr>
          <p:cNvPr id="18" name="圆角矩形 17"/>
          <p:cNvSpPr/>
          <p:nvPr/>
        </p:nvSpPr>
        <p:spPr>
          <a:xfrm>
            <a:off x="1549431" y="4839374"/>
            <a:ext cx="1537262" cy="1202462"/>
          </a:xfrm>
          <a:prstGeom prst="roundRect">
            <a:avLst>
              <a:gd name="adj" fmla="val 7103"/>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smtClean="0">
                <a:solidFill>
                  <a:schemeClr val="tx1"/>
                </a:solidFill>
                <a:latin typeface="微软雅黑" pitchFamily="34" charset="-122"/>
                <a:ea typeface="微软雅黑" pitchFamily="34" charset="-122"/>
              </a:rPr>
              <a:t>资产审计管理</a:t>
            </a:r>
            <a:endParaRPr lang="zh-CN" altLang="en-US" sz="1100" dirty="0">
              <a:solidFill>
                <a:schemeClr val="tx1"/>
              </a:solidFill>
              <a:latin typeface="微软雅黑" pitchFamily="34" charset="-122"/>
              <a:ea typeface="微软雅黑" pitchFamily="34" charset="-122"/>
            </a:endParaRPr>
          </a:p>
        </p:txBody>
      </p:sp>
      <p:sp>
        <p:nvSpPr>
          <p:cNvPr id="19" name="圆角矩形 18"/>
          <p:cNvSpPr/>
          <p:nvPr/>
        </p:nvSpPr>
        <p:spPr>
          <a:xfrm>
            <a:off x="1558359" y="4044664"/>
            <a:ext cx="1537262" cy="735648"/>
          </a:xfrm>
          <a:prstGeom prst="roundRect">
            <a:avLst>
              <a:gd name="adj" fmla="val 8697"/>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smtClean="0">
                <a:solidFill>
                  <a:schemeClr val="tx1"/>
                </a:solidFill>
                <a:latin typeface="微软雅黑" pitchFamily="34" charset="-122"/>
                <a:ea typeface="微软雅黑" pitchFamily="34" charset="-122"/>
              </a:rPr>
              <a:t>上线部署管理</a:t>
            </a:r>
            <a:endParaRPr lang="zh-CN" altLang="en-US" sz="1100" dirty="0">
              <a:solidFill>
                <a:schemeClr val="tx1"/>
              </a:solidFill>
              <a:latin typeface="微软雅黑" pitchFamily="34" charset="-122"/>
              <a:ea typeface="微软雅黑" pitchFamily="34" charset="-122"/>
            </a:endParaRPr>
          </a:p>
        </p:txBody>
      </p:sp>
      <p:grpSp>
        <p:nvGrpSpPr>
          <p:cNvPr id="26" name="组合 199"/>
          <p:cNvGrpSpPr/>
          <p:nvPr/>
        </p:nvGrpSpPr>
        <p:grpSpPr>
          <a:xfrm>
            <a:off x="243849" y="2793454"/>
            <a:ext cx="1211205" cy="523220"/>
            <a:chOff x="3819182" y="1597599"/>
            <a:chExt cx="1119793" cy="523220"/>
          </a:xfrm>
        </p:grpSpPr>
        <p:grpSp>
          <p:nvGrpSpPr>
            <p:cNvPr id="40" name="组合 26"/>
            <p:cNvGrpSpPr>
              <a:grpSpLocks/>
            </p:cNvGrpSpPr>
            <p:nvPr/>
          </p:nvGrpSpPr>
          <p:grpSpPr bwMode="auto">
            <a:xfrm>
              <a:off x="4536797" y="1675105"/>
              <a:ext cx="402178" cy="364347"/>
              <a:chOff x="4279249" y="228174"/>
              <a:chExt cx="442626" cy="400860"/>
            </a:xfrm>
          </p:grpSpPr>
          <p:pic>
            <p:nvPicPr>
              <p:cNvPr id="42"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9249" y="228174"/>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4" y="285728"/>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TextBox 40"/>
            <p:cNvSpPr txBox="1"/>
            <p:nvPr/>
          </p:nvSpPr>
          <p:spPr bwMode="auto">
            <a:xfrm>
              <a:off x="3819182" y="1597599"/>
              <a:ext cx="864096" cy="523220"/>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资产管</a:t>
              </a:r>
              <a:endParaRPr lang="en-US" altLang="zh-CN" sz="1400" kern="0" dirty="0" smtClean="0">
                <a:solidFill>
                  <a:schemeClr val="tx1"/>
                </a:solidFill>
                <a:latin typeface="微软雅黑" pitchFamily="34" charset="-122"/>
                <a:ea typeface="微软雅黑" pitchFamily="34" charset="-122"/>
              </a:endParaRPr>
            </a:p>
            <a:p>
              <a:pPr algn="ctr" fontAlgn="t">
                <a:defRPr/>
              </a:pPr>
              <a:r>
                <a:rPr lang="zh-CN" altLang="en-US" sz="1400" kern="0" dirty="0" smtClean="0">
                  <a:solidFill>
                    <a:schemeClr val="tx1"/>
                  </a:solidFill>
                  <a:latin typeface="微软雅黑" pitchFamily="34" charset="-122"/>
                  <a:ea typeface="微软雅黑" pitchFamily="34" charset="-122"/>
                </a:rPr>
                <a:t>理者</a:t>
              </a:r>
              <a:endParaRPr lang="zh-CN" altLang="en-US" sz="1400" kern="0" dirty="0">
                <a:solidFill>
                  <a:schemeClr val="tx1"/>
                </a:solidFill>
                <a:latin typeface="微软雅黑" pitchFamily="34" charset="-122"/>
                <a:ea typeface="微软雅黑" pitchFamily="34" charset="-122"/>
              </a:endParaRPr>
            </a:p>
          </p:txBody>
        </p:sp>
      </p:grpSp>
      <p:grpSp>
        <p:nvGrpSpPr>
          <p:cNvPr id="27" name="组合 206"/>
          <p:cNvGrpSpPr/>
          <p:nvPr/>
        </p:nvGrpSpPr>
        <p:grpSpPr>
          <a:xfrm>
            <a:off x="1071577" y="2780928"/>
            <a:ext cx="1781570" cy="523220"/>
            <a:chOff x="3440785" y="1561917"/>
            <a:chExt cx="1647112" cy="523220"/>
          </a:xfrm>
        </p:grpSpPr>
        <p:grpSp>
          <p:nvGrpSpPr>
            <p:cNvPr id="36" name="组合 26"/>
            <p:cNvGrpSpPr>
              <a:grpSpLocks/>
            </p:cNvGrpSpPr>
            <p:nvPr/>
          </p:nvGrpSpPr>
          <p:grpSpPr bwMode="auto">
            <a:xfrm>
              <a:off x="4536797" y="1675105"/>
              <a:ext cx="402178" cy="364347"/>
              <a:chOff x="4279249" y="228174"/>
              <a:chExt cx="442626" cy="400860"/>
            </a:xfrm>
          </p:grpSpPr>
          <p:pic>
            <p:nvPicPr>
              <p:cNvPr id="38"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9249" y="228174"/>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4" y="285728"/>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TextBox 36"/>
            <p:cNvSpPr txBox="1"/>
            <p:nvPr/>
          </p:nvSpPr>
          <p:spPr bwMode="auto">
            <a:xfrm>
              <a:off x="3440785" y="1561917"/>
              <a:ext cx="1647112" cy="523220"/>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资产</a:t>
              </a:r>
              <a:endParaRPr lang="en-US" altLang="zh-CN" sz="1400" kern="0" dirty="0" smtClean="0">
                <a:solidFill>
                  <a:schemeClr val="tx1"/>
                </a:solidFill>
                <a:latin typeface="微软雅黑" pitchFamily="34" charset="-122"/>
                <a:ea typeface="微软雅黑" pitchFamily="34" charset="-122"/>
              </a:endParaRPr>
            </a:p>
            <a:p>
              <a:pPr algn="ctr" fontAlgn="t">
                <a:defRPr/>
              </a:pPr>
              <a:r>
                <a:rPr lang="zh-CN" altLang="en-US" sz="1400" kern="0" dirty="0" smtClean="0">
                  <a:solidFill>
                    <a:schemeClr val="tx1"/>
                  </a:solidFill>
                  <a:latin typeface="微软雅黑" pitchFamily="34" charset="-122"/>
                  <a:ea typeface="微软雅黑" pitchFamily="34" charset="-122"/>
                </a:rPr>
                <a:t>提供者</a:t>
              </a:r>
              <a:endParaRPr lang="zh-CN" altLang="en-US" sz="1400" kern="0" dirty="0">
                <a:solidFill>
                  <a:schemeClr val="tx1"/>
                </a:solidFill>
                <a:latin typeface="微软雅黑" pitchFamily="34" charset="-122"/>
                <a:ea typeface="微软雅黑" pitchFamily="34" charset="-122"/>
              </a:endParaRPr>
            </a:p>
          </p:txBody>
        </p:sp>
      </p:grpSp>
      <p:grpSp>
        <p:nvGrpSpPr>
          <p:cNvPr id="28" name="组合 211"/>
          <p:cNvGrpSpPr/>
          <p:nvPr/>
        </p:nvGrpSpPr>
        <p:grpSpPr>
          <a:xfrm>
            <a:off x="2849412" y="2780928"/>
            <a:ext cx="1068637" cy="523220"/>
            <a:chOff x="3806717" y="1599051"/>
            <a:chExt cx="1132258" cy="523220"/>
          </a:xfrm>
        </p:grpSpPr>
        <p:grpSp>
          <p:nvGrpSpPr>
            <p:cNvPr id="32" name="组合 26"/>
            <p:cNvGrpSpPr>
              <a:grpSpLocks/>
            </p:cNvGrpSpPr>
            <p:nvPr/>
          </p:nvGrpSpPr>
          <p:grpSpPr bwMode="auto">
            <a:xfrm>
              <a:off x="4536797" y="1675105"/>
              <a:ext cx="402178" cy="364347"/>
              <a:chOff x="4279249" y="228174"/>
              <a:chExt cx="442626" cy="400860"/>
            </a:xfrm>
          </p:grpSpPr>
          <p:pic>
            <p:nvPicPr>
              <p:cNvPr id="34" name="Picture 57" descr="MSN-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9249" y="228174"/>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7" descr="MSN-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124" y="285728"/>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bwMode="auto">
            <a:xfrm>
              <a:off x="3806717" y="1599051"/>
              <a:ext cx="882652" cy="523220"/>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资产</a:t>
              </a:r>
              <a:endParaRPr lang="en-US" altLang="zh-CN" sz="1400" kern="0" dirty="0" smtClean="0">
                <a:solidFill>
                  <a:schemeClr val="tx1"/>
                </a:solidFill>
                <a:latin typeface="微软雅黑" pitchFamily="34" charset="-122"/>
                <a:ea typeface="微软雅黑" pitchFamily="34" charset="-122"/>
              </a:endParaRPr>
            </a:p>
            <a:p>
              <a:pPr algn="ctr" fontAlgn="t">
                <a:defRPr/>
              </a:pPr>
              <a:r>
                <a:rPr lang="zh-CN" altLang="en-US" sz="1400" kern="0" dirty="0" smtClean="0">
                  <a:solidFill>
                    <a:schemeClr val="tx1"/>
                  </a:solidFill>
                  <a:latin typeface="微软雅黑" pitchFamily="34" charset="-122"/>
                  <a:ea typeface="微软雅黑" pitchFamily="34" charset="-122"/>
                </a:rPr>
                <a:t>调用者</a:t>
              </a:r>
              <a:endParaRPr lang="zh-CN" altLang="en-US" sz="1400" kern="0" dirty="0">
                <a:solidFill>
                  <a:schemeClr val="tx1"/>
                </a:solidFill>
                <a:latin typeface="微软雅黑" pitchFamily="34" charset="-122"/>
                <a:ea typeface="微软雅黑" pitchFamily="34" charset="-122"/>
              </a:endParaRPr>
            </a:p>
          </p:txBody>
        </p:sp>
      </p:grpSp>
      <p:cxnSp>
        <p:nvCxnSpPr>
          <p:cNvPr id="29" name="直接箭头连接符 28"/>
          <p:cNvCxnSpPr/>
          <p:nvPr/>
        </p:nvCxnSpPr>
        <p:spPr>
          <a:xfrm>
            <a:off x="1202483" y="3268188"/>
            <a:ext cx="2104" cy="396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直接箭头连接符 29"/>
          <p:cNvCxnSpPr/>
          <p:nvPr/>
        </p:nvCxnSpPr>
        <p:spPr>
          <a:xfrm>
            <a:off x="2498186" y="3268188"/>
            <a:ext cx="2104" cy="396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直接箭头连接符 30"/>
          <p:cNvCxnSpPr/>
          <p:nvPr/>
        </p:nvCxnSpPr>
        <p:spPr>
          <a:xfrm>
            <a:off x="3659968" y="3268188"/>
            <a:ext cx="2104" cy="396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141934" y="1444578"/>
            <a:ext cx="3124006"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dirty="0" smtClean="0">
                <a:solidFill>
                  <a:schemeClr val="tx1"/>
                </a:solidFill>
                <a:latin typeface="微软雅黑" pitchFamily="34" charset="-122"/>
                <a:ea typeface="微软雅黑" pitchFamily="34" charset="-122"/>
              </a:rPr>
              <a:t>相关角色通过软件资产管理系统</a:t>
            </a:r>
            <a:r>
              <a:rPr lang="en-US" altLang="zh-CN" sz="1600" dirty="0" smtClean="0">
                <a:solidFill>
                  <a:schemeClr val="tx1"/>
                </a:solidFill>
                <a:latin typeface="微软雅黑" pitchFamily="34" charset="-122"/>
                <a:ea typeface="微软雅黑" pitchFamily="34" charset="-122"/>
              </a:rPr>
              <a:t>SAM</a:t>
            </a:r>
            <a:r>
              <a:rPr lang="zh-CN" altLang="en-US" sz="1600" dirty="0" smtClean="0">
                <a:solidFill>
                  <a:schemeClr val="tx1"/>
                </a:solidFill>
                <a:latin typeface="微软雅黑" pitchFamily="34" charset="-122"/>
                <a:ea typeface="微软雅黑" pitchFamily="34" charset="-122"/>
              </a:rPr>
              <a:t>对接口服务</a:t>
            </a:r>
            <a:r>
              <a:rPr lang="zh-CN" altLang="en-US" sz="1600" smtClean="0">
                <a:solidFill>
                  <a:schemeClr val="tx1"/>
                </a:solidFill>
                <a:latin typeface="微软雅黑" pitchFamily="34" charset="-122"/>
                <a:ea typeface="微软雅黑" pitchFamily="34" charset="-122"/>
              </a:rPr>
              <a:t>、数据模型等</a:t>
            </a:r>
            <a:r>
              <a:rPr lang="zh-CN" altLang="en-US" sz="1600" dirty="0" smtClean="0">
                <a:solidFill>
                  <a:schemeClr val="tx1"/>
                </a:solidFill>
                <a:latin typeface="微软雅黑" pitchFamily="34" charset="-122"/>
                <a:ea typeface="微软雅黑" pitchFamily="34" charset="-122"/>
              </a:rPr>
              <a:t>软件资产通过一定的管理流程进行集中管理</a:t>
            </a:r>
            <a:endParaRPr lang="zh-CN" altLang="en-US" sz="1600" dirty="0">
              <a:solidFill>
                <a:schemeClr val="tx1"/>
              </a:solidFill>
              <a:latin typeface="微软雅黑" pitchFamily="34" charset="-122"/>
              <a:ea typeface="微软雅黑" pitchFamily="34" charset="-122"/>
            </a:endParaRPr>
          </a:p>
        </p:txBody>
      </p:sp>
      <p:sp>
        <p:nvSpPr>
          <p:cNvPr id="45" name="圆角矩形 44"/>
          <p:cNvSpPr/>
          <p:nvPr/>
        </p:nvSpPr>
        <p:spPr>
          <a:xfrm>
            <a:off x="4877122" y="3312836"/>
            <a:ext cx="4392488" cy="2116774"/>
          </a:xfrm>
          <a:prstGeom prst="roundRect">
            <a:avLst>
              <a:gd name="adj" fmla="val 2614"/>
            </a:avLst>
          </a:prstGeom>
          <a:solidFill>
            <a:srgbClr val="FFFF00"/>
          </a:solidFill>
          <a:effectLst>
            <a:outerShdw blurRad="50800" dist="38100" dir="2700000" algn="tl" rotWithShape="0">
              <a:prstClr val="black">
                <a:alpha val="40000"/>
              </a:prstClr>
            </a:outerShdw>
          </a:effectLst>
          <a:scene3d>
            <a:camera prst="perspectiveRigh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软件资产全生命周期管理在</a:t>
            </a:r>
            <a:r>
              <a:rPr lang="en-US" altLang="zh-CN" dirty="0" smtClean="0">
                <a:solidFill>
                  <a:schemeClr val="tx1"/>
                </a:solidFill>
                <a:latin typeface="微软雅黑" pitchFamily="34" charset="-122"/>
                <a:ea typeface="微软雅黑" pitchFamily="34" charset="-122"/>
              </a:rPr>
              <a:t>SOA</a:t>
            </a:r>
            <a:r>
              <a:rPr lang="zh-CN" altLang="en-US" dirty="0" smtClean="0">
                <a:solidFill>
                  <a:schemeClr val="tx1"/>
                </a:solidFill>
                <a:latin typeface="微软雅黑" pitchFamily="34" charset="-122"/>
                <a:ea typeface="微软雅黑" pitchFamily="34" charset="-122"/>
              </a:rPr>
              <a:t>体系下至关重要，其中接口服务资产的</a:t>
            </a:r>
            <a:r>
              <a:rPr lang="zh-CN" altLang="en-US" i="1" u="sng" dirty="0" smtClean="0">
                <a:solidFill>
                  <a:srgbClr val="FF0000"/>
                </a:solidFill>
                <a:latin typeface="微软雅黑" pitchFamily="34" charset="-122"/>
                <a:ea typeface="微软雅黑" pitchFamily="34" charset="-122"/>
              </a:rPr>
              <a:t>集中管控</a:t>
            </a:r>
            <a:r>
              <a:rPr lang="zh-CN" altLang="en-US" dirty="0" smtClean="0">
                <a:solidFill>
                  <a:schemeClr val="tx1"/>
                </a:solidFill>
                <a:latin typeface="微软雅黑" pitchFamily="34" charset="-122"/>
                <a:ea typeface="微软雅黑" pitchFamily="34" charset="-122"/>
              </a:rPr>
              <a:t>使得</a:t>
            </a:r>
            <a:r>
              <a:rPr lang="zh-CN" altLang="en-US" i="1" u="sng" smtClean="0">
                <a:solidFill>
                  <a:srgbClr val="FF0000"/>
                </a:solidFill>
                <a:latin typeface="微软雅黑" pitchFamily="34" charset="-122"/>
                <a:ea typeface="微软雅黑" pitchFamily="34" charset="-122"/>
              </a:rPr>
              <a:t>“资产状况透明化</a:t>
            </a:r>
            <a:r>
              <a:rPr lang="zh-CN" altLang="en-US" i="1" u="sng" dirty="0" smtClean="0">
                <a:solidFill>
                  <a:srgbClr val="FF0000"/>
                </a:solidFill>
                <a:latin typeface="微软雅黑" pitchFamily="34" charset="-122"/>
                <a:ea typeface="微软雅黑" pitchFamily="34" charset="-122"/>
              </a:rPr>
              <a:t>”</a:t>
            </a:r>
            <a:r>
              <a:rPr lang="zh-CN" altLang="en-US" dirty="0" smtClean="0">
                <a:solidFill>
                  <a:schemeClr val="tx1"/>
                </a:solidFill>
                <a:latin typeface="微软雅黑" pitchFamily="34" charset="-122"/>
                <a:ea typeface="微软雅黑" pitchFamily="34" charset="-122"/>
              </a:rPr>
              <a:t>从而</a:t>
            </a:r>
            <a:r>
              <a:rPr lang="zh-CN" altLang="en-US" i="1" u="sng" dirty="0" smtClean="0">
                <a:solidFill>
                  <a:srgbClr val="FF0000"/>
                </a:solidFill>
                <a:latin typeface="微软雅黑" pitchFamily="34" charset="-122"/>
                <a:ea typeface="微软雅黑" pitchFamily="34" charset="-122"/>
              </a:rPr>
              <a:t>有效支撑集成架构的部署价值</a:t>
            </a:r>
          </a:p>
        </p:txBody>
      </p:sp>
      <p:grpSp>
        <p:nvGrpSpPr>
          <p:cNvPr id="46" name="Group 128"/>
          <p:cNvGrpSpPr>
            <a:grpSpLocks/>
          </p:cNvGrpSpPr>
          <p:nvPr/>
        </p:nvGrpSpPr>
        <p:grpSpPr bwMode="auto">
          <a:xfrm>
            <a:off x="4932040" y="1124744"/>
            <a:ext cx="2763441" cy="2409180"/>
            <a:chOff x="4146" y="982"/>
            <a:chExt cx="1015" cy="1064"/>
          </a:xfrm>
        </p:grpSpPr>
        <p:grpSp>
          <p:nvGrpSpPr>
            <p:cNvPr id="47" name="Group 83"/>
            <p:cNvGrpSpPr>
              <a:grpSpLocks/>
            </p:cNvGrpSpPr>
            <p:nvPr/>
          </p:nvGrpSpPr>
          <p:grpSpPr bwMode="auto">
            <a:xfrm>
              <a:off x="4450" y="982"/>
              <a:ext cx="711" cy="979"/>
              <a:chOff x="4450" y="982"/>
              <a:chExt cx="711" cy="979"/>
            </a:xfrm>
          </p:grpSpPr>
          <p:sp>
            <p:nvSpPr>
              <p:cNvPr id="92" name="Freeform 71"/>
              <p:cNvSpPr>
                <a:spLocks/>
              </p:cNvSpPr>
              <p:nvPr/>
            </p:nvSpPr>
            <p:spPr bwMode="auto">
              <a:xfrm>
                <a:off x="4765" y="1161"/>
                <a:ext cx="338" cy="800"/>
              </a:xfrm>
              <a:custGeom>
                <a:avLst/>
                <a:gdLst/>
                <a:ahLst/>
                <a:cxnLst>
                  <a:cxn ang="0">
                    <a:pos x="337" y="0"/>
                  </a:cxn>
                  <a:cxn ang="0">
                    <a:pos x="337" y="710"/>
                  </a:cxn>
                  <a:cxn ang="0">
                    <a:pos x="0" y="799"/>
                  </a:cxn>
                  <a:cxn ang="0">
                    <a:pos x="0" y="88"/>
                  </a:cxn>
                  <a:cxn ang="0">
                    <a:pos x="337" y="0"/>
                  </a:cxn>
                </a:cxnLst>
                <a:rect l="0" t="0" r="r" b="b"/>
                <a:pathLst>
                  <a:path w="338" h="800">
                    <a:moveTo>
                      <a:pt x="337" y="0"/>
                    </a:moveTo>
                    <a:lnTo>
                      <a:pt x="337" y="710"/>
                    </a:lnTo>
                    <a:lnTo>
                      <a:pt x="0" y="799"/>
                    </a:lnTo>
                    <a:lnTo>
                      <a:pt x="0" y="88"/>
                    </a:lnTo>
                    <a:lnTo>
                      <a:pt x="337" y="0"/>
                    </a:lnTo>
                  </a:path>
                </a:pathLst>
              </a:custGeom>
              <a:solidFill>
                <a:srgbClr val="FFFFCC"/>
              </a:solidFill>
              <a:ln w="9525" cap="rnd">
                <a:noFill/>
                <a:round/>
                <a:headEnd/>
                <a:tailEnd/>
              </a:ln>
              <a:effectLst/>
            </p:spPr>
            <p:txBody>
              <a:bodyPr/>
              <a:lstStyle/>
              <a:p>
                <a:endParaRPr lang="zh-CN" altLang="en-US"/>
              </a:p>
            </p:txBody>
          </p:sp>
          <p:sp>
            <p:nvSpPr>
              <p:cNvPr id="93" name="Freeform 72"/>
              <p:cNvSpPr>
                <a:spLocks/>
              </p:cNvSpPr>
              <p:nvPr/>
            </p:nvSpPr>
            <p:spPr bwMode="auto">
              <a:xfrm>
                <a:off x="4450" y="1069"/>
                <a:ext cx="317" cy="892"/>
              </a:xfrm>
              <a:custGeom>
                <a:avLst/>
                <a:gdLst/>
                <a:ahLst/>
                <a:cxnLst>
                  <a:cxn ang="0">
                    <a:pos x="0" y="0"/>
                  </a:cxn>
                  <a:cxn ang="0">
                    <a:pos x="0" y="710"/>
                  </a:cxn>
                  <a:cxn ang="0">
                    <a:pos x="316" y="891"/>
                  </a:cxn>
                  <a:cxn ang="0">
                    <a:pos x="316" y="180"/>
                  </a:cxn>
                  <a:cxn ang="0">
                    <a:pos x="0" y="0"/>
                  </a:cxn>
                </a:cxnLst>
                <a:rect l="0" t="0" r="r" b="b"/>
                <a:pathLst>
                  <a:path w="317" h="892">
                    <a:moveTo>
                      <a:pt x="0" y="0"/>
                    </a:moveTo>
                    <a:lnTo>
                      <a:pt x="0" y="710"/>
                    </a:lnTo>
                    <a:lnTo>
                      <a:pt x="316" y="891"/>
                    </a:lnTo>
                    <a:lnTo>
                      <a:pt x="316" y="180"/>
                    </a:lnTo>
                    <a:lnTo>
                      <a:pt x="0" y="0"/>
                    </a:lnTo>
                  </a:path>
                </a:pathLst>
              </a:custGeom>
              <a:solidFill>
                <a:srgbClr val="FF9933"/>
              </a:solidFill>
              <a:ln w="9525" cap="rnd">
                <a:noFill/>
                <a:round/>
                <a:headEnd/>
                <a:tailEnd/>
              </a:ln>
              <a:effectLst/>
            </p:spPr>
            <p:txBody>
              <a:bodyPr/>
              <a:lstStyle/>
              <a:p>
                <a:endParaRPr lang="zh-CN" altLang="en-US"/>
              </a:p>
            </p:txBody>
          </p:sp>
          <p:sp>
            <p:nvSpPr>
              <p:cNvPr id="94" name="Freeform 73"/>
              <p:cNvSpPr>
                <a:spLocks/>
              </p:cNvSpPr>
              <p:nvPr/>
            </p:nvSpPr>
            <p:spPr bwMode="auto">
              <a:xfrm>
                <a:off x="4450" y="982"/>
                <a:ext cx="653" cy="271"/>
              </a:xfrm>
              <a:custGeom>
                <a:avLst/>
                <a:gdLst/>
                <a:ahLst/>
                <a:cxnLst>
                  <a:cxn ang="0">
                    <a:pos x="336" y="0"/>
                  </a:cxn>
                  <a:cxn ang="0">
                    <a:pos x="652" y="181"/>
                  </a:cxn>
                  <a:cxn ang="0">
                    <a:pos x="314" y="270"/>
                  </a:cxn>
                  <a:cxn ang="0">
                    <a:pos x="0" y="88"/>
                  </a:cxn>
                  <a:cxn ang="0">
                    <a:pos x="336" y="0"/>
                  </a:cxn>
                </a:cxnLst>
                <a:rect l="0" t="0" r="r" b="b"/>
                <a:pathLst>
                  <a:path w="653" h="271">
                    <a:moveTo>
                      <a:pt x="336" y="0"/>
                    </a:moveTo>
                    <a:lnTo>
                      <a:pt x="652" y="181"/>
                    </a:lnTo>
                    <a:lnTo>
                      <a:pt x="314" y="270"/>
                    </a:lnTo>
                    <a:lnTo>
                      <a:pt x="0" y="88"/>
                    </a:lnTo>
                    <a:lnTo>
                      <a:pt x="336" y="0"/>
                    </a:lnTo>
                  </a:path>
                </a:pathLst>
              </a:custGeom>
              <a:solidFill>
                <a:srgbClr val="FFCC99"/>
              </a:solidFill>
              <a:ln w="9525" cap="rnd">
                <a:noFill/>
                <a:round/>
                <a:headEnd/>
                <a:tailEnd/>
              </a:ln>
              <a:effectLst/>
            </p:spPr>
            <p:txBody>
              <a:bodyPr/>
              <a:lstStyle/>
              <a:p>
                <a:endParaRPr lang="zh-CN" altLang="en-US"/>
              </a:p>
            </p:txBody>
          </p:sp>
          <p:sp>
            <p:nvSpPr>
              <p:cNvPr id="95" name="Freeform 74"/>
              <p:cNvSpPr>
                <a:spLocks/>
              </p:cNvSpPr>
              <p:nvPr/>
            </p:nvSpPr>
            <p:spPr bwMode="auto">
              <a:xfrm>
                <a:off x="4796" y="1207"/>
                <a:ext cx="273" cy="710"/>
              </a:xfrm>
              <a:custGeom>
                <a:avLst/>
                <a:gdLst/>
                <a:ahLst/>
                <a:cxnLst>
                  <a:cxn ang="0">
                    <a:pos x="272" y="0"/>
                  </a:cxn>
                  <a:cxn ang="0">
                    <a:pos x="0" y="75"/>
                  </a:cxn>
                  <a:cxn ang="0">
                    <a:pos x="0" y="709"/>
                  </a:cxn>
                  <a:cxn ang="0">
                    <a:pos x="272" y="635"/>
                  </a:cxn>
                  <a:cxn ang="0">
                    <a:pos x="272" y="0"/>
                  </a:cxn>
                </a:cxnLst>
                <a:rect l="0" t="0" r="r" b="b"/>
                <a:pathLst>
                  <a:path w="273" h="710">
                    <a:moveTo>
                      <a:pt x="272" y="0"/>
                    </a:moveTo>
                    <a:lnTo>
                      <a:pt x="0" y="75"/>
                    </a:lnTo>
                    <a:lnTo>
                      <a:pt x="0" y="709"/>
                    </a:lnTo>
                    <a:lnTo>
                      <a:pt x="272" y="635"/>
                    </a:lnTo>
                    <a:lnTo>
                      <a:pt x="272" y="0"/>
                    </a:lnTo>
                  </a:path>
                </a:pathLst>
              </a:custGeom>
              <a:solidFill>
                <a:schemeClr val="bg2"/>
              </a:solidFill>
              <a:ln w="9525" cap="rnd">
                <a:noFill/>
                <a:round/>
                <a:headEnd/>
                <a:tailEnd/>
              </a:ln>
              <a:effectLst/>
            </p:spPr>
            <p:txBody>
              <a:bodyPr/>
              <a:lstStyle/>
              <a:p>
                <a:endParaRPr lang="zh-CN" altLang="en-US"/>
              </a:p>
            </p:txBody>
          </p:sp>
          <p:sp>
            <p:nvSpPr>
              <p:cNvPr id="96" name="Freeform 75"/>
              <p:cNvSpPr>
                <a:spLocks/>
              </p:cNvSpPr>
              <p:nvPr/>
            </p:nvSpPr>
            <p:spPr bwMode="auto">
              <a:xfrm>
                <a:off x="4794" y="1529"/>
                <a:ext cx="261" cy="374"/>
              </a:xfrm>
              <a:custGeom>
                <a:avLst/>
                <a:gdLst/>
                <a:ahLst/>
                <a:cxnLst>
                  <a:cxn ang="0">
                    <a:pos x="69" y="50"/>
                  </a:cxn>
                  <a:cxn ang="0">
                    <a:pos x="0" y="69"/>
                  </a:cxn>
                  <a:cxn ang="0">
                    <a:pos x="0" y="373"/>
                  </a:cxn>
                  <a:cxn ang="0">
                    <a:pos x="260" y="304"/>
                  </a:cxn>
                  <a:cxn ang="0">
                    <a:pos x="260" y="0"/>
                  </a:cxn>
                  <a:cxn ang="0">
                    <a:pos x="69" y="50"/>
                  </a:cxn>
                </a:cxnLst>
                <a:rect l="0" t="0" r="r" b="b"/>
                <a:pathLst>
                  <a:path w="261" h="374">
                    <a:moveTo>
                      <a:pt x="69" y="50"/>
                    </a:moveTo>
                    <a:lnTo>
                      <a:pt x="0" y="69"/>
                    </a:lnTo>
                    <a:lnTo>
                      <a:pt x="0" y="373"/>
                    </a:lnTo>
                    <a:lnTo>
                      <a:pt x="260" y="304"/>
                    </a:lnTo>
                    <a:lnTo>
                      <a:pt x="260" y="0"/>
                    </a:lnTo>
                    <a:lnTo>
                      <a:pt x="69" y="50"/>
                    </a:lnTo>
                  </a:path>
                </a:pathLst>
              </a:custGeom>
              <a:solidFill>
                <a:srgbClr val="FFFFCC"/>
              </a:solidFill>
              <a:ln w="9525" cap="rnd">
                <a:noFill/>
                <a:round/>
                <a:headEnd/>
                <a:tailEnd/>
              </a:ln>
              <a:effectLst/>
            </p:spPr>
            <p:txBody>
              <a:bodyPr/>
              <a:lstStyle/>
              <a:p>
                <a:endParaRPr lang="zh-CN" altLang="en-US"/>
              </a:p>
            </p:txBody>
          </p:sp>
          <p:sp>
            <p:nvSpPr>
              <p:cNvPr id="97" name="Freeform 76"/>
              <p:cNvSpPr>
                <a:spLocks/>
              </p:cNvSpPr>
              <p:nvPr/>
            </p:nvSpPr>
            <p:spPr bwMode="auto">
              <a:xfrm>
                <a:off x="4795" y="1232"/>
                <a:ext cx="366" cy="365"/>
              </a:xfrm>
              <a:custGeom>
                <a:avLst/>
                <a:gdLst/>
                <a:ahLst/>
                <a:cxnLst>
                  <a:cxn ang="0">
                    <a:pos x="1" y="296"/>
                  </a:cxn>
                  <a:cxn ang="0">
                    <a:pos x="0" y="123"/>
                  </a:cxn>
                  <a:cxn ang="0">
                    <a:pos x="106" y="188"/>
                  </a:cxn>
                  <a:cxn ang="0">
                    <a:pos x="106" y="65"/>
                  </a:cxn>
                  <a:cxn ang="0">
                    <a:pos x="347" y="0"/>
                  </a:cxn>
                  <a:cxn ang="0">
                    <a:pos x="365" y="4"/>
                  </a:cxn>
                  <a:cxn ang="0">
                    <a:pos x="120" y="68"/>
                  </a:cxn>
                  <a:cxn ang="0">
                    <a:pos x="120" y="364"/>
                  </a:cxn>
                  <a:cxn ang="0">
                    <a:pos x="1" y="296"/>
                  </a:cxn>
                </a:cxnLst>
                <a:rect l="0" t="0" r="r" b="b"/>
                <a:pathLst>
                  <a:path w="366" h="365">
                    <a:moveTo>
                      <a:pt x="1" y="296"/>
                    </a:moveTo>
                    <a:lnTo>
                      <a:pt x="0" y="123"/>
                    </a:lnTo>
                    <a:lnTo>
                      <a:pt x="106" y="188"/>
                    </a:lnTo>
                    <a:lnTo>
                      <a:pt x="106" y="65"/>
                    </a:lnTo>
                    <a:lnTo>
                      <a:pt x="347" y="0"/>
                    </a:lnTo>
                    <a:lnTo>
                      <a:pt x="365" y="4"/>
                    </a:lnTo>
                    <a:lnTo>
                      <a:pt x="120" y="68"/>
                    </a:lnTo>
                    <a:lnTo>
                      <a:pt x="120" y="364"/>
                    </a:lnTo>
                    <a:lnTo>
                      <a:pt x="1" y="296"/>
                    </a:lnTo>
                  </a:path>
                </a:pathLst>
              </a:custGeom>
              <a:solidFill>
                <a:srgbClr val="B2B2B2"/>
              </a:solidFill>
              <a:ln w="9525" cap="rnd">
                <a:noFill/>
                <a:round/>
                <a:headEnd/>
                <a:tailEnd/>
              </a:ln>
              <a:effectLst/>
            </p:spPr>
            <p:txBody>
              <a:bodyPr/>
              <a:lstStyle/>
              <a:p>
                <a:endParaRPr lang="zh-CN" altLang="en-US"/>
              </a:p>
            </p:txBody>
          </p:sp>
          <p:sp>
            <p:nvSpPr>
              <p:cNvPr id="98" name="Freeform 77"/>
              <p:cNvSpPr>
                <a:spLocks/>
              </p:cNvSpPr>
              <p:nvPr/>
            </p:nvSpPr>
            <p:spPr bwMode="auto">
              <a:xfrm>
                <a:off x="4797" y="1254"/>
                <a:ext cx="242" cy="168"/>
              </a:xfrm>
              <a:custGeom>
                <a:avLst/>
                <a:gdLst/>
                <a:ahLst/>
                <a:cxnLst>
                  <a:cxn ang="0">
                    <a:pos x="241" y="8"/>
                  </a:cxn>
                  <a:cxn ang="0">
                    <a:pos x="241" y="0"/>
                  </a:cxn>
                  <a:cxn ang="0">
                    <a:pos x="143" y="23"/>
                  </a:cxn>
                  <a:cxn ang="0">
                    <a:pos x="141" y="14"/>
                  </a:cxn>
                  <a:cxn ang="0">
                    <a:pos x="41" y="37"/>
                  </a:cxn>
                  <a:cxn ang="0">
                    <a:pos x="41" y="54"/>
                  </a:cxn>
                  <a:cxn ang="0">
                    <a:pos x="0" y="67"/>
                  </a:cxn>
                  <a:cxn ang="0">
                    <a:pos x="0" y="104"/>
                  </a:cxn>
                  <a:cxn ang="0">
                    <a:pos x="105" y="167"/>
                  </a:cxn>
                  <a:cxn ang="0">
                    <a:pos x="105" y="44"/>
                  </a:cxn>
                  <a:cxn ang="0">
                    <a:pos x="241" y="8"/>
                  </a:cxn>
                </a:cxnLst>
                <a:rect l="0" t="0" r="r" b="b"/>
                <a:pathLst>
                  <a:path w="242" h="168">
                    <a:moveTo>
                      <a:pt x="241" y="8"/>
                    </a:moveTo>
                    <a:lnTo>
                      <a:pt x="241" y="0"/>
                    </a:lnTo>
                    <a:lnTo>
                      <a:pt x="143" y="23"/>
                    </a:lnTo>
                    <a:lnTo>
                      <a:pt x="141" y="14"/>
                    </a:lnTo>
                    <a:lnTo>
                      <a:pt x="41" y="37"/>
                    </a:lnTo>
                    <a:lnTo>
                      <a:pt x="41" y="54"/>
                    </a:lnTo>
                    <a:lnTo>
                      <a:pt x="0" y="67"/>
                    </a:lnTo>
                    <a:lnTo>
                      <a:pt x="0" y="104"/>
                    </a:lnTo>
                    <a:lnTo>
                      <a:pt x="105" y="167"/>
                    </a:lnTo>
                    <a:lnTo>
                      <a:pt x="105" y="44"/>
                    </a:lnTo>
                    <a:lnTo>
                      <a:pt x="241" y="8"/>
                    </a:lnTo>
                  </a:path>
                </a:pathLst>
              </a:custGeom>
              <a:solidFill>
                <a:srgbClr val="DDDDDD"/>
              </a:solidFill>
              <a:ln w="9525" cap="rnd">
                <a:noFill/>
                <a:round/>
                <a:headEnd/>
                <a:tailEnd/>
              </a:ln>
              <a:effectLst/>
            </p:spPr>
            <p:txBody>
              <a:bodyPr/>
              <a:lstStyle/>
              <a:p>
                <a:endParaRPr lang="zh-CN" altLang="en-US"/>
              </a:p>
            </p:txBody>
          </p:sp>
          <p:sp>
            <p:nvSpPr>
              <p:cNvPr id="99" name="Freeform 78"/>
              <p:cNvSpPr>
                <a:spLocks/>
              </p:cNvSpPr>
              <p:nvPr/>
            </p:nvSpPr>
            <p:spPr bwMode="auto">
              <a:xfrm>
                <a:off x="4915" y="1238"/>
                <a:ext cx="246" cy="359"/>
              </a:xfrm>
              <a:custGeom>
                <a:avLst/>
                <a:gdLst/>
                <a:ahLst/>
                <a:cxnLst>
                  <a:cxn ang="0">
                    <a:pos x="245" y="295"/>
                  </a:cxn>
                  <a:cxn ang="0">
                    <a:pos x="245" y="0"/>
                  </a:cxn>
                  <a:cxn ang="0">
                    <a:pos x="0" y="63"/>
                  </a:cxn>
                  <a:cxn ang="0">
                    <a:pos x="0" y="358"/>
                  </a:cxn>
                  <a:cxn ang="0">
                    <a:pos x="245" y="295"/>
                  </a:cxn>
                </a:cxnLst>
                <a:rect l="0" t="0" r="r" b="b"/>
                <a:pathLst>
                  <a:path w="246" h="359">
                    <a:moveTo>
                      <a:pt x="245" y="295"/>
                    </a:moveTo>
                    <a:lnTo>
                      <a:pt x="245" y="0"/>
                    </a:lnTo>
                    <a:lnTo>
                      <a:pt x="0" y="63"/>
                    </a:lnTo>
                    <a:lnTo>
                      <a:pt x="0" y="358"/>
                    </a:lnTo>
                    <a:lnTo>
                      <a:pt x="245" y="295"/>
                    </a:lnTo>
                  </a:path>
                </a:pathLst>
              </a:custGeom>
              <a:solidFill>
                <a:srgbClr val="FFFFCC"/>
              </a:solidFill>
              <a:ln w="9525" cap="rnd">
                <a:noFill/>
                <a:round/>
                <a:headEnd/>
                <a:tailEnd/>
              </a:ln>
              <a:effectLst/>
            </p:spPr>
            <p:txBody>
              <a:bodyPr/>
              <a:lstStyle/>
              <a:p>
                <a:endParaRPr lang="zh-CN" altLang="en-US"/>
              </a:p>
            </p:txBody>
          </p:sp>
          <p:sp>
            <p:nvSpPr>
              <p:cNvPr id="100" name="Freeform 79"/>
              <p:cNvSpPr>
                <a:spLocks/>
              </p:cNvSpPr>
              <p:nvPr/>
            </p:nvSpPr>
            <p:spPr bwMode="auto">
              <a:xfrm>
                <a:off x="4882" y="1734"/>
                <a:ext cx="103" cy="102"/>
              </a:xfrm>
              <a:custGeom>
                <a:avLst/>
                <a:gdLst/>
                <a:ahLst/>
                <a:cxnLst>
                  <a:cxn ang="0">
                    <a:pos x="102" y="74"/>
                  </a:cxn>
                  <a:cxn ang="0">
                    <a:pos x="0" y="101"/>
                  </a:cxn>
                  <a:cxn ang="0">
                    <a:pos x="0" y="26"/>
                  </a:cxn>
                  <a:cxn ang="0">
                    <a:pos x="102" y="0"/>
                  </a:cxn>
                  <a:cxn ang="0">
                    <a:pos x="102" y="74"/>
                  </a:cxn>
                </a:cxnLst>
                <a:rect l="0" t="0" r="r" b="b"/>
                <a:pathLst>
                  <a:path w="103" h="102">
                    <a:moveTo>
                      <a:pt x="102" y="74"/>
                    </a:moveTo>
                    <a:lnTo>
                      <a:pt x="0" y="101"/>
                    </a:lnTo>
                    <a:lnTo>
                      <a:pt x="0" y="26"/>
                    </a:lnTo>
                    <a:lnTo>
                      <a:pt x="102" y="0"/>
                    </a:lnTo>
                    <a:lnTo>
                      <a:pt x="102" y="74"/>
                    </a:lnTo>
                  </a:path>
                </a:pathLst>
              </a:custGeom>
              <a:solidFill>
                <a:srgbClr val="B2B2B2"/>
              </a:solidFill>
              <a:ln w="9525" cap="rnd">
                <a:noFill/>
                <a:round/>
                <a:headEnd/>
                <a:tailEnd/>
              </a:ln>
              <a:effectLst/>
            </p:spPr>
            <p:txBody>
              <a:bodyPr/>
              <a:lstStyle/>
              <a:p>
                <a:endParaRPr lang="zh-CN" altLang="en-US"/>
              </a:p>
            </p:txBody>
          </p:sp>
          <p:sp>
            <p:nvSpPr>
              <p:cNvPr id="101" name="Freeform 80"/>
              <p:cNvSpPr>
                <a:spLocks/>
              </p:cNvSpPr>
              <p:nvPr/>
            </p:nvSpPr>
            <p:spPr bwMode="auto">
              <a:xfrm>
                <a:off x="4880" y="1640"/>
                <a:ext cx="102" cy="47"/>
              </a:xfrm>
              <a:custGeom>
                <a:avLst/>
                <a:gdLst/>
                <a:ahLst/>
                <a:cxnLst>
                  <a:cxn ang="0">
                    <a:pos x="89" y="25"/>
                  </a:cxn>
                  <a:cxn ang="0">
                    <a:pos x="91" y="24"/>
                  </a:cxn>
                  <a:cxn ang="0">
                    <a:pos x="93" y="23"/>
                  </a:cxn>
                  <a:cxn ang="0">
                    <a:pos x="95" y="20"/>
                  </a:cxn>
                  <a:cxn ang="0">
                    <a:pos x="97" y="18"/>
                  </a:cxn>
                  <a:cxn ang="0">
                    <a:pos x="98" y="16"/>
                  </a:cxn>
                  <a:cxn ang="0">
                    <a:pos x="99" y="14"/>
                  </a:cxn>
                  <a:cxn ang="0">
                    <a:pos x="101" y="11"/>
                  </a:cxn>
                  <a:cxn ang="0">
                    <a:pos x="101" y="9"/>
                  </a:cxn>
                  <a:cxn ang="0">
                    <a:pos x="101" y="7"/>
                  </a:cxn>
                  <a:cxn ang="0">
                    <a:pos x="99" y="5"/>
                  </a:cxn>
                  <a:cxn ang="0">
                    <a:pos x="98" y="3"/>
                  </a:cxn>
                  <a:cxn ang="0">
                    <a:pos x="97" y="2"/>
                  </a:cxn>
                  <a:cxn ang="0">
                    <a:pos x="95" y="1"/>
                  </a:cxn>
                  <a:cxn ang="0">
                    <a:pos x="93" y="0"/>
                  </a:cxn>
                  <a:cxn ang="0">
                    <a:pos x="91" y="0"/>
                  </a:cxn>
                  <a:cxn ang="0">
                    <a:pos x="89" y="1"/>
                  </a:cxn>
                  <a:cxn ang="0">
                    <a:pos x="12" y="21"/>
                  </a:cxn>
                  <a:cxn ang="0">
                    <a:pos x="9" y="23"/>
                  </a:cxn>
                  <a:cxn ang="0">
                    <a:pos x="7" y="24"/>
                  </a:cxn>
                  <a:cxn ang="0">
                    <a:pos x="5" y="26"/>
                  </a:cxn>
                  <a:cxn ang="0">
                    <a:pos x="3" y="27"/>
                  </a:cxn>
                  <a:cxn ang="0">
                    <a:pos x="2" y="29"/>
                  </a:cxn>
                  <a:cxn ang="0">
                    <a:pos x="1" y="32"/>
                  </a:cxn>
                  <a:cxn ang="0">
                    <a:pos x="0" y="34"/>
                  </a:cxn>
                  <a:cxn ang="0">
                    <a:pos x="0" y="36"/>
                  </a:cxn>
                  <a:cxn ang="0">
                    <a:pos x="0" y="39"/>
                  </a:cxn>
                  <a:cxn ang="0">
                    <a:pos x="1" y="41"/>
                  </a:cxn>
                  <a:cxn ang="0">
                    <a:pos x="2" y="42"/>
                  </a:cxn>
                  <a:cxn ang="0">
                    <a:pos x="3" y="44"/>
                  </a:cxn>
                  <a:cxn ang="0">
                    <a:pos x="5" y="46"/>
                  </a:cxn>
                  <a:cxn ang="0">
                    <a:pos x="7" y="46"/>
                  </a:cxn>
                  <a:cxn ang="0">
                    <a:pos x="9" y="46"/>
                  </a:cxn>
                  <a:cxn ang="0">
                    <a:pos x="12" y="46"/>
                  </a:cxn>
                  <a:cxn ang="0">
                    <a:pos x="89" y="25"/>
                  </a:cxn>
                </a:cxnLst>
                <a:rect l="0" t="0" r="r" b="b"/>
                <a:pathLst>
                  <a:path w="102" h="47">
                    <a:moveTo>
                      <a:pt x="89" y="25"/>
                    </a:moveTo>
                    <a:lnTo>
                      <a:pt x="91" y="24"/>
                    </a:lnTo>
                    <a:lnTo>
                      <a:pt x="93" y="23"/>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1"/>
                    </a:lnTo>
                    <a:lnTo>
                      <a:pt x="12" y="21"/>
                    </a:lnTo>
                    <a:lnTo>
                      <a:pt x="9" y="23"/>
                    </a:lnTo>
                    <a:lnTo>
                      <a:pt x="7" y="24"/>
                    </a:lnTo>
                    <a:lnTo>
                      <a:pt x="5" y="26"/>
                    </a:lnTo>
                    <a:lnTo>
                      <a:pt x="3" y="27"/>
                    </a:lnTo>
                    <a:lnTo>
                      <a:pt x="2" y="29"/>
                    </a:lnTo>
                    <a:lnTo>
                      <a:pt x="1" y="32"/>
                    </a:lnTo>
                    <a:lnTo>
                      <a:pt x="0" y="34"/>
                    </a:lnTo>
                    <a:lnTo>
                      <a:pt x="0" y="36"/>
                    </a:lnTo>
                    <a:lnTo>
                      <a:pt x="0" y="39"/>
                    </a:lnTo>
                    <a:lnTo>
                      <a:pt x="1" y="41"/>
                    </a:lnTo>
                    <a:lnTo>
                      <a:pt x="2" y="42"/>
                    </a:lnTo>
                    <a:lnTo>
                      <a:pt x="3" y="44"/>
                    </a:lnTo>
                    <a:lnTo>
                      <a:pt x="5" y="46"/>
                    </a:lnTo>
                    <a:lnTo>
                      <a:pt x="7" y="46"/>
                    </a:lnTo>
                    <a:lnTo>
                      <a:pt x="9" y="46"/>
                    </a:lnTo>
                    <a:lnTo>
                      <a:pt x="12" y="46"/>
                    </a:lnTo>
                    <a:lnTo>
                      <a:pt x="89" y="25"/>
                    </a:lnTo>
                  </a:path>
                </a:pathLst>
              </a:custGeom>
              <a:solidFill>
                <a:schemeClr val="bg2"/>
              </a:solidFill>
              <a:ln w="9525" cap="rnd">
                <a:noFill/>
                <a:round/>
                <a:headEnd/>
                <a:tailEnd/>
              </a:ln>
              <a:effectLst/>
            </p:spPr>
            <p:txBody>
              <a:bodyPr/>
              <a:lstStyle/>
              <a:p>
                <a:endParaRPr lang="zh-CN" altLang="en-US"/>
              </a:p>
            </p:txBody>
          </p:sp>
          <p:sp>
            <p:nvSpPr>
              <p:cNvPr id="102" name="Freeform 81"/>
              <p:cNvSpPr>
                <a:spLocks/>
              </p:cNvSpPr>
              <p:nvPr/>
            </p:nvSpPr>
            <p:spPr bwMode="auto">
              <a:xfrm>
                <a:off x="5000" y="1424"/>
                <a:ext cx="101" cy="101"/>
              </a:xfrm>
              <a:custGeom>
                <a:avLst/>
                <a:gdLst/>
                <a:ahLst/>
                <a:cxnLst>
                  <a:cxn ang="0">
                    <a:pos x="100" y="73"/>
                  </a:cxn>
                  <a:cxn ang="0">
                    <a:pos x="0" y="100"/>
                  </a:cxn>
                  <a:cxn ang="0">
                    <a:pos x="0" y="26"/>
                  </a:cxn>
                  <a:cxn ang="0">
                    <a:pos x="100" y="0"/>
                  </a:cxn>
                  <a:cxn ang="0">
                    <a:pos x="100" y="73"/>
                  </a:cxn>
                </a:cxnLst>
                <a:rect l="0" t="0" r="r" b="b"/>
                <a:pathLst>
                  <a:path w="101" h="101">
                    <a:moveTo>
                      <a:pt x="100" y="73"/>
                    </a:moveTo>
                    <a:lnTo>
                      <a:pt x="0" y="100"/>
                    </a:lnTo>
                    <a:lnTo>
                      <a:pt x="0" y="26"/>
                    </a:lnTo>
                    <a:lnTo>
                      <a:pt x="100" y="0"/>
                    </a:lnTo>
                    <a:lnTo>
                      <a:pt x="100" y="73"/>
                    </a:lnTo>
                  </a:path>
                </a:pathLst>
              </a:custGeom>
              <a:solidFill>
                <a:srgbClr val="B2B2B2"/>
              </a:solidFill>
              <a:ln w="9525" cap="rnd">
                <a:noFill/>
                <a:round/>
                <a:headEnd/>
                <a:tailEnd/>
              </a:ln>
              <a:effectLst/>
            </p:spPr>
            <p:txBody>
              <a:bodyPr/>
              <a:lstStyle/>
              <a:p>
                <a:endParaRPr lang="zh-CN" altLang="en-US"/>
              </a:p>
            </p:txBody>
          </p:sp>
          <p:sp>
            <p:nvSpPr>
              <p:cNvPr id="103" name="Freeform 82"/>
              <p:cNvSpPr>
                <a:spLocks/>
              </p:cNvSpPr>
              <p:nvPr/>
            </p:nvSpPr>
            <p:spPr bwMode="auto">
              <a:xfrm>
                <a:off x="4996" y="1329"/>
                <a:ext cx="102" cy="47"/>
              </a:xfrm>
              <a:custGeom>
                <a:avLst/>
                <a:gdLst/>
                <a:ahLst/>
                <a:cxnLst>
                  <a:cxn ang="0">
                    <a:pos x="89" y="24"/>
                  </a:cxn>
                  <a:cxn ang="0">
                    <a:pos x="91" y="24"/>
                  </a:cxn>
                  <a:cxn ang="0">
                    <a:pos x="93" y="21"/>
                  </a:cxn>
                  <a:cxn ang="0">
                    <a:pos x="95" y="20"/>
                  </a:cxn>
                  <a:cxn ang="0">
                    <a:pos x="97" y="18"/>
                  </a:cxn>
                  <a:cxn ang="0">
                    <a:pos x="98" y="16"/>
                  </a:cxn>
                  <a:cxn ang="0">
                    <a:pos x="99" y="14"/>
                  </a:cxn>
                  <a:cxn ang="0">
                    <a:pos x="101" y="11"/>
                  </a:cxn>
                  <a:cxn ang="0">
                    <a:pos x="101" y="9"/>
                  </a:cxn>
                  <a:cxn ang="0">
                    <a:pos x="101" y="7"/>
                  </a:cxn>
                  <a:cxn ang="0">
                    <a:pos x="99" y="5"/>
                  </a:cxn>
                  <a:cxn ang="0">
                    <a:pos x="98" y="3"/>
                  </a:cxn>
                  <a:cxn ang="0">
                    <a:pos x="97" y="2"/>
                  </a:cxn>
                  <a:cxn ang="0">
                    <a:pos x="95" y="1"/>
                  </a:cxn>
                  <a:cxn ang="0">
                    <a:pos x="93" y="0"/>
                  </a:cxn>
                  <a:cxn ang="0">
                    <a:pos x="91" y="0"/>
                  </a:cxn>
                  <a:cxn ang="0">
                    <a:pos x="89" y="0"/>
                  </a:cxn>
                  <a:cxn ang="0">
                    <a:pos x="12" y="20"/>
                  </a:cxn>
                  <a:cxn ang="0">
                    <a:pos x="9" y="21"/>
                  </a:cxn>
                  <a:cxn ang="0">
                    <a:pos x="7" y="24"/>
                  </a:cxn>
                  <a:cxn ang="0">
                    <a:pos x="5" y="25"/>
                  </a:cxn>
                  <a:cxn ang="0">
                    <a:pos x="3" y="27"/>
                  </a:cxn>
                  <a:cxn ang="0">
                    <a:pos x="2" y="29"/>
                  </a:cxn>
                  <a:cxn ang="0">
                    <a:pos x="1" y="31"/>
                  </a:cxn>
                  <a:cxn ang="0">
                    <a:pos x="0" y="34"/>
                  </a:cxn>
                  <a:cxn ang="0">
                    <a:pos x="0" y="36"/>
                  </a:cxn>
                  <a:cxn ang="0">
                    <a:pos x="0" y="39"/>
                  </a:cxn>
                  <a:cxn ang="0">
                    <a:pos x="1" y="40"/>
                  </a:cxn>
                  <a:cxn ang="0">
                    <a:pos x="2" y="42"/>
                  </a:cxn>
                  <a:cxn ang="0">
                    <a:pos x="3" y="44"/>
                  </a:cxn>
                  <a:cxn ang="0">
                    <a:pos x="5" y="44"/>
                  </a:cxn>
                  <a:cxn ang="0">
                    <a:pos x="7" y="46"/>
                  </a:cxn>
                  <a:cxn ang="0">
                    <a:pos x="9" y="46"/>
                  </a:cxn>
                  <a:cxn ang="0">
                    <a:pos x="12" y="46"/>
                  </a:cxn>
                  <a:cxn ang="0">
                    <a:pos x="89" y="24"/>
                  </a:cxn>
                </a:cxnLst>
                <a:rect l="0" t="0" r="r" b="b"/>
                <a:pathLst>
                  <a:path w="102" h="47">
                    <a:moveTo>
                      <a:pt x="89" y="24"/>
                    </a:moveTo>
                    <a:lnTo>
                      <a:pt x="91" y="24"/>
                    </a:lnTo>
                    <a:lnTo>
                      <a:pt x="93" y="21"/>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0"/>
                    </a:lnTo>
                    <a:lnTo>
                      <a:pt x="12" y="20"/>
                    </a:lnTo>
                    <a:lnTo>
                      <a:pt x="9" y="21"/>
                    </a:lnTo>
                    <a:lnTo>
                      <a:pt x="7" y="24"/>
                    </a:lnTo>
                    <a:lnTo>
                      <a:pt x="5" y="25"/>
                    </a:lnTo>
                    <a:lnTo>
                      <a:pt x="3" y="27"/>
                    </a:lnTo>
                    <a:lnTo>
                      <a:pt x="2" y="29"/>
                    </a:lnTo>
                    <a:lnTo>
                      <a:pt x="1" y="31"/>
                    </a:lnTo>
                    <a:lnTo>
                      <a:pt x="0" y="34"/>
                    </a:lnTo>
                    <a:lnTo>
                      <a:pt x="0" y="36"/>
                    </a:lnTo>
                    <a:lnTo>
                      <a:pt x="0" y="39"/>
                    </a:lnTo>
                    <a:lnTo>
                      <a:pt x="1" y="40"/>
                    </a:lnTo>
                    <a:lnTo>
                      <a:pt x="2" y="42"/>
                    </a:lnTo>
                    <a:lnTo>
                      <a:pt x="3" y="44"/>
                    </a:lnTo>
                    <a:lnTo>
                      <a:pt x="5" y="44"/>
                    </a:lnTo>
                    <a:lnTo>
                      <a:pt x="7" y="46"/>
                    </a:lnTo>
                    <a:lnTo>
                      <a:pt x="9" y="46"/>
                    </a:lnTo>
                    <a:lnTo>
                      <a:pt x="12" y="46"/>
                    </a:lnTo>
                    <a:lnTo>
                      <a:pt x="89" y="24"/>
                    </a:lnTo>
                  </a:path>
                </a:pathLst>
              </a:custGeom>
              <a:solidFill>
                <a:schemeClr val="bg2"/>
              </a:solidFill>
              <a:ln w="9525" cap="rnd">
                <a:noFill/>
                <a:round/>
                <a:headEnd/>
                <a:tailEnd/>
              </a:ln>
              <a:effectLst/>
            </p:spPr>
            <p:txBody>
              <a:bodyPr/>
              <a:lstStyle/>
              <a:p>
                <a:endParaRPr lang="zh-CN" altLang="en-US"/>
              </a:p>
            </p:txBody>
          </p:sp>
        </p:grpSp>
        <p:grpSp>
          <p:nvGrpSpPr>
            <p:cNvPr id="48" name="Group 91"/>
            <p:cNvGrpSpPr>
              <a:grpSpLocks/>
            </p:cNvGrpSpPr>
            <p:nvPr/>
          </p:nvGrpSpPr>
          <p:grpSpPr bwMode="auto">
            <a:xfrm>
              <a:off x="4366" y="1439"/>
              <a:ext cx="418" cy="187"/>
              <a:chOff x="4366" y="1439"/>
              <a:chExt cx="418" cy="187"/>
            </a:xfrm>
          </p:grpSpPr>
          <p:sp>
            <p:nvSpPr>
              <p:cNvPr id="85" name="Freeform 84"/>
              <p:cNvSpPr>
                <a:spLocks/>
              </p:cNvSpPr>
              <p:nvPr/>
            </p:nvSpPr>
            <p:spPr bwMode="auto">
              <a:xfrm>
                <a:off x="4366" y="1443"/>
                <a:ext cx="408" cy="183"/>
              </a:xfrm>
              <a:custGeom>
                <a:avLst/>
                <a:gdLst/>
                <a:ahLst/>
                <a:cxnLst>
                  <a:cxn ang="0">
                    <a:pos x="407" y="130"/>
                  </a:cxn>
                  <a:cxn ang="0">
                    <a:pos x="218" y="0"/>
                  </a:cxn>
                  <a:cxn ang="0">
                    <a:pos x="205" y="1"/>
                  </a:cxn>
                  <a:cxn ang="0">
                    <a:pos x="174" y="5"/>
                  </a:cxn>
                  <a:cxn ang="0">
                    <a:pos x="132" y="10"/>
                  </a:cxn>
                  <a:cxn ang="0">
                    <a:pos x="85" y="17"/>
                  </a:cxn>
                  <a:cxn ang="0">
                    <a:pos x="43" y="23"/>
                  </a:cxn>
                  <a:cxn ang="0">
                    <a:pos x="11" y="28"/>
                  </a:cxn>
                  <a:cxn ang="0">
                    <a:pos x="0" y="32"/>
                  </a:cxn>
                  <a:cxn ang="0">
                    <a:pos x="14" y="33"/>
                  </a:cxn>
                  <a:cxn ang="0">
                    <a:pos x="44" y="39"/>
                  </a:cxn>
                  <a:cxn ang="0">
                    <a:pos x="75" y="55"/>
                  </a:cxn>
                  <a:cxn ang="0">
                    <a:pos x="104" y="80"/>
                  </a:cxn>
                  <a:cxn ang="0">
                    <a:pos x="130" y="107"/>
                  </a:cxn>
                  <a:cxn ang="0">
                    <a:pos x="152" y="134"/>
                  </a:cxn>
                  <a:cxn ang="0">
                    <a:pos x="170" y="158"/>
                  </a:cxn>
                  <a:cxn ang="0">
                    <a:pos x="182" y="175"/>
                  </a:cxn>
                  <a:cxn ang="0">
                    <a:pos x="185" y="182"/>
                  </a:cxn>
                  <a:cxn ang="0">
                    <a:pos x="193" y="179"/>
                  </a:cxn>
                  <a:cxn ang="0">
                    <a:pos x="212" y="172"/>
                  </a:cxn>
                  <a:cxn ang="0">
                    <a:pos x="239" y="164"/>
                  </a:cxn>
                  <a:cxn ang="0">
                    <a:pos x="274" y="154"/>
                  </a:cxn>
                  <a:cxn ang="0">
                    <a:pos x="310" y="145"/>
                  </a:cxn>
                  <a:cxn ang="0">
                    <a:pos x="346" y="136"/>
                  </a:cxn>
                  <a:cxn ang="0">
                    <a:pos x="380" y="131"/>
                  </a:cxn>
                  <a:cxn ang="0">
                    <a:pos x="407" y="130"/>
                  </a:cxn>
                </a:cxnLst>
                <a:rect l="0" t="0" r="r" b="b"/>
                <a:pathLst>
                  <a:path w="408" h="183">
                    <a:moveTo>
                      <a:pt x="407" y="130"/>
                    </a:moveTo>
                    <a:lnTo>
                      <a:pt x="218" y="0"/>
                    </a:lnTo>
                    <a:lnTo>
                      <a:pt x="205" y="1"/>
                    </a:lnTo>
                    <a:lnTo>
                      <a:pt x="174" y="5"/>
                    </a:lnTo>
                    <a:lnTo>
                      <a:pt x="132" y="10"/>
                    </a:lnTo>
                    <a:lnTo>
                      <a:pt x="85" y="17"/>
                    </a:lnTo>
                    <a:lnTo>
                      <a:pt x="43" y="23"/>
                    </a:lnTo>
                    <a:lnTo>
                      <a:pt x="11" y="28"/>
                    </a:lnTo>
                    <a:lnTo>
                      <a:pt x="0" y="32"/>
                    </a:lnTo>
                    <a:lnTo>
                      <a:pt x="14" y="33"/>
                    </a:lnTo>
                    <a:lnTo>
                      <a:pt x="44" y="39"/>
                    </a:lnTo>
                    <a:lnTo>
                      <a:pt x="75" y="55"/>
                    </a:lnTo>
                    <a:lnTo>
                      <a:pt x="104" y="80"/>
                    </a:lnTo>
                    <a:lnTo>
                      <a:pt x="130" y="107"/>
                    </a:lnTo>
                    <a:lnTo>
                      <a:pt x="152" y="134"/>
                    </a:lnTo>
                    <a:lnTo>
                      <a:pt x="170" y="158"/>
                    </a:lnTo>
                    <a:lnTo>
                      <a:pt x="182" y="175"/>
                    </a:lnTo>
                    <a:lnTo>
                      <a:pt x="185" y="182"/>
                    </a:lnTo>
                    <a:lnTo>
                      <a:pt x="193" y="179"/>
                    </a:lnTo>
                    <a:lnTo>
                      <a:pt x="212" y="172"/>
                    </a:lnTo>
                    <a:lnTo>
                      <a:pt x="239" y="164"/>
                    </a:lnTo>
                    <a:lnTo>
                      <a:pt x="274" y="154"/>
                    </a:lnTo>
                    <a:lnTo>
                      <a:pt x="310" y="145"/>
                    </a:lnTo>
                    <a:lnTo>
                      <a:pt x="346" y="136"/>
                    </a:lnTo>
                    <a:lnTo>
                      <a:pt x="380" y="131"/>
                    </a:lnTo>
                    <a:lnTo>
                      <a:pt x="407" y="130"/>
                    </a:lnTo>
                  </a:path>
                </a:pathLst>
              </a:custGeom>
              <a:solidFill>
                <a:srgbClr val="969696"/>
              </a:solidFill>
              <a:ln w="9525" cap="rnd">
                <a:noFill/>
                <a:round/>
                <a:headEnd/>
                <a:tailEnd/>
              </a:ln>
              <a:effectLst/>
            </p:spPr>
            <p:txBody>
              <a:bodyPr/>
              <a:lstStyle/>
              <a:p>
                <a:endParaRPr lang="zh-CN" altLang="en-US"/>
              </a:p>
            </p:txBody>
          </p:sp>
          <p:sp>
            <p:nvSpPr>
              <p:cNvPr id="86" name="Freeform 85"/>
              <p:cNvSpPr>
                <a:spLocks/>
              </p:cNvSpPr>
              <p:nvPr/>
            </p:nvSpPr>
            <p:spPr bwMode="auto">
              <a:xfrm>
                <a:off x="4582" y="1439"/>
                <a:ext cx="202" cy="134"/>
              </a:xfrm>
              <a:custGeom>
                <a:avLst/>
                <a:gdLst/>
                <a:ahLst/>
                <a:cxnLst>
                  <a:cxn ang="0">
                    <a:pos x="201" y="132"/>
                  </a:cxn>
                  <a:cxn ang="0">
                    <a:pos x="17" y="0"/>
                  </a:cxn>
                  <a:cxn ang="0">
                    <a:pos x="0" y="3"/>
                  </a:cxn>
                  <a:cxn ang="0">
                    <a:pos x="181" y="133"/>
                  </a:cxn>
                  <a:cxn ang="0">
                    <a:pos x="201" y="132"/>
                  </a:cxn>
                </a:cxnLst>
                <a:rect l="0" t="0" r="r" b="b"/>
                <a:pathLst>
                  <a:path w="202" h="134">
                    <a:moveTo>
                      <a:pt x="201" y="132"/>
                    </a:moveTo>
                    <a:lnTo>
                      <a:pt x="17" y="0"/>
                    </a:lnTo>
                    <a:lnTo>
                      <a:pt x="0" y="3"/>
                    </a:lnTo>
                    <a:lnTo>
                      <a:pt x="181" y="133"/>
                    </a:lnTo>
                    <a:lnTo>
                      <a:pt x="201" y="132"/>
                    </a:lnTo>
                  </a:path>
                </a:pathLst>
              </a:custGeom>
              <a:solidFill>
                <a:srgbClr val="CCCCCC"/>
              </a:solidFill>
              <a:ln w="9525" cap="rnd">
                <a:noFill/>
                <a:round/>
                <a:headEnd/>
                <a:tailEnd/>
              </a:ln>
              <a:effectLst/>
            </p:spPr>
            <p:txBody>
              <a:bodyPr/>
              <a:lstStyle/>
              <a:p>
                <a:endParaRPr lang="zh-CN" altLang="en-US"/>
              </a:p>
            </p:txBody>
          </p:sp>
          <p:sp>
            <p:nvSpPr>
              <p:cNvPr id="87" name="Freeform 86"/>
              <p:cNvSpPr>
                <a:spLocks/>
              </p:cNvSpPr>
              <p:nvPr/>
            </p:nvSpPr>
            <p:spPr bwMode="auto">
              <a:xfrm>
                <a:off x="4382" y="1444"/>
                <a:ext cx="392" cy="175"/>
              </a:xfrm>
              <a:custGeom>
                <a:avLst/>
                <a:gdLst/>
                <a:ahLst/>
                <a:cxnLst>
                  <a:cxn ang="0">
                    <a:pos x="391" y="123"/>
                  </a:cxn>
                  <a:cxn ang="0">
                    <a:pos x="384" y="118"/>
                  </a:cxn>
                  <a:cxn ang="0">
                    <a:pos x="365" y="104"/>
                  </a:cxn>
                  <a:cxn ang="0">
                    <a:pos x="337" y="85"/>
                  </a:cxn>
                  <a:cxn ang="0">
                    <a:pos x="305" y="62"/>
                  </a:cxn>
                  <a:cxn ang="0">
                    <a:pos x="273" y="39"/>
                  </a:cxn>
                  <a:cxn ang="0">
                    <a:pos x="244" y="19"/>
                  </a:cxn>
                  <a:cxn ang="0">
                    <a:pos x="223" y="5"/>
                  </a:cxn>
                  <a:cxn ang="0">
                    <a:pos x="216" y="0"/>
                  </a:cxn>
                  <a:cxn ang="0">
                    <a:pos x="205" y="1"/>
                  </a:cxn>
                  <a:cxn ang="0">
                    <a:pos x="177" y="5"/>
                  </a:cxn>
                  <a:cxn ang="0">
                    <a:pos x="137" y="9"/>
                  </a:cxn>
                  <a:cxn ang="0">
                    <a:pos x="93" y="15"/>
                  </a:cxn>
                  <a:cxn ang="0">
                    <a:pos x="51" y="21"/>
                  </a:cxn>
                  <a:cxn ang="0">
                    <a:pos x="17" y="26"/>
                  </a:cxn>
                  <a:cxn ang="0">
                    <a:pos x="0" y="29"/>
                  </a:cxn>
                  <a:cxn ang="0">
                    <a:pos x="3" y="30"/>
                  </a:cxn>
                  <a:cxn ang="0">
                    <a:pos x="35" y="35"/>
                  </a:cxn>
                  <a:cxn ang="0">
                    <a:pos x="64" y="49"/>
                  </a:cxn>
                  <a:cxn ang="0">
                    <a:pos x="91" y="69"/>
                  </a:cxn>
                  <a:cxn ang="0">
                    <a:pos x="116" y="92"/>
                  </a:cxn>
                  <a:cxn ang="0">
                    <a:pos x="137" y="116"/>
                  </a:cxn>
                  <a:cxn ang="0">
                    <a:pos x="153" y="139"/>
                  </a:cxn>
                  <a:cxn ang="0">
                    <a:pos x="166" y="160"/>
                  </a:cxn>
                  <a:cxn ang="0">
                    <a:pos x="172" y="174"/>
                  </a:cxn>
                  <a:cxn ang="0">
                    <a:pos x="186" y="167"/>
                  </a:cxn>
                  <a:cxn ang="0">
                    <a:pos x="213" y="158"/>
                  </a:cxn>
                  <a:cxn ang="0">
                    <a:pos x="247" y="149"/>
                  </a:cxn>
                  <a:cxn ang="0">
                    <a:pos x="284" y="140"/>
                  </a:cxn>
                  <a:cxn ang="0">
                    <a:pos x="320" y="132"/>
                  </a:cxn>
                  <a:cxn ang="0">
                    <a:pos x="353" y="126"/>
                  </a:cxn>
                  <a:cxn ang="0">
                    <a:pos x="378" y="123"/>
                  </a:cxn>
                  <a:cxn ang="0">
                    <a:pos x="391" y="123"/>
                  </a:cxn>
                </a:cxnLst>
                <a:rect l="0" t="0" r="r" b="b"/>
                <a:pathLst>
                  <a:path w="392" h="175">
                    <a:moveTo>
                      <a:pt x="391" y="123"/>
                    </a:moveTo>
                    <a:lnTo>
                      <a:pt x="384" y="118"/>
                    </a:lnTo>
                    <a:lnTo>
                      <a:pt x="365" y="104"/>
                    </a:lnTo>
                    <a:lnTo>
                      <a:pt x="337" y="85"/>
                    </a:lnTo>
                    <a:lnTo>
                      <a:pt x="305" y="62"/>
                    </a:lnTo>
                    <a:lnTo>
                      <a:pt x="273" y="39"/>
                    </a:lnTo>
                    <a:lnTo>
                      <a:pt x="244" y="19"/>
                    </a:lnTo>
                    <a:lnTo>
                      <a:pt x="223" y="5"/>
                    </a:lnTo>
                    <a:lnTo>
                      <a:pt x="216" y="0"/>
                    </a:lnTo>
                    <a:lnTo>
                      <a:pt x="205" y="1"/>
                    </a:lnTo>
                    <a:lnTo>
                      <a:pt x="177" y="5"/>
                    </a:lnTo>
                    <a:lnTo>
                      <a:pt x="137" y="9"/>
                    </a:lnTo>
                    <a:lnTo>
                      <a:pt x="93" y="15"/>
                    </a:lnTo>
                    <a:lnTo>
                      <a:pt x="51" y="21"/>
                    </a:lnTo>
                    <a:lnTo>
                      <a:pt x="17" y="26"/>
                    </a:lnTo>
                    <a:lnTo>
                      <a:pt x="0" y="29"/>
                    </a:lnTo>
                    <a:lnTo>
                      <a:pt x="3" y="30"/>
                    </a:lnTo>
                    <a:lnTo>
                      <a:pt x="35" y="35"/>
                    </a:lnTo>
                    <a:lnTo>
                      <a:pt x="64" y="49"/>
                    </a:lnTo>
                    <a:lnTo>
                      <a:pt x="91" y="69"/>
                    </a:lnTo>
                    <a:lnTo>
                      <a:pt x="116" y="92"/>
                    </a:lnTo>
                    <a:lnTo>
                      <a:pt x="137" y="116"/>
                    </a:lnTo>
                    <a:lnTo>
                      <a:pt x="153" y="139"/>
                    </a:lnTo>
                    <a:lnTo>
                      <a:pt x="166" y="160"/>
                    </a:lnTo>
                    <a:lnTo>
                      <a:pt x="172" y="174"/>
                    </a:lnTo>
                    <a:lnTo>
                      <a:pt x="186" y="167"/>
                    </a:lnTo>
                    <a:lnTo>
                      <a:pt x="213" y="158"/>
                    </a:lnTo>
                    <a:lnTo>
                      <a:pt x="247" y="149"/>
                    </a:lnTo>
                    <a:lnTo>
                      <a:pt x="284" y="140"/>
                    </a:lnTo>
                    <a:lnTo>
                      <a:pt x="320" y="132"/>
                    </a:lnTo>
                    <a:lnTo>
                      <a:pt x="353" y="126"/>
                    </a:lnTo>
                    <a:lnTo>
                      <a:pt x="378" y="123"/>
                    </a:lnTo>
                    <a:lnTo>
                      <a:pt x="391" y="123"/>
                    </a:lnTo>
                  </a:path>
                </a:pathLst>
              </a:custGeom>
              <a:solidFill>
                <a:srgbClr val="EAEAEA"/>
              </a:solidFill>
              <a:ln w="9525" cap="rnd">
                <a:noFill/>
                <a:round/>
                <a:headEnd/>
                <a:tailEnd/>
              </a:ln>
              <a:effectLst/>
            </p:spPr>
            <p:txBody>
              <a:bodyPr/>
              <a:lstStyle/>
              <a:p>
                <a:endParaRPr lang="zh-CN" altLang="en-US"/>
              </a:p>
            </p:txBody>
          </p:sp>
          <p:sp>
            <p:nvSpPr>
              <p:cNvPr id="88" name="Freeform 87"/>
              <p:cNvSpPr>
                <a:spLocks/>
              </p:cNvSpPr>
              <p:nvPr/>
            </p:nvSpPr>
            <p:spPr bwMode="auto">
              <a:xfrm>
                <a:off x="4446" y="1461"/>
                <a:ext cx="154" cy="27"/>
              </a:xfrm>
              <a:custGeom>
                <a:avLst/>
                <a:gdLst/>
                <a:ahLst/>
                <a:cxnLst>
                  <a:cxn ang="0">
                    <a:pos x="153" y="6"/>
                  </a:cxn>
                  <a:cxn ang="0">
                    <a:pos x="144" y="0"/>
                  </a:cxn>
                  <a:cxn ang="0">
                    <a:pos x="0" y="19"/>
                  </a:cxn>
                  <a:cxn ang="0">
                    <a:pos x="9" y="26"/>
                  </a:cxn>
                  <a:cxn ang="0">
                    <a:pos x="153" y="6"/>
                  </a:cxn>
                </a:cxnLst>
                <a:rect l="0" t="0" r="r" b="b"/>
                <a:pathLst>
                  <a:path w="154" h="27">
                    <a:moveTo>
                      <a:pt x="153" y="6"/>
                    </a:moveTo>
                    <a:lnTo>
                      <a:pt x="144" y="0"/>
                    </a:lnTo>
                    <a:lnTo>
                      <a:pt x="0" y="19"/>
                    </a:lnTo>
                    <a:lnTo>
                      <a:pt x="9" y="26"/>
                    </a:lnTo>
                    <a:lnTo>
                      <a:pt x="153" y="6"/>
                    </a:lnTo>
                  </a:path>
                </a:pathLst>
              </a:custGeom>
              <a:solidFill>
                <a:srgbClr val="969696"/>
              </a:solidFill>
              <a:ln w="9525" cap="rnd">
                <a:noFill/>
                <a:round/>
                <a:headEnd/>
                <a:tailEnd/>
              </a:ln>
              <a:effectLst/>
            </p:spPr>
            <p:txBody>
              <a:bodyPr/>
              <a:lstStyle/>
              <a:p>
                <a:endParaRPr lang="zh-CN" altLang="en-US"/>
              </a:p>
            </p:txBody>
          </p:sp>
          <p:sp>
            <p:nvSpPr>
              <p:cNvPr id="89" name="Freeform 88"/>
              <p:cNvSpPr>
                <a:spLocks/>
              </p:cNvSpPr>
              <p:nvPr/>
            </p:nvSpPr>
            <p:spPr bwMode="auto">
              <a:xfrm>
                <a:off x="4490" y="1480"/>
                <a:ext cx="153" cy="34"/>
              </a:xfrm>
              <a:custGeom>
                <a:avLst/>
                <a:gdLst/>
                <a:ahLst/>
                <a:cxnLst>
                  <a:cxn ang="0">
                    <a:pos x="152" y="10"/>
                  </a:cxn>
                  <a:cxn ang="0">
                    <a:pos x="141" y="0"/>
                  </a:cxn>
                  <a:cxn ang="0">
                    <a:pos x="0" y="22"/>
                  </a:cxn>
                  <a:cxn ang="0">
                    <a:pos x="10" y="33"/>
                  </a:cxn>
                  <a:cxn ang="0">
                    <a:pos x="152" y="10"/>
                  </a:cxn>
                </a:cxnLst>
                <a:rect l="0" t="0" r="r" b="b"/>
                <a:pathLst>
                  <a:path w="153" h="34">
                    <a:moveTo>
                      <a:pt x="152" y="10"/>
                    </a:moveTo>
                    <a:lnTo>
                      <a:pt x="141" y="0"/>
                    </a:lnTo>
                    <a:lnTo>
                      <a:pt x="0" y="22"/>
                    </a:lnTo>
                    <a:lnTo>
                      <a:pt x="10" y="33"/>
                    </a:lnTo>
                    <a:lnTo>
                      <a:pt x="152" y="10"/>
                    </a:lnTo>
                  </a:path>
                </a:pathLst>
              </a:custGeom>
              <a:solidFill>
                <a:srgbClr val="969696"/>
              </a:solidFill>
              <a:ln w="9525" cap="rnd">
                <a:noFill/>
                <a:round/>
                <a:headEnd/>
                <a:tailEnd/>
              </a:ln>
              <a:effectLst/>
            </p:spPr>
            <p:txBody>
              <a:bodyPr/>
              <a:lstStyle/>
              <a:p>
                <a:endParaRPr lang="zh-CN" altLang="en-US"/>
              </a:p>
            </p:txBody>
          </p:sp>
          <p:sp>
            <p:nvSpPr>
              <p:cNvPr id="90" name="Freeform 89"/>
              <p:cNvSpPr>
                <a:spLocks/>
              </p:cNvSpPr>
              <p:nvPr/>
            </p:nvSpPr>
            <p:spPr bwMode="auto">
              <a:xfrm>
                <a:off x="4519" y="1503"/>
                <a:ext cx="158" cy="41"/>
              </a:xfrm>
              <a:custGeom>
                <a:avLst/>
                <a:gdLst/>
                <a:ahLst/>
                <a:cxnLst>
                  <a:cxn ang="0">
                    <a:pos x="157" y="10"/>
                  </a:cxn>
                  <a:cxn ang="0">
                    <a:pos x="148" y="0"/>
                  </a:cxn>
                  <a:cxn ang="0">
                    <a:pos x="0" y="29"/>
                  </a:cxn>
                  <a:cxn ang="0">
                    <a:pos x="8" y="40"/>
                  </a:cxn>
                  <a:cxn ang="0">
                    <a:pos x="157" y="10"/>
                  </a:cxn>
                </a:cxnLst>
                <a:rect l="0" t="0" r="r" b="b"/>
                <a:pathLst>
                  <a:path w="158" h="41">
                    <a:moveTo>
                      <a:pt x="157" y="10"/>
                    </a:moveTo>
                    <a:lnTo>
                      <a:pt x="148" y="0"/>
                    </a:lnTo>
                    <a:lnTo>
                      <a:pt x="0" y="29"/>
                    </a:lnTo>
                    <a:lnTo>
                      <a:pt x="8" y="40"/>
                    </a:lnTo>
                    <a:lnTo>
                      <a:pt x="157" y="10"/>
                    </a:lnTo>
                  </a:path>
                </a:pathLst>
              </a:custGeom>
              <a:solidFill>
                <a:srgbClr val="969696"/>
              </a:solidFill>
              <a:ln w="9525" cap="rnd">
                <a:noFill/>
                <a:round/>
                <a:headEnd/>
                <a:tailEnd/>
              </a:ln>
              <a:effectLst/>
            </p:spPr>
            <p:txBody>
              <a:bodyPr/>
              <a:lstStyle/>
              <a:p>
                <a:endParaRPr lang="zh-CN" altLang="en-US"/>
              </a:p>
            </p:txBody>
          </p:sp>
          <p:sp>
            <p:nvSpPr>
              <p:cNvPr id="91" name="Freeform 90"/>
              <p:cNvSpPr>
                <a:spLocks/>
              </p:cNvSpPr>
              <p:nvPr/>
            </p:nvSpPr>
            <p:spPr bwMode="auto">
              <a:xfrm>
                <a:off x="4549" y="1534"/>
                <a:ext cx="175" cy="52"/>
              </a:xfrm>
              <a:custGeom>
                <a:avLst/>
                <a:gdLst/>
                <a:ahLst/>
                <a:cxnLst>
                  <a:cxn ang="0">
                    <a:pos x="174" y="13"/>
                  </a:cxn>
                  <a:cxn ang="0">
                    <a:pos x="168" y="0"/>
                  </a:cxn>
                  <a:cxn ang="0">
                    <a:pos x="0" y="37"/>
                  </a:cxn>
                  <a:cxn ang="0">
                    <a:pos x="6" y="51"/>
                  </a:cxn>
                  <a:cxn ang="0">
                    <a:pos x="174" y="13"/>
                  </a:cxn>
                </a:cxnLst>
                <a:rect l="0" t="0" r="r" b="b"/>
                <a:pathLst>
                  <a:path w="175" h="52">
                    <a:moveTo>
                      <a:pt x="174" y="13"/>
                    </a:moveTo>
                    <a:lnTo>
                      <a:pt x="168" y="0"/>
                    </a:lnTo>
                    <a:lnTo>
                      <a:pt x="0" y="37"/>
                    </a:lnTo>
                    <a:lnTo>
                      <a:pt x="6" y="51"/>
                    </a:lnTo>
                    <a:lnTo>
                      <a:pt x="174" y="13"/>
                    </a:lnTo>
                  </a:path>
                </a:pathLst>
              </a:custGeom>
              <a:solidFill>
                <a:srgbClr val="969696"/>
              </a:solidFill>
              <a:ln w="9525" cap="rnd">
                <a:noFill/>
                <a:round/>
                <a:headEnd/>
                <a:tailEnd/>
              </a:ln>
              <a:effectLst/>
            </p:spPr>
            <p:txBody>
              <a:bodyPr/>
              <a:lstStyle/>
              <a:p>
                <a:endParaRPr lang="zh-CN" altLang="en-US"/>
              </a:p>
            </p:txBody>
          </p:sp>
        </p:grpSp>
        <p:grpSp>
          <p:nvGrpSpPr>
            <p:cNvPr id="49" name="Group 98"/>
            <p:cNvGrpSpPr>
              <a:grpSpLocks/>
            </p:cNvGrpSpPr>
            <p:nvPr/>
          </p:nvGrpSpPr>
          <p:grpSpPr bwMode="auto">
            <a:xfrm>
              <a:off x="4586" y="1131"/>
              <a:ext cx="280" cy="190"/>
              <a:chOff x="4586" y="1131"/>
              <a:chExt cx="280" cy="190"/>
            </a:xfrm>
          </p:grpSpPr>
          <p:sp>
            <p:nvSpPr>
              <p:cNvPr id="79" name="Freeform 92"/>
              <p:cNvSpPr>
                <a:spLocks/>
              </p:cNvSpPr>
              <p:nvPr/>
            </p:nvSpPr>
            <p:spPr bwMode="auto">
              <a:xfrm>
                <a:off x="4586" y="1131"/>
                <a:ext cx="280" cy="190"/>
              </a:xfrm>
              <a:custGeom>
                <a:avLst/>
                <a:gdLst/>
                <a:ahLst/>
                <a:cxnLst>
                  <a:cxn ang="0">
                    <a:pos x="126" y="142"/>
                  </a:cxn>
                  <a:cxn ang="0">
                    <a:pos x="125" y="150"/>
                  </a:cxn>
                  <a:cxn ang="0">
                    <a:pos x="120" y="156"/>
                  </a:cxn>
                  <a:cxn ang="0">
                    <a:pos x="114" y="161"/>
                  </a:cxn>
                  <a:cxn ang="0">
                    <a:pos x="105" y="162"/>
                  </a:cxn>
                  <a:cxn ang="0">
                    <a:pos x="95" y="162"/>
                  </a:cxn>
                  <a:cxn ang="0">
                    <a:pos x="85" y="157"/>
                  </a:cxn>
                  <a:cxn ang="0">
                    <a:pos x="74" y="149"/>
                  </a:cxn>
                  <a:cxn ang="0">
                    <a:pos x="64" y="135"/>
                  </a:cxn>
                  <a:cxn ang="0">
                    <a:pos x="63" y="133"/>
                  </a:cxn>
                  <a:cxn ang="0">
                    <a:pos x="58" y="126"/>
                  </a:cxn>
                  <a:cxn ang="0">
                    <a:pos x="52" y="118"/>
                  </a:cxn>
                  <a:cxn ang="0">
                    <a:pos x="43" y="109"/>
                  </a:cxn>
                  <a:cxn ang="0">
                    <a:pos x="33" y="100"/>
                  </a:cxn>
                  <a:cxn ang="0">
                    <a:pos x="22" y="95"/>
                  </a:cxn>
                  <a:cxn ang="0">
                    <a:pos x="10" y="92"/>
                  </a:cxn>
                  <a:cxn ang="0">
                    <a:pos x="0" y="96"/>
                  </a:cxn>
                  <a:cxn ang="0">
                    <a:pos x="4" y="91"/>
                  </a:cxn>
                  <a:cxn ang="0">
                    <a:pos x="17" y="81"/>
                  </a:cxn>
                  <a:cxn ang="0">
                    <a:pos x="35" y="65"/>
                  </a:cxn>
                  <a:cxn ang="0">
                    <a:pos x="55" y="48"/>
                  </a:cxn>
                  <a:cxn ang="0">
                    <a:pos x="76" y="31"/>
                  </a:cxn>
                  <a:cxn ang="0">
                    <a:pos x="95" y="15"/>
                  </a:cxn>
                  <a:cxn ang="0">
                    <a:pos x="108" y="4"/>
                  </a:cxn>
                  <a:cxn ang="0">
                    <a:pos x="113" y="0"/>
                  </a:cxn>
                  <a:cxn ang="0">
                    <a:pos x="119" y="5"/>
                  </a:cxn>
                  <a:cxn ang="0">
                    <a:pos x="137" y="19"/>
                  </a:cxn>
                  <a:cxn ang="0">
                    <a:pos x="162" y="39"/>
                  </a:cxn>
                  <a:cxn ang="0">
                    <a:pos x="192" y="61"/>
                  </a:cxn>
                  <a:cxn ang="0">
                    <a:pos x="222" y="81"/>
                  </a:cxn>
                  <a:cxn ang="0">
                    <a:pos x="249" y="99"/>
                  </a:cxn>
                  <a:cxn ang="0">
                    <a:pos x="269" y="108"/>
                  </a:cxn>
                  <a:cxn ang="0">
                    <a:pos x="279" y="106"/>
                  </a:cxn>
                  <a:cxn ang="0">
                    <a:pos x="276" y="108"/>
                  </a:cxn>
                  <a:cxn ang="0">
                    <a:pos x="270" y="113"/>
                  </a:cxn>
                  <a:cxn ang="0">
                    <a:pos x="261" y="122"/>
                  </a:cxn>
                  <a:cxn ang="0">
                    <a:pos x="252" y="132"/>
                  </a:cxn>
                  <a:cxn ang="0">
                    <a:pos x="240" y="142"/>
                  </a:cxn>
                  <a:cxn ang="0">
                    <a:pos x="230" y="153"/>
                  </a:cxn>
                  <a:cxn ang="0">
                    <a:pos x="221" y="162"/>
                  </a:cxn>
                  <a:cxn ang="0">
                    <a:pos x="214" y="169"/>
                  </a:cxn>
                  <a:cxn ang="0">
                    <a:pos x="207" y="174"/>
                  </a:cxn>
                  <a:cxn ang="0">
                    <a:pos x="196" y="180"/>
                  </a:cxn>
                  <a:cxn ang="0">
                    <a:pos x="182" y="186"/>
                  </a:cxn>
                  <a:cxn ang="0">
                    <a:pos x="168" y="189"/>
                  </a:cxn>
                  <a:cxn ang="0">
                    <a:pos x="153" y="187"/>
                  </a:cxn>
                  <a:cxn ang="0">
                    <a:pos x="141" y="180"/>
                  </a:cxn>
                  <a:cxn ang="0">
                    <a:pos x="131" y="165"/>
                  </a:cxn>
                  <a:cxn ang="0">
                    <a:pos x="126" y="142"/>
                  </a:cxn>
                </a:cxnLst>
                <a:rect l="0" t="0" r="r" b="b"/>
                <a:pathLst>
                  <a:path w="280" h="190">
                    <a:moveTo>
                      <a:pt x="126" y="142"/>
                    </a:moveTo>
                    <a:lnTo>
                      <a:pt x="125" y="150"/>
                    </a:lnTo>
                    <a:lnTo>
                      <a:pt x="120" y="156"/>
                    </a:lnTo>
                    <a:lnTo>
                      <a:pt x="114" y="161"/>
                    </a:lnTo>
                    <a:lnTo>
                      <a:pt x="105" y="162"/>
                    </a:lnTo>
                    <a:lnTo>
                      <a:pt x="95" y="162"/>
                    </a:lnTo>
                    <a:lnTo>
                      <a:pt x="85" y="157"/>
                    </a:lnTo>
                    <a:lnTo>
                      <a:pt x="74" y="149"/>
                    </a:lnTo>
                    <a:lnTo>
                      <a:pt x="64" y="135"/>
                    </a:lnTo>
                    <a:lnTo>
                      <a:pt x="63" y="133"/>
                    </a:lnTo>
                    <a:lnTo>
                      <a:pt x="58" y="126"/>
                    </a:lnTo>
                    <a:lnTo>
                      <a:pt x="52" y="118"/>
                    </a:lnTo>
                    <a:lnTo>
                      <a:pt x="43" y="109"/>
                    </a:lnTo>
                    <a:lnTo>
                      <a:pt x="33" y="100"/>
                    </a:lnTo>
                    <a:lnTo>
                      <a:pt x="22" y="95"/>
                    </a:lnTo>
                    <a:lnTo>
                      <a:pt x="10" y="92"/>
                    </a:lnTo>
                    <a:lnTo>
                      <a:pt x="0" y="96"/>
                    </a:lnTo>
                    <a:lnTo>
                      <a:pt x="4" y="91"/>
                    </a:lnTo>
                    <a:lnTo>
                      <a:pt x="17" y="81"/>
                    </a:lnTo>
                    <a:lnTo>
                      <a:pt x="35" y="65"/>
                    </a:lnTo>
                    <a:lnTo>
                      <a:pt x="55" y="48"/>
                    </a:lnTo>
                    <a:lnTo>
                      <a:pt x="76" y="31"/>
                    </a:lnTo>
                    <a:lnTo>
                      <a:pt x="95" y="15"/>
                    </a:lnTo>
                    <a:lnTo>
                      <a:pt x="108" y="4"/>
                    </a:lnTo>
                    <a:lnTo>
                      <a:pt x="113" y="0"/>
                    </a:lnTo>
                    <a:lnTo>
                      <a:pt x="119" y="5"/>
                    </a:lnTo>
                    <a:lnTo>
                      <a:pt x="137" y="19"/>
                    </a:lnTo>
                    <a:lnTo>
                      <a:pt x="162" y="39"/>
                    </a:lnTo>
                    <a:lnTo>
                      <a:pt x="192" y="61"/>
                    </a:lnTo>
                    <a:lnTo>
                      <a:pt x="222" y="81"/>
                    </a:lnTo>
                    <a:lnTo>
                      <a:pt x="249" y="99"/>
                    </a:lnTo>
                    <a:lnTo>
                      <a:pt x="269" y="108"/>
                    </a:lnTo>
                    <a:lnTo>
                      <a:pt x="279" y="106"/>
                    </a:lnTo>
                    <a:lnTo>
                      <a:pt x="276" y="108"/>
                    </a:lnTo>
                    <a:lnTo>
                      <a:pt x="270" y="113"/>
                    </a:lnTo>
                    <a:lnTo>
                      <a:pt x="261" y="122"/>
                    </a:lnTo>
                    <a:lnTo>
                      <a:pt x="252" y="132"/>
                    </a:lnTo>
                    <a:lnTo>
                      <a:pt x="240" y="142"/>
                    </a:lnTo>
                    <a:lnTo>
                      <a:pt x="230" y="153"/>
                    </a:lnTo>
                    <a:lnTo>
                      <a:pt x="221" y="162"/>
                    </a:lnTo>
                    <a:lnTo>
                      <a:pt x="214" y="169"/>
                    </a:lnTo>
                    <a:lnTo>
                      <a:pt x="207" y="174"/>
                    </a:lnTo>
                    <a:lnTo>
                      <a:pt x="196" y="180"/>
                    </a:lnTo>
                    <a:lnTo>
                      <a:pt x="182" y="186"/>
                    </a:lnTo>
                    <a:lnTo>
                      <a:pt x="168" y="189"/>
                    </a:lnTo>
                    <a:lnTo>
                      <a:pt x="153" y="187"/>
                    </a:lnTo>
                    <a:lnTo>
                      <a:pt x="141" y="180"/>
                    </a:lnTo>
                    <a:lnTo>
                      <a:pt x="131" y="165"/>
                    </a:lnTo>
                    <a:lnTo>
                      <a:pt x="126" y="142"/>
                    </a:lnTo>
                  </a:path>
                </a:pathLst>
              </a:custGeom>
              <a:solidFill>
                <a:srgbClr val="969696"/>
              </a:solidFill>
              <a:ln w="9525" cap="rnd">
                <a:noFill/>
                <a:round/>
                <a:headEnd/>
                <a:tailEnd/>
              </a:ln>
              <a:effectLst/>
            </p:spPr>
            <p:txBody>
              <a:bodyPr/>
              <a:lstStyle/>
              <a:p>
                <a:endParaRPr lang="zh-CN" altLang="en-US"/>
              </a:p>
            </p:txBody>
          </p:sp>
          <p:sp>
            <p:nvSpPr>
              <p:cNvPr id="80" name="Freeform 93"/>
              <p:cNvSpPr>
                <a:spLocks/>
              </p:cNvSpPr>
              <p:nvPr/>
            </p:nvSpPr>
            <p:spPr bwMode="auto">
              <a:xfrm>
                <a:off x="4595" y="1136"/>
                <a:ext cx="259" cy="177"/>
              </a:xfrm>
              <a:custGeom>
                <a:avLst/>
                <a:gdLst/>
                <a:ahLst/>
                <a:cxnLst>
                  <a:cxn ang="0">
                    <a:pos x="117" y="122"/>
                  </a:cxn>
                  <a:cxn ang="0">
                    <a:pos x="116" y="129"/>
                  </a:cxn>
                  <a:cxn ang="0">
                    <a:pos x="113" y="135"/>
                  </a:cxn>
                  <a:cxn ang="0">
                    <a:pos x="108" y="141"/>
                  </a:cxn>
                  <a:cxn ang="0">
                    <a:pos x="102" y="147"/>
                  </a:cxn>
                  <a:cxn ang="0">
                    <a:pos x="94" y="149"/>
                  </a:cxn>
                  <a:cxn ang="0">
                    <a:pos x="85" y="149"/>
                  </a:cxn>
                  <a:cxn ang="0">
                    <a:pos x="75" y="144"/>
                  </a:cxn>
                  <a:cxn ang="0">
                    <a:pos x="65" y="135"/>
                  </a:cxn>
                  <a:cxn ang="0">
                    <a:pos x="63" y="132"/>
                  </a:cxn>
                  <a:cxn ang="0">
                    <a:pos x="59" y="126"/>
                  </a:cxn>
                  <a:cxn ang="0">
                    <a:pos x="51" y="116"/>
                  </a:cxn>
                  <a:cxn ang="0">
                    <a:pos x="42" y="105"/>
                  </a:cxn>
                  <a:cxn ang="0">
                    <a:pos x="31" y="96"/>
                  </a:cxn>
                  <a:cxn ang="0">
                    <a:pos x="20" y="88"/>
                  </a:cxn>
                  <a:cxn ang="0">
                    <a:pos x="9" y="84"/>
                  </a:cxn>
                  <a:cxn ang="0">
                    <a:pos x="0" y="86"/>
                  </a:cxn>
                  <a:cxn ang="0">
                    <a:pos x="4" y="82"/>
                  </a:cxn>
                  <a:cxn ang="0">
                    <a:pos x="16" y="72"/>
                  </a:cxn>
                  <a:cxn ang="0">
                    <a:pos x="32" y="59"/>
                  </a:cxn>
                  <a:cxn ang="0">
                    <a:pos x="51" y="43"/>
                  </a:cxn>
                  <a:cxn ang="0">
                    <a:pos x="70" y="27"/>
                  </a:cxn>
                  <a:cxn ang="0">
                    <a:pos x="87" y="13"/>
                  </a:cxn>
                  <a:cxn ang="0">
                    <a:pos x="98" y="3"/>
                  </a:cxn>
                  <a:cxn ang="0">
                    <a:pos x="103" y="0"/>
                  </a:cxn>
                  <a:cxn ang="0">
                    <a:pos x="109" y="5"/>
                  </a:cxn>
                  <a:cxn ang="0">
                    <a:pos x="126" y="18"/>
                  </a:cxn>
                  <a:cxn ang="0">
                    <a:pos x="150" y="37"/>
                  </a:cxn>
                  <a:cxn ang="0">
                    <a:pos x="177" y="59"/>
                  </a:cxn>
                  <a:cxn ang="0">
                    <a:pos x="205" y="79"/>
                  </a:cxn>
                  <a:cxn ang="0">
                    <a:pos x="231" y="96"/>
                  </a:cxn>
                  <a:cxn ang="0">
                    <a:pos x="249" y="105"/>
                  </a:cxn>
                  <a:cxn ang="0">
                    <a:pos x="258" y="105"/>
                  </a:cxn>
                  <a:cxn ang="0">
                    <a:pos x="255" y="107"/>
                  </a:cxn>
                  <a:cxn ang="0">
                    <a:pos x="249" y="114"/>
                  </a:cxn>
                  <a:cxn ang="0">
                    <a:pos x="239" y="123"/>
                  </a:cxn>
                  <a:cxn ang="0">
                    <a:pos x="227" y="135"/>
                  </a:cxn>
                  <a:cxn ang="0">
                    <a:pos x="214" y="146"/>
                  </a:cxn>
                  <a:cxn ang="0">
                    <a:pos x="203" y="156"/>
                  </a:cxn>
                  <a:cxn ang="0">
                    <a:pos x="193" y="164"/>
                  </a:cxn>
                  <a:cxn ang="0">
                    <a:pos x="186" y="168"/>
                  </a:cxn>
                  <a:cxn ang="0">
                    <a:pos x="179" y="170"/>
                  </a:cxn>
                  <a:cxn ang="0">
                    <a:pos x="170" y="174"/>
                  </a:cxn>
                  <a:cxn ang="0">
                    <a:pos x="160" y="176"/>
                  </a:cxn>
                  <a:cxn ang="0">
                    <a:pos x="149" y="176"/>
                  </a:cxn>
                  <a:cxn ang="0">
                    <a:pos x="138" y="172"/>
                  </a:cxn>
                  <a:cxn ang="0">
                    <a:pos x="129" y="163"/>
                  </a:cxn>
                  <a:cxn ang="0">
                    <a:pos x="121" y="147"/>
                  </a:cxn>
                  <a:cxn ang="0">
                    <a:pos x="117" y="122"/>
                  </a:cxn>
                </a:cxnLst>
                <a:rect l="0" t="0" r="r" b="b"/>
                <a:pathLst>
                  <a:path w="259" h="177">
                    <a:moveTo>
                      <a:pt x="117" y="122"/>
                    </a:moveTo>
                    <a:lnTo>
                      <a:pt x="116" y="129"/>
                    </a:lnTo>
                    <a:lnTo>
                      <a:pt x="113" y="135"/>
                    </a:lnTo>
                    <a:lnTo>
                      <a:pt x="108" y="141"/>
                    </a:lnTo>
                    <a:lnTo>
                      <a:pt x="102" y="147"/>
                    </a:lnTo>
                    <a:lnTo>
                      <a:pt x="94" y="149"/>
                    </a:lnTo>
                    <a:lnTo>
                      <a:pt x="85" y="149"/>
                    </a:lnTo>
                    <a:lnTo>
                      <a:pt x="75" y="144"/>
                    </a:lnTo>
                    <a:lnTo>
                      <a:pt x="65" y="135"/>
                    </a:lnTo>
                    <a:lnTo>
                      <a:pt x="63" y="132"/>
                    </a:lnTo>
                    <a:lnTo>
                      <a:pt x="59" y="126"/>
                    </a:lnTo>
                    <a:lnTo>
                      <a:pt x="51" y="116"/>
                    </a:lnTo>
                    <a:lnTo>
                      <a:pt x="42" y="105"/>
                    </a:lnTo>
                    <a:lnTo>
                      <a:pt x="31" y="96"/>
                    </a:lnTo>
                    <a:lnTo>
                      <a:pt x="20" y="88"/>
                    </a:lnTo>
                    <a:lnTo>
                      <a:pt x="9" y="84"/>
                    </a:lnTo>
                    <a:lnTo>
                      <a:pt x="0" y="86"/>
                    </a:lnTo>
                    <a:lnTo>
                      <a:pt x="4" y="82"/>
                    </a:lnTo>
                    <a:lnTo>
                      <a:pt x="16" y="72"/>
                    </a:lnTo>
                    <a:lnTo>
                      <a:pt x="32" y="59"/>
                    </a:lnTo>
                    <a:lnTo>
                      <a:pt x="51" y="43"/>
                    </a:lnTo>
                    <a:lnTo>
                      <a:pt x="70" y="27"/>
                    </a:lnTo>
                    <a:lnTo>
                      <a:pt x="87" y="13"/>
                    </a:lnTo>
                    <a:lnTo>
                      <a:pt x="98" y="3"/>
                    </a:lnTo>
                    <a:lnTo>
                      <a:pt x="103" y="0"/>
                    </a:lnTo>
                    <a:lnTo>
                      <a:pt x="109" y="5"/>
                    </a:lnTo>
                    <a:lnTo>
                      <a:pt x="126" y="18"/>
                    </a:lnTo>
                    <a:lnTo>
                      <a:pt x="150" y="37"/>
                    </a:lnTo>
                    <a:lnTo>
                      <a:pt x="177" y="59"/>
                    </a:lnTo>
                    <a:lnTo>
                      <a:pt x="205" y="79"/>
                    </a:lnTo>
                    <a:lnTo>
                      <a:pt x="231" y="96"/>
                    </a:lnTo>
                    <a:lnTo>
                      <a:pt x="249" y="105"/>
                    </a:lnTo>
                    <a:lnTo>
                      <a:pt x="258" y="105"/>
                    </a:lnTo>
                    <a:lnTo>
                      <a:pt x="255" y="107"/>
                    </a:lnTo>
                    <a:lnTo>
                      <a:pt x="249" y="114"/>
                    </a:lnTo>
                    <a:lnTo>
                      <a:pt x="239" y="123"/>
                    </a:lnTo>
                    <a:lnTo>
                      <a:pt x="227" y="135"/>
                    </a:lnTo>
                    <a:lnTo>
                      <a:pt x="214" y="146"/>
                    </a:lnTo>
                    <a:lnTo>
                      <a:pt x="203" y="156"/>
                    </a:lnTo>
                    <a:lnTo>
                      <a:pt x="193" y="164"/>
                    </a:lnTo>
                    <a:lnTo>
                      <a:pt x="186" y="168"/>
                    </a:lnTo>
                    <a:lnTo>
                      <a:pt x="179" y="170"/>
                    </a:lnTo>
                    <a:lnTo>
                      <a:pt x="170" y="174"/>
                    </a:lnTo>
                    <a:lnTo>
                      <a:pt x="160" y="176"/>
                    </a:lnTo>
                    <a:lnTo>
                      <a:pt x="149" y="176"/>
                    </a:lnTo>
                    <a:lnTo>
                      <a:pt x="138" y="172"/>
                    </a:lnTo>
                    <a:lnTo>
                      <a:pt x="129" y="163"/>
                    </a:lnTo>
                    <a:lnTo>
                      <a:pt x="121" y="147"/>
                    </a:lnTo>
                    <a:lnTo>
                      <a:pt x="117" y="122"/>
                    </a:lnTo>
                  </a:path>
                </a:pathLst>
              </a:custGeom>
              <a:solidFill>
                <a:srgbClr val="EAEAEA"/>
              </a:solidFill>
              <a:ln w="9525" cap="rnd">
                <a:noFill/>
                <a:round/>
                <a:headEnd/>
                <a:tailEnd/>
              </a:ln>
              <a:effectLst/>
            </p:spPr>
            <p:txBody>
              <a:bodyPr/>
              <a:lstStyle/>
              <a:p>
                <a:endParaRPr lang="zh-CN" altLang="en-US"/>
              </a:p>
            </p:txBody>
          </p:sp>
          <p:sp>
            <p:nvSpPr>
              <p:cNvPr id="81" name="Freeform 94"/>
              <p:cNvSpPr>
                <a:spLocks/>
              </p:cNvSpPr>
              <p:nvPr/>
            </p:nvSpPr>
            <p:spPr bwMode="auto">
              <a:xfrm>
                <a:off x="4633" y="1167"/>
                <a:ext cx="87" cy="64"/>
              </a:xfrm>
              <a:custGeom>
                <a:avLst/>
                <a:gdLst/>
                <a:ahLst/>
                <a:cxnLst>
                  <a:cxn ang="0">
                    <a:pos x="86" y="5"/>
                  </a:cxn>
                  <a:cxn ang="0">
                    <a:pos x="76" y="0"/>
                  </a:cxn>
                  <a:cxn ang="0">
                    <a:pos x="0" y="57"/>
                  </a:cxn>
                  <a:cxn ang="0">
                    <a:pos x="10" y="63"/>
                  </a:cxn>
                  <a:cxn ang="0">
                    <a:pos x="86" y="5"/>
                  </a:cxn>
                </a:cxnLst>
                <a:rect l="0" t="0" r="r" b="b"/>
                <a:pathLst>
                  <a:path w="87" h="64">
                    <a:moveTo>
                      <a:pt x="86" y="5"/>
                    </a:moveTo>
                    <a:lnTo>
                      <a:pt x="76" y="0"/>
                    </a:lnTo>
                    <a:lnTo>
                      <a:pt x="0" y="57"/>
                    </a:lnTo>
                    <a:lnTo>
                      <a:pt x="10" y="63"/>
                    </a:lnTo>
                    <a:lnTo>
                      <a:pt x="86" y="5"/>
                    </a:lnTo>
                  </a:path>
                </a:pathLst>
              </a:custGeom>
              <a:solidFill>
                <a:srgbClr val="969696"/>
              </a:solidFill>
              <a:ln w="9525" cap="rnd">
                <a:noFill/>
                <a:round/>
                <a:headEnd/>
                <a:tailEnd/>
              </a:ln>
              <a:effectLst/>
            </p:spPr>
            <p:txBody>
              <a:bodyPr/>
              <a:lstStyle/>
              <a:p>
                <a:endParaRPr lang="zh-CN" altLang="en-US"/>
              </a:p>
            </p:txBody>
          </p:sp>
          <p:sp>
            <p:nvSpPr>
              <p:cNvPr id="82" name="Freeform 95"/>
              <p:cNvSpPr>
                <a:spLocks/>
              </p:cNvSpPr>
              <p:nvPr/>
            </p:nvSpPr>
            <p:spPr bwMode="auto">
              <a:xfrm>
                <a:off x="4662" y="1185"/>
                <a:ext cx="92" cy="67"/>
              </a:xfrm>
              <a:custGeom>
                <a:avLst/>
                <a:gdLst/>
                <a:ahLst/>
                <a:cxnLst>
                  <a:cxn ang="0">
                    <a:pos x="91" y="8"/>
                  </a:cxn>
                  <a:cxn ang="0">
                    <a:pos x="81" y="0"/>
                  </a:cxn>
                  <a:cxn ang="0">
                    <a:pos x="0" y="57"/>
                  </a:cxn>
                  <a:cxn ang="0">
                    <a:pos x="9" y="66"/>
                  </a:cxn>
                  <a:cxn ang="0">
                    <a:pos x="91" y="8"/>
                  </a:cxn>
                </a:cxnLst>
                <a:rect l="0" t="0" r="r" b="b"/>
                <a:pathLst>
                  <a:path w="92" h="67">
                    <a:moveTo>
                      <a:pt x="91" y="8"/>
                    </a:moveTo>
                    <a:lnTo>
                      <a:pt x="81" y="0"/>
                    </a:lnTo>
                    <a:lnTo>
                      <a:pt x="0" y="57"/>
                    </a:lnTo>
                    <a:lnTo>
                      <a:pt x="9" y="66"/>
                    </a:lnTo>
                    <a:lnTo>
                      <a:pt x="91" y="8"/>
                    </a:lnTo>
                  </a:path>
                </a:pathLst>
              </a:custGeom>
              <a:solidFill>
                <a:srgbClr val="969696"/>
              </a:solidFill>
              <a:ln w="9525" cap="rnd">
                <a:noFill/>
                <a:round/>
                <a:headEnd/>
                <a:tailEnd/>
              </a:ln>
              <a:effectLst/>
            </p:spPr>
            <p:txBody>
              <a:bodyPr/>
              <a:lstStyle/>
              <a:p>
                <a:endParaRPr lang="zh-CN" altLang="en-US"/>
              </a:p>
            </p:txBody>
          </p:sp>
          <p:sp>
            <p:nvSpPr>
              <p:cNvPr id="83" name="Freeform 96"/>
              <p:cNvSpPr>
                <a:spLocks/>
              </p:cNvSpPr>
              <p:nvPr/>
            </p:nvSpPr>
            <p:spPr bwMode="auto">
              <a:xfrm>
                <a:off x="4689" y="1207"/>
                <a:ext cx="90" cy="67"/>
              </a:xfrm>
              <a:custGeom>
                <a:avLst/>
                <a:gdLst/>
                <a:ahLst/>
                <a:cxnLst>
                  <a:cxn ang="0">
                    <a:pos x="89" y="6"/>
                  </a:cxn>
                  <a:cxn ang="0">
                    <a:pos x="80" y="0"/>
                  </a:cxn>
                  <a:cxn ang="0">
                    <a:pos x="0" y="59"/>
                  </a:cxn>
                  <a:cxn ang="0">
                    <a:pos x="8" y="66"/>
                  </a:cxn>
                  <a:cxn ang="0">
                    <a:pos x="89" y="6"/>
                  </a:cxn>
                </a:cxnLst>
                <a:rect l="0" t="0" r="r" b="b"/>
                <a:pathLst>
                  <a:path w="90" h="67">
                    <a:moveTo>
                      <a:pt x="89" y="6"/>
                    </a:moveTo>
                    <a:lnTo>
                      <a:pt x="80" y="0"/>
                    </a:lnTo>
                    <a:lnTo>
                      <a:pt x="0" y="59"/>
                    </a:lnTo>
                    <a:lnTo>
                      <a:pt x="8" y="66"/>
                    </a:lnTo>
                    <a:lnTo>
                      <a:pt x="89" y="6"/>
                    </a:lnTo>
                  </a:path>
                </a:pathLst>
              </a:custGeom>
              <a:solidFill>
                <a:srgbClr val="969696"/>
              </a:solidFill>
              <a:ln w="9525" cap="rnd">
                <a:noFill/>
                <a:round/>
                <a:headEnd/>
                <a:tailEnd/>
              </a:ln>
              <a:effectLst/>
            </p:spPr>
            <p:txBody>
              <a:bodyPr/>
              <a:lstStyle/>
              <a:p>
                <a:endParaRPr lang="zh-CN" altLang="en-US"/>
              </a:p>
            </p:txBody>
          </p:sp>
          <p:sp>
            <p:nvSpPr>
              <p:cNvPr id="84" name="Freeform 97"/>
              <p:cNvSpPr>
                <a:spLocks/>
              </p:cNvSpPr>
              <p:nvPr/>
            </p:nvSpPr>
            <p:spPr bwMode="auto">
              <a:xfrm>
                <a:off x="4719" y="1228"/>
                <a:ext cx="93" cy="65"/>
              </a:xfrm>
              <a:custGeom>
                <a:avLst/>
                <a:gdLst/>
                <a:ahLst/>
                <a:cxnLst>
                  <a:cxn ang="0">
                    <a:pos x="92" y="5"/>
                  </a:cxn>
                  <a:cxn ang="0">
                    <a:pos x="81" y="0"/>
                  </a:cxn>
                  <a:cxn ang="0">
                    <a:pos x="0" y="57"/>
                  </a:cxn>
                  <a:cxn ang="0">
                    <a:pos x="9" y="64"/>
                  </a:cxn>
                  <a:cxn ang="0">
                    <a:pos x="92" y="5"/>
                  </a:cxn>
                </a:cxnLst>
                <a:rect l="0" t="0" r="r" b="b"/>
                <a:pathLst>
                  <a:path w="93" h="65">
                    <a:moveTo>
                      <a:pt x="92" y="5"/>
                    </a:moveTo>
                    <a:lnTo>
                      <a:pt x="81" y="0"/>
                    </a:lnTo>
                    <a:lnTo>
                      <a:pt x="0" y="57"/>
                    </a:lnTo>
                    <a:lnTo>
                      <a:pt x="9" y="64"/>
                    </a:lnTo>
                    <a:lnTo>
                      <a:pt x="92" y="5"/>
                    </a:lnTo>
                  </a:path>
                </a:pathLst>
              </a:custGeom>
              <a:solidFill>
                <a:srgbClr val="969696"/>
              </a:solidFill>
              <a:ln w="9525" cap="rnd">
                <a:noFill/>
                <a:round/>
                <a:headEnd/>
                <a:tailEnd/>
              </a:ln>
              <a:effectLst/>
            </p:spPr>
            <p:txBody>
              <a:bodyPr/>
              <a:lstStyle/>
              <a:p>
                <a:endParaRPr lang="zh-CN" altLang="en-US"/>
              </a:p>
            </p:txBody>
          </p:sp>
        </p:grpSp>
        <p:grpSp>
          <p:nvGrpSpPr>
            <p:cNvPr id="50" name="Group 108"/>
            <p:cNvGrpSpPr>
              <a:grpSpLocks/>
            </p:cNvGrpSpPr>
            <p:nvPr/>
          </p:nvGrpSpPr>
          <p:grpSpPr bwMode="auto">
            <a:xfrm>
              <a:off x="4260" y="1553"/>
              <a:ext cx="277" cy="260"/>
              <a:chOff x="4260" y="1553"/>
              <a:chExt cx="277" cy="260"/>
            </a:xfrm>
          </p:grpSpPr>
          <p:sp>
            <p:nvSpPr>
              <p:cNvPr id="70" name="Freeform 99"/>
              <p:cNvSpPr>
                <a:spLocks/>
              </p:cNvSpPr>
              <p:nvPr/>
            </p:nvSpPr>
            <p:spPr bwMode="auto">
              <a:xfrm>
                <a:off x="4260" y="1553"/>
                <a:ext cx="263" cy="254"/>
              </a:xfrm>
              <a:custGeom>
                <a:avLst/>
                <a:gdLst/>
                <a:ahLst/>
                <a:cxnLst>
                  <a:cxn ang="0">
                    <a:pos x="123" y="206"/>
                  </a:cxn>
                  <a:cxn ang="0">
                    <a:pos x="262" y="253"/>
                  </a:cxn>
                  <a:cxn ang="0">
                    <a:pos x="153" y="43"/>
                  </a:cxn>
                  <a:cxn ang="0">
                    <a:pos x="149" y="42"/>
                  </a:cxn>
                  <a:cxn ang="0">
                    <a:pos x="137" y="37"/>
                  </a:cxn>
                  <a:cxn ang="0">
                    <a:pos x="121" y="32"/>
                  </a:cxn>
                  <a:cxn ang="0">
                    <a:pos x="101" y="25"/>
                  </a:cxn>
                  <a:cxn ang="0">
                    <a:pos x="79" y="18"/>
                  </a:cxn>
                  <a:cxn ang="0">
                    <a:pos x="55" y="11"/>
                  </a:cxn>
                  <a:cxn ang="0">
                    <a:pos x="34" y="5"/>
                  </a:cxn>
                  <a:cxn ang="0">
                    <a:pos x="15" y="0"/>
                  </a:cxn>
                  <a:cxn ang="0">
                    <a:pos x="11" y="0"/>
                  </a:cxn>
                  <a:cxn ang="0">
                    <a:pos x="9" y="0"/>
                  </a:cxn>
                  <a:cxn ang="0">
                    <a:pos x="8" y="1"/>
                  </a:cxn>
                  <a:cxn ang="0">
                    <a:pos x="8" y="3"/>
                  </a:cxn>
                  <a:cxn ang="0">
                    <a:pos x="9" y="6"/>
                  </a:cxn>
                  <a:cxn ang="0">
                    <a:pos x="9" y="9"/>
                  </a:cxn>
                  <a:cxn ang="0">
                    <a:pos x="11" y="10"/>
                  </a:cxn>
                  <a:cxn ang="0">
                    <a:pos x="13" y="12"/>
                  </a:cxn>
                  <a:cxn ang="0">
                    <a:pos x="13" y="12"/>
                  </a:cxn>
                  <a:cxn ang="0">
                    <a:pos x="13" y="13"/>
                  </a:cxn>
                  <a:cxn ang="0">
                    <a:pos x="11" y="13"/>
                  </a:cxn>
                  <a:cxn ang="0">
                    <a:pos x="9" y="13"/>
                  </a:cxn>
                  <a:cxn ang="0">
                    <a:pos x="7" y="14"/>
                  </a:cxn>
                  <a:cxn ang="0">
                    <a:pos x="4" y="16"/>
                  </a:cxn>
                  <a:cxn ang="0">
                    <a:pos x="2" y="18"/>
                  </a:cxn>
                  <a:cxn ang="0">
                    <a:pos x="0" y="21"/>
                  </a:cxn>
                  <a:cxn ang="0">
                    <a:pos x="0" y="35"/>
                  </a:cxn>
                  <a:cxn ang="0">
                    <a:pos x="8" y="55"/>
                  </a:cxn>
                  <a:cxn ang="0">
                    <a:pos x="21" y="82"/>
                  </a:cxn>
                  <a:cxn ang="0">
                    <a:pos x="36" y="111"/>
                  </a:cxn>
                  <a:cxn ang="0">
                    <a:pos x="54" y="140"/>
                  </a:cxn>
                  <a:cxn ang="0">
                    <a:pos x="70" y="168"/>
                  </a:cxn>
                  <a:cxn ang="0">
                    <a:pos x="84" y="190"/>
                  </a:cxn>
                  <a:cxn ang="0">
                    <a:pos x="93" y="206"/>
                  </a:cxn>
                  <a:cxn ang="0">
                    <a:pos x="95" y="207"/>
                  </a:cxn>
                  <a:cxn ang="0">
                    <a:pos x="97" y="207"/>
                  </a:cxn>
                  <a:cxn ang="0">
                    <a:pos x="99" y="207"/>
                  </a:cxn>
                  <a:cxn ang="0">
                    <a:pos x="103" y="207"/>
                  </a:cxn>
                  <a:cxn ang="0">
                    <a:pos x="106" y="207"/>
                  </a:cxn>
                  <a:cxn ang="0">
                    <a:pos x="108" y="207"/>
                  </a:cxn>
                  <a:cxn ang="0">
                    <a:pos x="110" y="207"/>
                  </a:cxn>
                  <a:cxn ang="0">
                    <a:pos x="110" y="207"/>
                  </a:cxn>
                  <a:cxn ang="0">
                    <a:pos x="123" y="206"/>
                  </a:cxn>
                </a:cxnLst>
                <a:rect l="0" t="0" r="r" b="b"/>
                <a:pathLst>
                  <a:path w="263" h="254">
                    <a:moveTo>
                      <a:pt x="123" y="206"/>
                    </a:moveTo>
                    <a:lnTo>
                      <a:pt x="262" y="253"/>
                    </a:lnTo>
                    <a:lnTo>
                      <a:pt x="153" y="43"/>
                    </a:lnTo>
                    <a:lnTo>
                      <a:pt x="149" y="42"/>
                    </a:lnTo>
                    <a:lnTo>
                      <a:pt x="137" y="37"/>
                    </a:lnTo>
                    <a:lnTo>
                      <a:pt x="121" y="32"/>
                    </a:lnTo>
                    <a:lnTo>
                      <a:pt x="101" y="25"/>
                    </a:lnTo>
                    <a:lnTo>
                      <a:pt x="79" y="18"/>
                    </a:lnTo>
                    <a:lnTo>
                      <a:pt x="55" y="11"/>
                    </a:lnTo>
                    <a:lnTo>
                      <a:pt x="34" y="5"/>
                    </a:lnTo>
                    <a:lnTo>
                      <a:pt x="15" y="0"/>
                    </a:lnTo>
                    <a:lnTo>
                      <a:pt x="11" y="0"/>
                    </a:lnTo>
                    <a:lnTo>
                      <a:pt x="9" y="0"/>
                    </a:lnTo>
                    <a:lnTo>
                      <a:pt x="8" y="1"/>
                    </a:lnTo>
                    <a:lnTo>
                      <a:pt x="8" y="3"/>
                    </a:lnTo>
                    <a:lnTo>
                      <a:pt x="9" y="6"/>
                    </a:lnTo>
                    <a:lnTo>
                      <a:pt x="9" y="9"/>
                    </a:lnTo>
                    <a:lnTo>
                      <a:pt x="11" y="10"/>
                    </a:lnTo>
                    <a:lnTo>
                      <a:pt x="13" y="12"/>
                    </a:lnTo>
                    <a:lnTo>
                      <a:pt x="13" y="12"/>
                    </a:lnTo>
                    <a:lnTo>
                      <a:pt x="13" y="13"/>
                    </a:lnTo>
                    <a:lnTo>
                      <a:pt x="11" y="13"/>
                    </a:lnTo>
                    <a:lnTo>
                      <a:pt x="9" y="13"/>
                    </a:lnTo>
                    <a:lnTo>
                      <a:pt x="7" y="14"/>
                    </a:lnTo>
                    <a:lnTo>
                      <a:pt x="4" y="16"/>
                    </a:lnTo>
                    <a:lnTo>
                      <a:pt x="2" y="18"/>
                    </a:lnTo>
                    <a:lnTo>
                      <a:pt x="0" y="21"/>
                    </a:lnTo>
                    <a:lnTo>
                      <a:pt x="0" y="35"/>
                    </a:lnTo>
                    <a:lnTo>
                      <a:pt x="8" y="55"/>
                    </a:lnTo>
                    <a:lnTo>
                      <a:pt x="21" y="82"/>
                    </a:lnTo>
                    <a:lnTo>
                      <a:pt x="36" y="111"/>
                    </a:lnTo>
                    <a:lnTo>
                      <a:pt x="54" y="140"/>
                    </a:lnTo>
                    <a:lnTo>
                      <a:pt x="70" y="168"/>
                    </a:lnTo>
                    <a:lnTo>
                      <a:pt x="84" y="190"/>
                    </a:lnTo>
                    <a:lnTo>
                      <a:pt x="93" y="206"/>
                    </a:lnTo>
                    <a:lnTo>
                      <a:pt x="95" y="207"/>
                    </a:lnTo>
                    <a:lnTo>
                      <a:pt x="97" y="207"/>
                    </a:lnTo>
                    <a:lnTo>
                      <a:pt x="99" y="207"/>
                    </a:lnTo>
                    <a:lnTo>
                      <a:pt x="103" y="207"/>
                    </a:lnTo>
                    <a:lnTo>
                      <a:pt x="106" y="207"/>
                    </a:lnTo>
                    <a:lnTo>
                      <a:pt x="108" y="207"/>
                    </a:lnTo>
                    <a:lnTo>
                      <a:pt x="110" y="207"/>
                    </a:lnTo>
                    <a:lnTo>
                      <a:pt x="110" y="207"/>
                    </a:lnTo>
                    <a:lnTo>
                      <a:pt x="123" y="206"/>
                    </a:lnTo>
                  </a:path>
                </a:pathLst>
              </a:custGeom>
              <a:solidFill>
                <a:srgbClr val="969696"/>
              </a:solidFill>
              <a:ln w="9525" cap="rnd">
                <a:noFill/>
                <a:round/>
                <a:headEnd/>
                <a:tailEnd/>
              </a:ln>
              <a:effectLst/>
            </p:spPr>
            <p:txBody>
              <a:bodyPr/>
              <a:lstStyle/>
              <a:p>
                <a:endParaRPr lang="zh-CN" altLang="en-US"/>
              </a:p>
            </p:txBody>
          </p:sp>
          <p:sp>
            <p:nvSpPr>
              <p:cNvPr id="71" name="Freeform 100"/>
              <p:cNvSpPr>
                <a:spLocks/>
              </p:cNvSpPr>
              <p:nvPr/>
            </p:nvSpPr>
            <p:spPr bwMode="auto">
              <a:xfrm>
                <a:off x="4413" y="1596"/>
                <a:ext cx="124" cy="217"/>
              </a:xfrm>
              <a:custGeom>
                <a:avLst/>
                <a:gdLst/>
                <a:ahLst/>
                <a:cxnLst>
                  <a:cxn ang="0">
                    <a:pos x="123" y="216"/>
                  </a:cxn>
                  <a:cxn ang="0">
                    <a:pos x="112" y="193"/>
                  </a:cxn>
                  <a:cxn ang="0">
                    <a:pos x="10" y="3"/>
                  </a:cxn>
                  <a:cxn ang="0">
                    <a:pos x="0" y="0"/>
                  </a:cxn>
                  <a:cxn ang="0">
                    <a:pos x="111" y="212"/>
                  </a:cxn>
                  <a:cxn ang="0">
                    <a:pos x="123" y="216"/>
                  </a:cxn>
                </a:cxnLst>
                <a:rect l="0" t="0" r="r" b="b"/>
                <a:pathLst>
                  <a:path w="124" h="217">
                    <a:moveTo>
                      <a:pt x="123" y="216"/>
                    </a:moveTo>
                    <a:lnTo>
                      <a:pt x="112" y="193"/>
                    </a:lnTo>
                    <a:lnTo>
                      <a:pt x="10" y="3"/>
                    </a:lnTo>
                    <a:lnTo>
                      <a:pt x="0" y="0"/>
                    </a:lnTo>
                    <a:lnTo>
                      <a:pt x="111" y="212"/>
                    </a:lnTo>
                    <a:lnTo>
                      <a:pt x="123" y="216"/>
                    </a:lnTo>
                  </a:path>
                </a:pathLst>
              </a:custGeom>
              <a:solidFill>
                <a:srgbClr val="969696"/>
              </a:solidFill>
              <a:ln w="9525" cap="rnd">
                <a:noFill/>
                <a:round/>
                <a:headEnd/>
                <a:tailEnd/>
              </a:ln>
              <a:effectLst/>
            </p:spPr>
            <p:txBody>
              <a:bodyPr/>
              <a:lstStyle/>
              <a:p>
                <a:endParaRPr lang="zh-CN" altLang="en-US"/>
              </a:p>
            </p:txBody>
          </p:sp>
          <p:sp>
            <p:nvSpPr>
              <p:cNvPr id="72" name="Freeform 101"/>
              <p:cNvSpPr>
                <a:spLocks/>
              </p:cNvSpPr>
              <p:nvPr/>
            </p:nvSpPr>
            <p:spPr bwMode="auto">
              <a:xfrm>
                <a:off x="4372" y="1760"/>
                <a:ext cx="162" cy="51"/>
              </a:xfrm>
              <a:custGeom>
                <a:avLst/>
                <a:gdLst/>
                <a:ahLst/>
                <a:cxnLst>
                  <a:cxn ang="0">
                    <a:pos x="1" y="10"/>
                  </a:cxn>
                  <a:cxn ang="0">
                    <a:pos x="143" y="46"/>
                  </a:cxn>
                  <a:cxn ang="0">
                    <a:pos x="161" y="50"/>
                  </a:cxn>
                  <a:cxn ang="0">
                    <a:pos x="159" y="45"/>
                  </a:cxn>
                  <a:cxn ang="0">
                    <a:pos x="0" y="0"/>
                  </a:cxn>
                  <a:cxn ang="0">
                    <a:pos x="0" y="0"/>
                  </a:cxn>
                  <a:cxn ang="0">
                    <a:pos x="0" y="1"/>
                  </a:cxn>
                  <a:cxn ang="0">
                    <a:pos x="0" y="4"/>
                  </a:cxn>
                  <a:cxn ang="0">
                    <a:pos x="0" y="6"/>
                  </a:cxn>
                  <a:cxn ang="0">
                    <a:pos x="0" y="8"/>
                  </a:cxn>
                  <a:cxn ang="0">
                    <a:pos x="0" y="9"/>
                  </a:cxn>
                  <a:cxn ang="0">
                    <a:pos x="0" y="10"/>
                  </a:cxn>
                  <a:cxn ang="0">
                    <a:pos x="1" y="10"/>
                  </a:cxn>
                </a:cxnLst>
                <a:rect l="0" t="0" r="r" b="b"/>
                <a:pathLst>
                  <a:path w="162" h="51">
                    <a:moveTo>
                      <a:pt x="1" y="10"/>
                    </a:moveTo>
                    <a:lnTo>
                      <a:pt x="143" y="46"/>
                    </a:lnTo>
                    <a:lnTo>
                      <a:pt x="161" y="50"/>
                    </a:lnTo>
                    <a:lnTo>
                      <a:pt x="159" y="45"/>
                    </a:lnTo>
                    <a:lnTo>
                      <a:pt x="0" y="0"/>
                    </a:lnTo>
                    <a:lnTo>
                      <a:pt x="0" y="0"/>
                    </a:lnTo>
                    <a:lnTo>
                      <a:pt x="0" y="1"/>
                    </a:lnTo>
                    <a:lnTo>
                      <a:pt x="0" y="4"/>
                    </a:lnTo>
                    <a:lnTo>
                      <a:pt x="0" y="6"/>
                    </a:lnTo>
                    <a:lnTo>
                      <a:pt x="0" y="8"/>
                    </a:lnTo>
                    <a:lnTo>
                      <a:pt x="0" y="9"/>
                    </a:lnTo>
                    <a:lnTo>
                      <a:pt x="0" y="10"/>
                    </a:lnTo>
                    <a:lnTo>
                      <a:pt x="1" y="10"/>
                    </a:lnTo>
                  </a:path>
                </a:pathLst>
              </a:custGeom>
              <a:solidFill>
                <a:srgbClr val="969696"/>
              </a:solidFill>
              <a:ln w="9525" cap="rnd">
                <a:noFill/>
                <a:round/>
                <a:headEnd/>
                <a:tailEnd/>
              </a:ln>
              <a:effectLst/>
            </p:spPr>
            <p:txBody>
              <a:bodyPr/>
              <a:lstStyle/>
              <a:p>
                <a:endParaRPr lang="zh-CN" altLang="en-US"/>
              </a:p>
            </p:txBody>
          </p:sp>
          <p:sp>
            <p:nvSpPr>
              <p:cNvPr id="73" name="Freeform 102"/>
              <p:cNvSpPr>
                <a:spLocks/>
              </p:cNvSpPr>
              <p:nvPr/>
            </p:nvSpPr>
            <p:spPr bwMode="auto">
              <a:xfrm>
                <a:off x="4266" y="1557"/>
                <a:ext cx="262" cy="249"/>
              </a:xfrm>
              <a:custGeom>
                <a:avLst/>
                <a:gdLst/>
                <a:ahLst/>
                <a:cxnLst>
                  <a:cxn ang="0">
                    <a:pos x="110" y="209"/>
                  </a:cxn>
                  <a:cxn ang="0">
                    <a:pos x="261" y="248"/>
                  </a:cxn>
                  <a:cxn ang="0">
                    <a:pos x="257" y="238"/>
                  </a:cxn>
                  <a:cxn ang="0">
                    <a:pos x="252" y="228"/>
                  </a:cxn>
                  <a:cxn ang="0">
                    <a:pos x="155" y="45"/>
                  </a:cxn>
                  <a:cxn ang="0">
                    <a:pos x="150" y="44"/>
                  </a:cxn>
                  <a:cxn ang="0">
                    <a:pos x="137" y="38"/>
                  </a:cxn>
                  <a:cxn ang="0">
                    <a:pos x="118" y="32"/>
                  </a:cxn>
                  <a:cxn ang="0">
                    <a:pos x="95" y="24"/>
                  </a:cxn>
                  <a:cxn ang="0">
                    <a:pos x="70" y="16"/>
                  </a:cxn>
                  <a:cxn ang="0">
                    <a:pos x="46" y="9"/>
                  </a:cxn>
                  <a:cxn ang="0">
                    <a:pos x="25" y="2"/>
                  </a:cxn>
                  <a:cxn ang="0">
                    <a:pos x="8" y="0"/>
                  </a:cxn>
                  <a:cxn ang="0">
                    <a:pos x="8" y="0"/>
                  </a:cxn>
                  <a:cxn ang="0">
                    <a:pos x="9" y="2"/>
                  </a:cxn>
                  <a:cxn ang="0">
                    <a:pos x="12" y="5"/>
                  </a:cxn>
                  <a:cxn ang="0">
                    <a:pos x="17" y="9"/>
                  </a:cxn>
                  <a:cxn ang="0">
                    <a:pos x="21" y="11"/>
                  </a:cxn>
                  <a:cxn ang="0">
                    <a:pos x="24" y="14"/>
                  </a:cxn>
                  <a:cxn ang="0">
                    <a:pos x="26" y="15"/>
                  </a:cxn>
                  <a:cxn ang="0">
                    <a:pos x="26" y="14"/>
                  </a:cxn>
                  <a:cxn ang="0">
                    <a:pos x="23" y="12"/>
                  </a:cxn>
                  <a:cxn ang="0">
                    <a:pos x="20" y="12"/>
                  </a:cxn>
                  <a:cxn ang="0">
                    <a:pos x="17" y="11"/>
                  </a:cxn>
                  <a:cxn ang="0">
                    <a:pos x="13" y="12"/>
                  </a:cxn>
                  <a:cxn ang="0">
                    <a:pos x="8" y="12"/>
                  </a:cxn>
                  <a:cxn ang="0">
                    <a:pos x="5" y="13"/>
                  </a:cxn>
                  <a:cxn ang="0">
                    <a:pos x="1" y="14"/>
                  </a:cxn>
                  <a:cxn ang="0">
                    <a:pos x="0" y="16"/>
                  </a:cxn>
                  <a:cxn ang="0">
                    <a:pos x="1" y="31"/>
                  </a:cxn>
                  <a:cxn ang="0">
                    <a:pos x="8" y="54"/>
                  </a:cxn>
                  <a:cxn ang="0">
                    <a:pos x="20" y="79"/>
                  </a:cxn>
                  <a:cxn ang="0">
                    <a:pos x="35" y="107"/>
                  </a:cxn>
                  <a:cxn ang="0">
                    <a:pos x="51" y="134"/>
                  </a:cxn>
                  <a:cxn ang="0">
                    <a:pos x="66" y="160"/>
                  </a:cxn>
                  <a:cxn ang="0">
                    <a:pos x="79" y="182"/>
                  </a:cxn>
                  <a:cxn ang="0">
                    <a:pos x="89" y="197"/>
                  </a:cxn>
                  <a:cxn ang="0">
                    <a:pos x="91" y="199"/>
                  </a:cxn>
                  <a:cxn ang="0">
                    <a:pos x="95" y="200"/>
                  </a:cxn>
                  <a:cxn ang="0">
                    <a:pos x="97" y="200"/>
                  </a:cxn>
                  <a:cxn ang="0">
                    <a:pos x="101" y="200"/>
                  </a:cxn>
                  <a:cxn ang="0">
                    <a:pos x="104" y="200"/>
                  </a:cxn>
                  <a:cxn ang="0">
                    <a:pos x="107" y="200"/>
                  </a:cxn>
                  <a:cxn ang="0">
                    <a:pos x="110" y="200"/>
                  </a:cxn>
                  <a:cxn ang="0">
                    <a:pos x="111" y="199"/>
                  </a:cxn>
                  <a:cxn ang="0">
                    <a:pos x="110" y="209"/>
                  </a:cxn>
                </a:cxnLst>
                <a:rect l="0" t="0" r="r" b="b"/>
                <a:pathLst>
                  <a:path w="262" h="249">
                    <a:moveTo>
                      <a:pt x="110" y="209"/>
                    </a:moveTo>
                    <a:lnTo>
                      <a:pt x="261" y="248"/>
                    </a:lnTo>
                    <a:lnTo>
                      <a:pt x="257" y="238"/>
                    </a:lnTo>
                    <a:lnTo>
                      <a:pt x="252" y="228"/>
                    </a:lnTo>
                    <a:lnTo>
                      <a:pt x="155" y="45"/>
                    </a:lnTo>
                    <a:lnTo>
                      <a:pt x="150" y="44"/>
                    </a:lnTo>
                    <a:lnTo>
                      <a:pt x="137" y="38"/>
                    </a:lnTo>
                    <a:lnTo>
                      <a:pt x="118" y="32"/>
                    </a:lnTo>
                    <a:lnTo>
                      <a:pt x="95" y="24"/>
                    </a:lnTo>
                    <a:lnTo>
                      <a:pt x="70" y="16"/>
                    </a:lnTo>
                    <a:lnTo>
                      <a:pt x="46" y="9"/>
                    </a:lnTo>
                    <a:lnTo>
                      <a:pt x="25" y="2"/>
                    </a:lnTo>
                    <a:lnTo>
                      <a:pt x="8" y="0"/>
                    </a:lnTo>
                    <a:lnTo>
                      <a:pt x="8" y="0"/>
                    </a:lnTo>
                    <a:lnTo>
                      <a:pt x="9" y="2"/>
                    </a:lnTo>
                    <a:lnTo>
                      <a:pt x="12" y="5"/>
                    </a:lnTo>
                    <a:lnTo>
                      <a:pt x="17" y="9"/>
                    </a:lnTo>
                    <a:lnTo>
                      <a:pt x="21" y="11"/>
                    </a:lnTo>
                    <a:lnTo>
                      <a:pt x="24" y="14"/>
                    </a:lnTo>
                    <a:lnTo>
                      <a:pt x="26" y="15"/>
                    </a:lnTo>
                    <a:lnTo>
                      <a:pt x="26" y="14"/>
                    </a:lnTo>
                    <a:lnTo>
                      <a:pt x="23" y="12"/>
                    </a:lnTo>
                    <a:lnTo>
                      <a:pt x="20" y="12"/>
                    </a:lnTo>
                    <a:lnTo>
                      <a:pt x="17" y="11"/>
                    </a:lnTo>
                    <a:lnTo>
                      <a:pt x="13" y="12"/>
                    </a:lnTo>
                    <a:lnTo>
                      <a:pt x="8" y="12"/>
                    </a:lnTo>
                    <a:lnTo>
                      <a:pt x="5" y="13"/>
                    </a:lnTo>
                    <a:lnTo>
                      <a:pt x="1" y="14"/>
                    </a:lnTo>
                    <a:lnTo>
                      <a:pt x="0" y="16"/>
                    </a:lnTo>
                    <a:lnTo>
                      <a:pt x="1" y="31"/>
                    </a:lnTo>
                    <a:lnTo>
                      <a:pt x="8" y="54"/>
                    </a:lnTo>
                    <a:lnTo>
                      <a:pt x="20" y="79"/>
                    </a:lnTo>
                    <a:lnTo>
                      <a:pt x="35" y="107"/>
                    </a:lnTo>
                    <a:lnTo>
                      <a:pt x="51" y="134"/>
                    </a:lnTo>
                    <a:lnTo>
                      <a:pt x="66" y="160"/>
                    </a:lnTo>
                    <a:lnTo>
                      <a:pt x="79" y="182"/>
                    </a:lnTo>
                    <a:lnTo>
                      <a:pt x="89" y="197"/>
                    </a:lnTo>
                    <a:lnTo>
                      <a:pt x="91" y="199"/>
                    </a:lnTo>
                    <a:lnTo>
                      <a:pt x="95" y="200"/>
                    </a:lnTo>
                    <a:lnTo>
                      <a:pt x="97" y="200"/>
                    </a:lnTo>
                    <a:lnTo>
                      <a:pt x="101" y="200"/>
                    </a:lnTo>
                    <a:lnTo>
                      <a:pt x="104" y="200"/>
                    </a:lnTo>
                    <a:lnTo>
                      <a:pt x="107" y="200"/>
                    </a:lnTo>
                    <a:lnTo>
                      <a:pt x="110" y="200"/>
                    </a:lnTo>
                    <a:lnTo>
                      <a:pt x="111" y="199"/>
                    </a:lnTo>
                    <a:lnTo>
                      <a:pt x="110" y="209"/>
                    </a:lnTo>
                  </a:path>
                </a:pathLst>
              </a:custGeom>
              <a:solidFill>
                <a:srgbClr val="EAEAEA"/>
              </a:solidFill>
              <a:ln w="9525" cap="rnd">
                <a:noFill/>
                <a:round/>
                <a:headEnd/>
                <a:tailEnd/>
              </a:ln>
              <a:effectLst/>
            </p:spPr>
            <p:txBody>
              <a:bodyPr/>
              <a:lstStyle/>
              <a:p>
                <a:endParaRPr lang="zh-CN" altLang="en-US"/>
              </a:p>
            </p:txBody>
          </p:sp>
          <p:sp>
            <p:nvSpPr>
              <p:cNvPr id="74" name="Freeform 103"/>
              <p:cNvSpPr>
                <a:spLocks/>
              </p:cNvSpPr>
              <p:nvPr/>
            </p:nvSpPr>
            <p:spPr bwMode="auto">
              <a:xfrm>
                <a:off x="4298" y="1599"/>
                <a:ext cx="127" cy="46"/>
              </a:xfrm>
              <a:custGeom>
                <a:avLst/>
                <a:gdLst/>
                <a:ahLst/>
                <a:cxnLst>
                  <a:cxn ang="0">
                    <a:pos x="126" y="45"/>
                  </a:cxn>
                  <a:cxn ang="0">
                    <a:pos x="119" y="33"/>
                  </a:cxn>
                  <a:cxn ang="0">
                    <a:pos x="0" y="0"/>
                  </a:cxn>
                  <a:cxn ang="0">
                    <a:pos x="6" y="11"/>
                  </a:cxn>
                  <a:cxn ang="0">
                    <a:pos x="126" y="45"/>
                  </a:cxn>
                </a:cxnLst>
                <a:rect l="0" t="0" r="r" b="b"/>
                <a:pathLst>
                  <a:path w="127" h="46">
                    <a:moveTo>
                      <a:pt x="126" y="45"/>
                    </a:moveTo>
                    <a:lnTo>
                      <a:pt x="119" y="33"/>
                    </a:lnTo>
                    <a:lnTo>
                      <a:pt x="0" y="0"/>
                    </a:lnTo>
                    <a:lnTo>
                      <a:pt x="6" y="11"/>
                    </a:lnTo>
                    <a:lnTo>
                      <a:pt x="126" y="45"/>
                    </a:lnTo>
                  </a:path>
                </a:pathLst>
              </a:custGeom>
              <a:solidFill>
                <a:srgbClr val="969696"/>
              </a:solidFill>
              <a:ln w="9525" cap="rnd">
                <a:noFill/>
                <a:round/>
                <a:headEnd/>
                <a:tailEnd/>
              </a:ln>
              <a:effectLst/>
            </p:spPr>
            <p:txBody>
              <a:bodyPr/>
              <a:lstStyle/>
              <a:p>
                <a:endParaRPr lang="zh-CN" altLang="en-US"/>
              </a:p>
            </p:txBody>
          </p:sp>
          <p:sp>
            <p:nvSpPr>
              <p:cNvPr id="75" name="Freeform 104"/>
              <p:cNvSpPr>
                <a:spLocks/>
              </p:cNvSpPr>
              <p:nvPr/>
            </p:nvSpPr>
            <p:spPr bwMode="auto">
              <a:xfrm>
                <a:off x="4312" y="1630"/>
                <a:ext cx="127" cy="46"/>
              </a:xfrm>
              <a:custGeom>
                <a:avLst/>
                <a:gdLst/>
                <a:ahLst/>
                <a:cxnLst>
                  <a:cxn ang="0">
                    <a:pos x="126" y="45"/>
                  </a:cxn>
                  <a:cxn ang="0">
                    <a:pos x="119" y="33"/>
                  </a:cxn>
                  <a:cxn ang="0">
                    <a:pos x="0" y="0"/>
                  </a:cxn>
                  <a:cxn ang="0">
                    <a:pos x="5" y="11"/>
                  </a:cxn>
                  <a:cxn ang="0">
                    <a:pos x="126" y="45"/>
                  </a:cxn>
                </a:cxnLst>
                <a:rect l="0" t="0" r="r" b="b"/>
                <a:pathLst>
                  <a:path w="127" h="46">
                    <a:moveTo>
                      <a:pt x="126" y="45"/>
                    </a:moveTo>
                    <a:lnTo>
                      <a:pt x="119" y="33"/>
                    </a:lnTo>
                    <a:lnTo>
                      <a:pt x="0" y="0"/>
                    </a:lnTo>
                    <a:lnTo>
                      <a:pt x="5" y="11"/>
                    </a:lnTo>
                    <a:lnTo>
                      <a:pt x="126" y="45"/>
                    </a:lnTo>
                  </a:path>
                </a:pathLst>
              </a:custGeom>
              <a:solidFill>
                <a:srgbClr val="969696"/>
              </a:solidFill>
              <a:ln w="9525" cap="rnd">
                <a:noFill/>
                <a:round/>
                <a:headEnd/>
                <a:tailEnd/>
              </a:ln>
              <a:effectLst/>
            </p:spPr>
            <p:txBody>
              <a:bodyPr/>
              <a:lstStyle/>
              <a:p>
                <a:endParaRPr lang="zh-CN" altLang="en-US"/>
              </a:p>
            </p:txBody>
          </p:sp>
          <p:sp>
            <p:nvSpPr>
              <p:cNvPr id="76" name="Freeform 105"/>
              <p:cNvSpPr>
                <a:spLocks/>
              </p:cNvSpPr>
              <p:nvPr/>
            </p:nvSpPr>
            <p:spPr bwMode="auto">
              <a:xfrm>
                <a:off x="4329" y="1662"/>
                <a:ext cx="127" cy="45"/>
              </a:xfrm>
              <a:custGeom>
                <a:avLst/>
                <a:gdLst/>
                <a:ahLst/>
                <a:cxnLst>
                  <a:cxn ang="0">
                    <a:pos x="126" y="44"/>
                  </a:cxn>
                  <a:cxn ang="0">
                    <a:pos x="120" y="32"/>
                  </a:cxn>
                  <a:cxn ang="0">
                    <a:pos x="0" y="0"/>
                  </a:cxn>
                  <a:cxn ang="0">
                    <a:pos x="6" y="11"/>
                  </a:cxn>
                  <a:cxn ang="0">
                    <a:pos x="126" y="44"/>
                  </a:cxn>
                </a:cxnLst>
                <a:rect l="0" t="0" r="r" b="b"/>
                <a:pathLst>
                  <a:path w="127" h="45">
                    <a:moveTo>
                      <a:pt x="126" y="44"/>
                    </a:moveTo>
                    <a:lnTo>
                      <a:pt x="120" y="32"/>
                    </a:lnTo>
                    <a:lnTo>
                      <a:pt x="0" y="0"/>
                    </a:lnTo>
                    <a:lnTo>
                      <a:pt x="6" y="11"/>
                    </a:lnTo>
                    <a:lnTo>
                      <a:pt x="126" y="44"/>
                    </a:lnTo>
                  </a:path>
                </a:pathLst>
              </a:custGeom>
              <a:solidFill>
                <a:srgbClr val="969696"/>
              </a:solidFill>
              <a:ln w="9525" cap="rnd">
                <a:noFill/>
                <a:round/>
                <a:headEnd/>
                <a:tailEnd/>
              </a:ln>
              <a:effectLst/>
            </p:spPr>
            <p:txBody>
              <a:bodyPr/>
              <a:lstStyle/>
              <a:p>
                <a:endParaRPr lang="zh-CN" altLang="en-US"/>
              </a:p>
            </p:txBody>
          </p:sp>
          <p:sp>
            <p:nvSpPr>
              <p:cNvPr id="77" name="Freeform 106"/>
              <p:cNvSpPr>
                <a:spLocks/>
              </p:cNvSpPr>
              <p:nvPr/>
            </p:nvSpPr>
            <p:spPr bwMode="auto">
              <a:xfrm>
                <a:off x="4347" y="1695"/>
                <a:ext cx="127" cy="45"/>
              </a:xfrm>
              <a:custGeom>
                <a:avLst/>
                <a:gdLst/>
                <a:ahLst/>
                <a:cxnLst>
                  <a:cxn ang="0">
                    <a:pos x="126" y="44"/>
                  </a:cxn>
                  <a:cxn ang="0">
                    <a:pos x="120" y="32"/>
                  </a:cxn>
                  <a:cxn ang="0">
                    <a:pos x="0" y="0"/>
                  </a:cxn>
                  <a:cxn ang="0">
                    <a:pos x="6" y="11"/>
                  </a:cxn>
                  <a:cxn ang="0">
                    <a:pos x="126" y="44"/>
                  </a:cxn>
                </a:cxnLst>
                <a:rect l="0" t="0" r="r" b="b"/>
                <a:pathLst>
                  <a:path w="127" h="45">
                    <a:moveTo>
                      <a:pt x="126" y="44"/>
                    </a:moveTo>
                    <a:lnTo>
                      <a:pt x="120" y="32"/>
                    </a:lnTo>
                    <a:lnTo>
                      <a:pt x="0" y="0"/>
                    </a:lnTo>
                    <a:lnTo>
                      <a:pt x="6" y="11"/>
                    </a:lnTo>
                    <a:lnTo>
                      <a:pt x="126" y="44"/>
                    </a:lnTo>
                  </a:path>
                </a:pathLst>
              </a:custGeom>
              <a:solidFill>
                <a:srgbClr val="969696"/>
              </a:solidFill>
              <a:ln w="9525" cap="rnd">
                <a:noFill/>
                <a:round/>
                <a:headEnd/>
                <a:tailEnd/>
              </a:ln>
              <a:effectLst/>
            </p:spPr>
            <p:txBody>
              <a:bodyPr/>
              <a:lstStyle/>
              <a:p>
                <a:endParaRPr lang="zh-CN" altLang="en-US"/>
              </a:p>
            </p:txBody>
          </p:sp>
          <p:sp>
            <p:nvSpPr>
              <p:cNvPr id="78" name="Freeform 107"/>
              <p:cNvSpPr>
                <a:spLocks/>
              </p:cNvSpPr>
              <p:nvPr/>
            </p:nvSpPr>
            <p:spPr bwMode="auto">
              <a:xfrm>
                <a:off x="4366" y="1728"/>
                <a:ext cx="127" cy="45"/>
              </a:xfrm>
              <a:custGeom>
                <a:avLst/>
                <a:gdLst/>
                <a:ahLst/>
                <a:cxnLst>
                  <a:cxn ang="0">
                    <a:pos x="126" y="44"/>
                  </a:cxn>
                  <a:cxn ang="0">
                    <a:pos x="120" y="32"/>
                  </a:cxn>
                  <a:cxn ang="0">
                    <a:pos x="0" y="0"/>
                  </a:cxn>
                  <a:cxn ang="0">
                    <a:pos x="6" y="11"/>
                  </a:cxn>
                  <a:cxn ang="0">
                    <a:pos x="126" y="44"/>
                  </a:cxn>
                </a:cxnLst>
                <a:rect l="0" t="0" r="r" b="b"/>
                <a:pathLst>
                  <a:path w="127" h="45">
                    <a:moveTo>
                      <a:pt x="126" y="44"/>
                    </a:moveTo>
                    <a:lnTo>
                      <a:pt x="120" y="32"/>
                    </a:lnTo>
                    <a:lnTo>
                      <a:pt x="0" y="0"/>
                    </a:lnTo>
                    <a:lnTo>
                      <a:pt x="6" y="11"/>
                    </a:lnTo>
                    <a:lnTo>
                      <a:pt x="126" y="44"/>
                    </a:lnTo>
                  </a:path>
                </a:pathLst>
              </a:custGeom>
              <a:solidFill>
                <a:srgbClr val="969696"/>
              </a:solidFill>
              <a:ln w="9525" cap="rnd">
                <a:noFill/>
                <a:round/>
                <a:headEnd/>
                <a:tailEnd/>
              </a:ln>
              <a:effectLst/>
            </p:spPr>
            <p:txBody>
              <a:bodyPr/>
              <a:lstStyle/>
              <a:p>
                <a:endParaRPr lang="zh-CN" altLang="en-US"/>
              </a:p>
            </p:txBody>
          </p:sp>
        </p:grpSp>
        <p:grpSp>
          <p:nvGrpSpPr>
            <p:cNvPr id="51" name="Group 127"/>
            <p:cNvGrpSpPr>
              <a:grpSpLocks/>
            </p:cNvGrpSpPr>
            <p:nvPr/>
          </p:nvGrpSpPr>
          <p:grpSpPr bwMode="auto">
            <a:xfrm>
              <a:off x="4146" y="1839"/>
              <a:ext cx="394" cy="207"/>
              <a:chOff x="4146" y="1839"/>
              <a:chExt cx="394" cy="207"/>
            </a:xfrm>
          </p:grpSpPr>
          <p:sp>
            <p:nvSpPr>
              <p:cNvPr id="52" name="Freeform 109"/>
              <p:cNvSpPr>
                <a:spLocks/>
              </p:cNvSpPr>
              <p:nvPr/>
            </p:nvSpPr>
            <p:spPr bwMode="auto">
              <a:xfrm>
                <a:off x="4146" y="1874"/>
                <a:ext cx="373" cy="172"/>
              </a:xfrm>
              <a:custGeom>
                <a:avLst/>
                <a:gdLst/>
                <a:ahLst/>
                <a:cxnLst>
                  <a:cxn ang="0">
                    <a:pos x="372" y="118"/>
                  </a:cxn>
                  <a:cxn ang="0">
                    <a:pos x="169" y="0"/>
                  </a:cxn>
                  <a:cxn ang="0">
                    <a:pos x="0" y="47"/>
                  </a:cxn>
                  <a:cxn ang="0">
                    <a:pos x="208" y="171"/>
                  </a:cxn>
                  <a:cxn ang="0">
                    <a:pos x="372" y="118"/>
                  </a:cxn>
                </a:cxnLst>
                <a:rect l="0" t="0" r="r" b="b"/>
                <a:pathLst>
                  <a:path w="373" h="172">
                    <a:moveTo>
                      <a:pt x="372" y="118"/>
                    </a:moveTo>
                    <a:lnTo>
                      <a:pt x="169" y="0"/>
                    </a:lnTo>
                    <a:lnTo>
                      <a:pt x="0" y="47"/>
                    </a:lnTo>
                    <a:lnTo>
                      <a:pt x="208" y="171"/>
                    </a:lnTo>
                    <a:lnTo>
                      <a:pt x="372" y="118"/>
                    </a:lnTo>
                  </a:path>
                </a:pathLst>
              </a:custGeom>
              <a:solidFill>
                <a:srgbClr val="969696"/>
              </a:solidFill>
              <a:ln w="9525" cap="rnd">
                <a:noFill/>
                <a:round/>
                <a:headEnd/>
                <a:tailEnd/>
              </a:ln>
              <a:effectLst/>
            </p:spPr>
            <p:txBody>
              <a:bodyPr/>
              <a:lstStyle/>
              <a:p>
                <a:endParaRPr lang="zh-CN" altLang="en-US"/>
              </a:p>
            </p:txBody>
          </p:sp>
          <p:sp>
            <p:nvSpPr>
              <p:cNvPr id="53" name="Freeform 110"/>
              <p:cNvSpPr>
                <a:spLocks/>
              </p:cNvSpPr>
              <p:nvPr/>
            </p:nvSpPr>
            <p:spPr bwMode="auto">
              <a:xfrm>
                <a:off x="4316" y="1870"/>
                <a:ext cx="223" cy="128"/>
              </a:xfrm>
              <a:custGeom>
                <a:avLst/>
                <a:gdLst/>
                <a:ahLst/>
                <a:cxnLst>
                  <a:cxn ang="0">
                    <a:pos x="222" y="123"/>
                  </a:cxn>
                  <a:cxn ang="0">
                    <a:pos x="12" y="0"/>
                  </a:cxn>
                  <a:cxn ang="0">
                    <a:pos x="0" y="3"/>
                  </a:cxn>
                  <a:cxn ang="0">
                    <a:pos x="209" y="127"/>
                  </a:cxn>
                  <a:cxn ang="0">
                    <a:pos x="222" y="123"/>
                  </a:cxn>
                </a:cxnLst>
                <a:rect l="0" t="0" r="r" b="b"/>
                <a:pathLst>
                  <a:path w="223" h="128">
                    <a:moveTo>
                      <a:pt x="222" y="123"/>
                    </a:moveTo>
                    <a:lnTo>
                      <a:pt x="12" y="0"/>
                    </a:lnTo>
                    <a:lnTo>
                      <a:pt x="0" y="3"/>
                    </a:lnTo>
                    <a:lnTo>
                      <a:pt x="209" y="127"/>
                    </a:lnTo>
                    <a:lnTo>
                      <a:pt x="222" y="123"/>
                    </a:lnTo>
                  </a:path>
                </a:pathLst>
              </a:custGeom>
              <a:solidFill>
                <a:srgbClr val="CCCCCC"/>
              </a:solidFill>
              <a:ln w="9525" cap="rnd">
                <a:noFill/>
                <a:round/>
                <a:headEnd/>
                <a:tailEnd/>
              </a:ln>
              <a:effectLst/>
            </p:spPr>
            <p:txBody>
              <a:bodyPr/>
              <a:lstStyle/>
              <a:p>
                <a:endParaRPr lang="zh-CN" altLang="en-US"/>
              </a:p>
            </p:txBody>
          </p:sp>
          <p:sp>
            <p:nvSpPr>
              <p:cNvPr id="54" name="Freeform 111"/>
              <p:cNvSpPr>
                <a:spLocks/>
              </p:cNvSpPr>
              <p:nvPr/>
            </p:nvSpPr>
            <p:spPr bwMode="auto">
              <a:xfrm>
                <a:off x="4350" y="1991"/>
                <a:ext cx="189" cy="55"/>
              </a:xfrm>
              <a:custGeom>
                <a:avLst/>
                <a:gdLst/>
                <a:ahLst/>
                <a:cxnLst>
                  <a:cxn ang="0">
                    <a:pos x="188" y="2"/>
                  </a:cxn>
                  <a:cxn ang="0">
                    <a:pos x="182" y="0"/>
                  </a:cxn>
                  <a:cxn ang="0">
                    <a:pos x="0" y="51"/>
                  </a:cxn>
                  <a:cxn ang="0">
                    <a:pos x="5" y="54"/>
                  </a:cxn>
                  <a:cxn ang="0">
                    <a:pos x="188" y="2"/>
                  </a:cxn>
                </a:cxnLst>
                <a:rect l="0" t="0" r="r" b="b"/>
                <a:pathLst>
                  <a:path w="189" h="55">
                    <a:moveTo>
                      <a:pt x="188" y="2"/>
                    </a:moveTo>
                    <a:lnTo>
                      <a:pt x="182" y="0"/>
                    </a:lnTo>
                    <a:lnTo>
                      <a:pt x="0" y="51"/>
                    </a:lnTo>
                    <a:lnTo>
                      <a:pt x="5" y="54"/>
                    </a:lnTo>
                    <a:lnTo>
                      <a:pt x="188" y="2"/>
                    </a:lnTo>
                  </a:path>
                </a:pathLst>
              </a:custGeom>
              <a:solidFill>
                <a:srgbClr val="CCCCCC"/>
              </a:solidFill>
              <a:ln w="9525" cap="rnd">
                <a:noFill/>
                <a:round/>
                <a:headEnd/>
                <a:tailEnd/>
              </a:ln>
              <a:effectLst/>
            </p:spPr>
            <p:txBody>
              <a:bodyPr/>
              <a:lstStyle/>
              <a:p>
                <a:endParaRPr lang="zh-CN" altLang="en-US"/>
              </a:p>
            </p:txBody>
          </p:sp>
          <p:sp>
            <p:nvSpPr>
              <p:cNvPr id="55" name="Freeform 112"/>
              <p:cNvSpPr>
                <a:spLocks/>
              </p:cNvSpPr>
              <p:nvPr/>
            </p:nvSpPr>
            <p:spPr bwMode="auto">
              <a:xfrm>
                <a:off x="4158" y="1874"/>
                <a:ext cx="373" cy="168"/>
              </a:xfrm>
              <a:custGeom>
                <a:avLst/>
                <a:gdLst/>
                <a:ahLst/>
                <a:cxnLst>
                  <a:cxn ang="0">
                    <a:pos x="372" y="118"/>
                  </a:cxn>
                  <a:cxn ang="0">
                    <a:pos x="169" y="0"/>
                  </a:cxn>
                  <a:cxn ang="0">
                    <a:pos x="0" y="47"/>
                  </a:cxn>
                  <a:cxn ang="0">
                    <a:pos x="202" y="167"/>
                  </a:cxn>
                  <a:cxn ang="0">
                    <a:pos x="372" y="118"/>
                  </a:cxn>
                </a:cxnLst>
                <a:rect l="0" t="0" r="r" b="b"/>
                <a:pathLst>
                  <a:path w="373" h="168">
                    <a:moveTo>
                      <a:pt x="372" y="118"/>
                    </a:moveTo>
                    <a:lnTo>
                      <a:pt x="169" y="0"/>
                    </a:lnTo>
                    <a:lnTo>
                      <a:pt x="0" y="47"/>
                    </a:lnTo>
                    <a:lnTo>
                      <a:pt x="202" y="167"/>
                    </a:lnTo>
                    <a:lnTo>
                      <a:pt x="372" y="118"/>
                    </a:lnTo>
                  </a:path>
                </a:pathLst>
              </a:custGeom>
              <a:solidFill>
                <a:srgbClr val="EAEAEA"/>
              </a:solidFill>
              <a:ln w="9525" cap="rnd">
                <a:noFill/>
                <a:round/>
                <a:headEnd/>
                <a:tailEnd/>
              </a:ln>
              <a:effectLst/>
            </p:spPr>
            <p:txBody>
              <a:bodyPr/>
              <a:lstStyle/>
              <a:p>
                <a:endParaRPr lang="zh-CN" altLang="en-US"/>
              </a:p>
            </p:txBody>
          </p:sp>
          <p:sp>
            <p:nvSpPr>
              <p:cNvPr id="56" name="Freeform 113"/>
              <p:cNvSpPr>
                <a:spLocks/>
              </p:cNvSpPr>
              <p:nvPr/>
            </p:nvSpPr>
            <p:spPr bwMode="auto">
              <a:xfrm>
                <a:off x="4220" y="1897"/>
                <a:ext cx="132" cy="46"/>
              </a:xfrm>
              <a:custGeom>
                <a:avLst/>
                <a:gdLst/>
                <a:ahLst/>
                <a:cxnLst>
                  <a:cxn ang="0">
                    <a:pos x="131" y="9"/>
                  </a:cxn>
                  <a:cxn ang="0">
                    <a:pos x="118" y="0"/>
                  </a:cxn>
                  <a:cxn ang="0">
                    <a:pos x="0" y="35"/>
                  </a:cxn>
                  <a:cxn ang="0">
                    <a:pos x="11" y="45"/>
                  </a:cxn>
                  <a:cxn ang="0">
                    <a:pos x="131" y="9"/>
                  </a:cxn>
                </a:cxnLst>
                <a:rect l="0" t="0" r="r" b="b"/>
                <a:pathLst>
                  <a:path w="132" h="46">
                    <a:moveTo>
                      <a:pt x="131" y="9"/>
                    </a:moveTo>
                    <a:lnTo>
                      <a:pt x="118" y="0"/>
                    </a:lnTo>
                    <a:lnTo>
                      <a:pt x="0" y="35"/>
                    </a:lnTo>
                    <a:lnTo>
                      <a:pt x="11" y="45"/>
                    </a:lnTo>
                    <a:lnTo>
                      <a:pt x="131" y="9"/>
                    </a:lnTo>
                  </a:path>
                </a:pathLst>
              </a:custGeom>
              <a:solidFill>
                <a:srgbClr val="969696"/>
              </a:solidFill>
              <a:ln w="9525" cap="rnd">
                <a:noFill/>
                <a:round/>
                <a:headEnd/>
                <a:tailEnd/>
              </a:ln>
              <a:effectLst/>
            </p:spPr>
            <p:txBody>
              <a:bodyPr/>
              <a:lstStyle/>
              <a:p>
                <a:endParaRPr lang="zh-CN" altLang="en-US"/>
              </a:p>
            </p:txBody>
          </p:sp>
          <p:sp>
            <p:nvSpPr>
              <p:cNvPr id="57" name="Freeform 114"/>
              <p:cNvSpPr>
                <a:spLocks/>
              </p:cNvSpPr>
              <p:nvPr/>
            </p:nvSpPr>
            <p:spPr bwMode="auto">
              <a:xfrm>
                <a:off x="4249" y="1917"/>
                <a:ext cx="134" cy="45"/>
              </a:xfrm>
              <a:custGeom>
                <a:avLst/>
                <a:gdLst/>
                <a:ahLst/>
                <a:cxnLst>
                  <a:cxn ang="0">
                    <a:pos x="133" y="8"/>
                  </a:cxn>
                  <a:cxn ang="0">
                    <a:pos x="120" y="0"/>
                  </a:cxn>
                  <a:cxn ang="0">
                    <a:pos x="0" y="34"/>
                  </a:cxn>
                  <a:cxn ang="0">
                    <a:pos x="12" y="44"/>
                  </a:cxn>
                  <a:cxn ang="0">
                    <a:pos x="133" y="8"/>
                  </a:cxn>
                </a:cxnLst>
                <a:rect l="0" t="0" r="r" b="b"/>
                <a:pathLst>
                  <a:path w="134" h="45">
                    <a:moveTo>
                      <a:pt x="133" y="8"/>
                    </a:moveTo>
                    <a:lnTo>
                      <a:pt x="120" y="0"/>
                    </a:lnTo>
                    <a:lnTo>
                      <a:pt x="0" y="34"/>
                    </a:lnTo>
                    <a:lnTo>
                      <a:pt x="12" y="44"/>
                    </a:lnTo>
                    <a:lnTo>
                      <a:pt x="133" y="8"/>
                    </a:lnTo>
                  </a:path>
                </a:pathLst>
              </a:custGeom>
              <a:solidFill>
                <a:srgbClr val="969696"/>
              </a:solidFill>
              <a:ln w="9525" cap="rnd">
                <a:noFill/>
                <a:round/>
                <a:headEnd/>
                <a:tailEnd/>
              </a:ln>
              <a:effectLst/>
            </p:spPr>
            <p:txBody>
              <a:bodyPr/>
              <a:lstStyle/>
              <a:p>
                <a:endParaRPr lang="zh-CN" altLang="en-US"/>
              </a:p>
            </p:txBody>
          </p:sp>
          <p:sp>
            <p:nvSpPr>
              <p:cNvPr id="58" name="Freeform 115"/>
              <p:cNvSpPr>
                <a:spLocks/>
              </p:cNvSpPr>
              <p:nvPr/>
            </p:nvSpPr>
            <p:spPr bwMode="auto">
              <a:xfrm>
                <a:off x="4286" y="1935"/>
                <a:ext cx="134" cy="46"/>
              </a:xfrm>
              <a:custGeom>
                <a:avLst/>
                <a:gdLst/>
                <a:ahLst/>
                <a:cxnLst>
                  <a:cxn ang="0">
                    <a:pos x="133" y="9"/>
                  </a:cxn>
                  <a:cxn ang="0">
                    <a:pos x="120" y="0"/>
                  </a:cxn>
                  <a:cxn ang="0">
                    <a:pos x="0" y="35"/>
                  </a:cxn>
                  <a:cxn ang="0">
                    <a:pos x="12" y="45"/>
                  </a:cxn>
                  <a:cxn ang="0">
                    <a:pos x="133" y="9"/>
                  </a:cxn>
                </a:cxnLst>
                <a:rect l="0" t="0" r="r" b="b"/>
                <a:pathLst>
                  <a:path w="134" h="46">
                    <a:moveTo>
                      <a:pt x="133" y="9"/>
                    </a:moveTo>
                    <a:lnTo>
                      <a:pt x="120" y="0"/>
                    </a:lnTo>
                    <a:lnTo>
                      <a:pt x="0" y="35"/>
                    </a:lnTo>
                    <a:lnTo>
                      <a:pt x="12" y="45"/>
                    </a:lnTo>
                    <a:lnTo>
                      <a:pt x="133" y="9"/>
                    </a:lnTo>
                  </a:path>
                </a:pathLst>
              </a:custGeom>
              <a:solidFill>
                <a:srgbClr val="CCCCCC"/>
              </a:solidFill>
              <a:ln w="9525" cap="rnd">
                <a:noFill/>
                <a:round/>
                <a:headEnd/>
                <a:tailEnd/>
              </a:ln>
              <a:effectLst/>
            </p:spPr>
            <p:txBody>
              <a:bodyPr/>
              <a:lstStyle/>
              <a:p>
                <a:endParaRPr lang="zh-CN" altLang="en-US"/>
              </a:p>
            </p:txBody>
          </p:sp>
          <p:sp>
            <p:nvSpPr>
              <p:cNvPr id="59" name="Freeform 116"/>
              <p:cNvSpPr>
                <a:spLocks/>
              </p:cNvSpPr>
              <p:nvPr/>
            </p:nvSpPr>
            <p:spPr bwMode="auto">
              <a:xfrm>
                <a:off x="4322" y="1956"/>
                <a:ext cx="133" cy="46"/>
              </a:xfrm>
              <a:custGeom>
                <a:avLst/>
                <a:gdLst/>
                <a:ahLst/>
                <a:cxnLst>
                  <a:cxn ang="0">
                    <a:pos x="132" y="9"/>
                  </a:cxn>
                  <a:cxn ang="0">
                    <a:pos x="119" y="0"/>
                  </a:cxn>
                  <a:cxn ang="0">
                    <a:pos x="0" y="35"/>
                  </a:cxn>
                  <a:cxn ang="0">
                    <a:pos x="11" y="45"/>
                  </a:cxn>
                  <a:cxn ang="0">
                    <a:pos x="132" y="9"/>
                  </a:cxn>
                </a:cxnLst>
                <a:rect l="0" t="0" r="r" b="b"/>
                <a:pathLst>
                  <a:path w="133" h="46">
                    <a:moveTo>
                      <a:pt x="132" y="9"/>
                    </a:moveTo>
                    <a:lnTo>
                      <a:pt x="119" y="0"/>
                    </a:lnTo>
                    <a:lnTo>
                      <a:pt x="0" y="35"/>
                    </a:lnTo>
                    <a:lnTo>
                      <a:pt x="11" y="45"/>
                    </a:lnTo>
                    <a:lnTo>
                      <a:pt x="132" y="9"/>
                    </a:lnTo>
                  </a:path>
                </a:pathLst>
              </a:custGeom>
              <a:solidFill>
                <a:srgbClr val="CCCCCC"/>
              </a:solidFill>
              <a:ln w="9525" cap="rnd">
                <a:noFill/>
                <a:round/>
                <a:headEnd/>
                <a:tailEnd/>
              </a:ln>
              <a:effectLst/>
            </p:spPr>
            <p:txBody>
              <a:bodyPr/>
              <a:lstStyle/>
              <a:p>
                <a:endParaRPr lang="zh-CN" altLang="en-US"/>
              </a:p>
            </p:txBody>
          </p:sp>
          <p:sp>
            <p:nvSpPr>
              <p:cNvPr id="60" name="Freeform 117"/>
              <p:cNvSpPr>
                <a:spLocks/>
              </p:cNvSpPr>
              <p:nvPr/>
            </p:nvSpPr>
            <p:spPr bwMode="auto">
              <a:xfrm>
                <a:off x="4355" y="1977"/>
                <a:ext cx="133" cy="46"/>
              </a:xfrm>
              <a:custGeom>
                <a:avLst/>
                <a:gdLst/>
                <a:ahLst/>
                <a:cxnLst>
                  <a:cxn ang="0">
                    <a:pos x="132" y="10"/>
                  </a:cxn>
                  <a:cxn ang="0">
                    <a:pos x="119" y="0"/>
                  </a:cxn>
                  <a:cxn ang="0">
                    <a:pos x="0" y="34"/>
                  </a:cxn>
                  <a:cxn ang="0">
                    <a:pos x="12" y="45"/>
                  </a:cxn>
                  <a:cxn ang="0">
                    <a:pos x="132" y="10"/>
                  </a:cxn>
                </a:cxnLst>
                <a:rect l="0" t="0" r="r" b="b"/>
                <a:pathLst>
                  <a:path w="133" h="46">
                    <a:moveTo>
                      <a:pt x="132" y="10"/>
                    </a:moveTo>
                    <a:lnTo>
                      <a:pt x="119" y="0"/>
                    </a:lnTo>
                    <a:lnTo>
                      <a:pt x="0" y="34"/>
                    </a:lnTo>
                    <a:lnTo>
                      <a:pt x="12" y="45"/>
                    </a:lnTo>
                    <a:lnTo>
                      <a:pt x="132" y="10"/>
                    </a:lnTo>
                  </a:path>
                </a:pathLst>
              </a:custGeom>
              <a:solidFill>
                <a:srgbClr val="969696"/>
              </a:solidFill>
              <a:ln w="9525" cap="rnd">
                <a:noFill/>
                <a:round/>
                <a:headEnd/>
                <a:tailEnd/>
              </a:ln>
              <a:effectLst/>
            </p:spPr>
            <p:txBody>
              <a:bodyPr/>
              <a:lstStyle/>
              <a:p>
                <a:endParaRPr lang="zh-CN" altLang="en-US"/>
              </a:p>
            </p:txBody>
          </p:sp>
          <p:sp>
            <p:nvSpPr>
              <p:cNvPr id="61" name="Freeform 118"/>
              <p:cNvSpPr>
                <a:spLocks/>
              </p:cNvSpPr>
              <p:nvPr/>
            </p:nvSpPr>
            <p:spPr bwMode="auto">
              <a:xfrm>
                <a:off x="4165" y="1841"/>
                <a:ext cx="355" cy="176"/>
              </a:xfrm>
              <a:custGeom>
                <a:avLst/>
                <a:gdLst/>
                <a:ahLst/>
                <a:cxnLst>
                  <a:cxn ang="0">
                    <a:pos x="354" y="151"/>
                  </a:cxn>
                  <a:cxn ang="0">
                    <a:pos x="175" y="0"/>
                  </a:cxn>
                  <a:cxn ang="0">
                    <a:pos x="0" y="17"/>
                  </a:cxn>
                  <a:cxn ang="0">
                    <a:pos x="184" y="175"/>
                  </a:cxn>
                  <a:cxn ang="0">
                    <a:pos x="354" y="151"/>
                  </a:cxn>
                </a:cxnLst>
                <a:rect l="0" t="0" r="r" b="b"/>
                <a:pathLst>
                  <a:path w="355" h="176">
                    <a:moveTo>
                      <a:pt x="354" y="151"/>
                    </a:moveTo>
                    <a:lnTo>
                      <a:pt x="175" y="0"/>
                    </a:lnTo>
                    <a:lnTo>
                      <a:pt x="0" y="17"/>
                    </a:lnTo>
                    <a:lnTo>
                      <a:pt x="184" y="175"/>
                    </a:lnTo>
                    <a:lnTo>
                      <a:pt x="354" y="151"/>
                    </a:lnTo>
                  </a:path>
                </a:pathLst>
              </a:custGeom>
              <a:solidFill>
                <a:srgbClr val="969696"/>
              </a:solidFill>
              <a:ln w="9525" cap="rnd">
                <a:noFill/>
                <a:round/>
                <a:headEnd/>
                <a:tailEnd/>
              </a:ln>
              <a:effectLst/>
            </p:spPr>
            <p:txBody>
              <a:bodyPr/>
              <a:lstStyle/>
              <a:p>
                <a:endParaRPr lang="zh-CN" altLang="en-US"/>
              </a:p>
            </p:txBody>
          </p:sp>
          <p:sp>
            <p:nvSpPr>
              <p:cNvPr id="62" name="Freeform 119"/>
              <p:cNvSpPr>
                <a:spLocks/>
              </p:cNvSpPr>
              <p:nvPr/>
            </p:nvSpPr>
            <p:spPr bwMode="auto">
              <a:xfrm>
                <a:off x="4340" y="1839"/>
                <a:ext cx="200" cy="161"/>
              </a:xfrm>
              <a:custGeom>
                <a:avLst/>
                <a:gdLst/>
                <a:ahLst/>
                <a:cxnLst>
                  <a:cxn ang="0">
                    <a:pos x="199" y="158"/>
                  </a:cxn>
                  <a:cxn ang="0">
                    <a:pos x="13" y="0"/>
                  </a:cxn>
                  <a:cxn ang="0">
                    <a:pos x="0" y="1"/>
                  </a:cxn>
                  <a:cxn ang="0">
                    <a:pos x="185" y="160"/>
                  </a:cxn>
                  <a:cxn ang="0">
                    <a:pos x="199" y="158"/>
                  </a:cxn>
                </a:cxnLst>
                <a:rect l="0" t="0" r="r" b="b"/>
                <a:pathLst>
                  <a:path w="200" h="161">
                    <a:moveTo>
                      <a:pt x="199" y="158"/>
                    </a:moveTo>
                    <a:lnTo>
                      <a:pt x="13" y="0"/>
                    </a:lnTo>
                    <a:lnTo>
                      <a:pt x="0" y="1"/>
                    </a:lnTo>
                    <a:lnTo>
                      <a:pt x="185" y="160"/>
                    </a:lnTo>
                    <a:lnTo>
                      <a:pt x="199" y="158"/>
                    </a:lnTo>
                  </a:path>
                </a:pathLst>
              </a:custGeom>
              <a:solidFill>
                <a:srgbClr val="CCCCCC"/>
              </a:solidFill>
              <a:ln w="9525" cap="rnd">
                <a:noFill/>
                <a:round/>
                <a:headEnd/>
                <a:tailEnd/>
              </a:ln>
              <a:effectLst/>
            </p:spPr>
            <p:txBody>
              <a:bodyPr/>
              <a:lstStyle/>
              <a:p>
                <a:endParaRPr lang="zh-CN" altLang="en-US"/>
              </a:p>
            </p:txBody>
          </p:sp>
          <p:sp>
            <p:nvSpPr>
              <p:cNvPr id="63" name="Freeform 120"/>
              <p:cNvSpPr>
                <a:spLocks/>
              </p:cNvSpPr>
              <p:nvPr/>
            </p:nvSpPr>
            <p:spPr bwMode="auto">
              <a:xfrm>
                <a:off x="4346" y="1994"/>
                <a:ext cx="194" cy="23"/>
              </a:xfrm>
              <a:custGeom>
                <a:avLst/>
                <a:gdLst/>
                <a:ahLst/>
                <a:cxnLst>
                  <a:cxn ang="0">
                    <a:pos x="193" y="3"/>
                  </a:cxn>
                  <a:cxn ang="0">
                    <a:pos x="188" y="0"/>
                  </a:cxn>
                  <a:cxn ang="0">
                    <a:pos x="0" y="18"/>
                  </a:cxn>
                  <a:cxn ang="0">
                    <a:pos x="4" y="22"/>
                  </a:cxn>
                  <a:cxn ang="0">
                    <a:pos x="193" y="3"/>
                  </a:cxn>
                </a:cxnLst>
                <a:rect l="0" t="0" r="r" b="b"/>
                <a:pathLst>
                  <a:path w="194" h="23">
                    <a:moveTo>
                      <a:pt x="193" y="3"/>
                    </a:moveTo>
                    <a:lnTo>
                      <a:pt x="188" y="0"/>
                    </a:lnTo>
                    <a:lnTo>
                      <a:pt x="0" y="18"/>
                    </a:lnTo>
                    <a:lnTo>
                      <a:pt x="4" y="22"/>
                    </a:lnTo>
                    <a:lnTo>
                      <a:pt x="193" y="3"/>
                    </a:lnTo>
                  </a:path>
                </a:pathLst>
              </a:custGeom>
              <a:solidFill>
                <a:srgbClr val="CCCCCC"/>
              </a:solidFill>
              <a:ln w="9525" cap="rnd">
                <a:noFill/>
                <a:round/>
                <a:headEnd/>
                <a:tailEnd/>
              </a:ln>
              <a:effectLst/>
            </p:spPr>
            <p:txBody>
              <a:bodyPr/>
              <a:lstStyle/>
              <a:p>
                <a:endParaRPr lang="zh-CN" altLang="en-US"/>
              </a:p>
            </p:txBody>
          </p:sp>
          <p:sp>
            <p:nvSpPr>
              <p:cNvPr id="64" name="Freeform 121"/>
              <p:cNvSpPr>
                <a:spLocks/>
              </p:cNvSpPr>
              <p:nvPr/>
            </p:nvSpPr>
            <p:spPr bwMode="auto">
              <a:xfrm>
                <a:off x="4177" y="1842"/>
                <a:ext cx="355" cy="172"/>
              </a:xfrm>
              <a:custGeom>
                <a:avLst/>
                <a:gdLst/>
                <a:ahLst/>
                <a:cxnLst>
                  <a:cxn ang="0">
                    <a:pos x="354" y="153"/>
                  </a:cxn>
                  <a:cxn ang="0">
                    <a:pos x="175" y="0"/>
                  </a:cxn>
                  <a:cxn ang="0">
                    <a:pos x="0" y="18"/>
                  </a:cxn>
                  <a:cxn ang="0">
                    <a:pos x="178" y="171"/>
                  </a:cxn>
                  <a:cxn ang="0">
                    <a:pos x="354" y="153"/>
                  </a:cxn>
                </a:cxnLst>
                <a:rect l="0" t="0" r="r" b="b"/>
                <a:pathLst>
                  <a:path w="355" h="172">
                    <a:moveTo>
                      <a:pt x="354" y="153"/>
                    </a:moveTo>
                    <a:lnTo>
                      <a:pt x="175" y="0"/>
                    </a:lnTo>
                    <a:lnTo>
                      <a:pt x="0" y="18"/>
                    </a:lnTo>
                    <a:lnTo>
                      <a:pt x="178" y="171"/>
                    </a:lnTo>
                    <a:lnTo>
                      <a:pt x="354" y="153"/>
                    </a:lnTo>
                  </a:path>
                </a:pathLst>
              </a:custGeom>
              <a:solidFill>
                <a:srgbClr val="EAEAEA"/>
              </a:solidFill>
              <a:ln w="9525" cap="rnd">
                <a:noFill/>
                <a:round/>
                <a:headEnd/>
                <a:tailEnd/>
              </a:ln>
              <a:effectLst/>
            </p:spPr>
            <p:txBody>
              <a:bodyPr/>
              <a:lstStyle/>
              <a:p>
                <a:endParaRPr lang="zh-CN" altLang="en-US"/>
              </a:p>
            </p:txBody>
          </p:sp>
          <p:sp>
            <p:nvSpPr>
              <p:cNvPr id="65" name="Freeform 122"/>
              <p:cNvSpPr>
                <a:spLocks/>
              </p:cNvSpPr>
              <p:nvPr/>
            </p:nvSpPr>
            <p:spPr bwMode="auto">
              <a:xfrm>
                <a:off x="4236" y="1868"/>
                <a:ext cx="135" cy="26"/>
              </a:xfrm>
              <a:custGeom>
                <a:avLst/>
                <a:gdLst/>
                <a:ahLst/>
                <a:cxnLst>
                  <a:cxn ang="0">
                    <a:pos x="134" y="11"/>
                  </a:cxn>
                  <a:cxn ang="0">
                    <a:pos x="123" y="0"/>
                  </a:cxn>
                  <a:cxn ang="0">
                    <a:pos x="0" y="13"/>
                  </a:cxn>
                  <a:cxn ang="0">
                    <a:pos x="9" y="25"/>
                  </a:cxn>
                  <a:cxn ang="0">
                    <a:pos x="134" y="11"/>
                  </a:cxn>
                </a:cxnLst>
                <a:rect l="0" t="0" r="r" b="b"/>
                <a:pathLst>
                  <a:path w="135" h="26">
                    <a:moveTo>
                      <a:pt x="134" y="11"/>
                    </a:moveTo>
                    <a:lnTo>
                      <a:pt x="123" y="0"/>
                    </a:lnTo>
                    <a:lnTo>
                      <a:pt x="0" y="13"/>
                    </a:lnTo>
                    <a:lnTo>
                      <a:pt x="9" y="25"/>
                    </a:lnTo>
                    <a:lnTo>
                      <a:pt x="134" y="11"/>
                    </a:lnTo>
                  </a:path>
                </a:pathLst>
              </a:custGeom>
              <a:solidFill>
                <a:srgbClr val="969696"/>
              </a:solidFill>
              <a:ln w="9525" cap="rnd">
                <a:noFill/>
                <a:round/>
                <a:headEnd/>
                <a:tailEnd/>
              </a:ln>
              <a:effectLst/>
            </p:spPr>
            <p:txBody>
              <a:bodyPr/>
              <a:lstStyle/>
              <a:p>
                <a:endParaRPr lang="zh-CN" altLang="en-US"/>
              </a:p>
            </p:txBody>
          </p:sp>
          <p:sp>
            <p:nvSpPr>
              <p:cNvPr id="66" name="Freeform 123"/>
              <p:cNvSpPr>
                <a:spLocks/>
              </p:cNvSpPr>
              <p:nvPr/>
            </p:nvSpPr>
            <p:spPr bwMode="auto">
              <a:xfrm>
                <a:off x="4262" y="1892"/>
                <a:ext cx="135" cy="27"/>
              </a:xfrm>
              <a:custGeom>
                <a:avLst/>
                <a:gdLst/>
                <a:ahLst/>
                <a:cxnLst>
                  <a:cxn ang="0">
                    <a:pos x="134" y="11"/>
                  </a:cxn>
                  <a:cxn ang="0">
                    <a:pos x="123" y="0"/>
                  </a:cxn>
                  <a:cxn ang="0">
                    <a:pos x="0" y="13"/>
                  </a:cxn>
                  <a:cxn ang="0">
                    <a:pos x="10" y="26"/>
                  </a:cxn>
                  <a:cxn ang="0">
                    <a:pos x="134" y="11"/>
                  </a:cxn>
                </a:cxnLst>
                <a:rect l="0" t="0" r="r" b="b"/>
                <a:pathLst>
                  <a:path w="135" h="27">
                    <a:moveTo>
                      <a:pt x="134" y="11"/>
                    </a:moveTo>
                    <a:lnTo>
                      <a:pt x="123" y="0"/>
                    </a:lnTo>
                    <a:lnTo>
                      <a:pt x="0" y="13"/>
                    </a:lnTo>
                    <a:lnTo>
                      <a:pt x="10" y="26"/>
                    </a:lnTo>
                    <a:lnTo>
                      <a:pt x="134" y="11"/>
                    </a:lnTo>
                  </a:path>
                </a:pathLst>
              </a:custGeom>
              <a:solidFill>
                <a:srgbClr val="969696"/>
              </a:solidFill>
              <a:ln w="9525" cap="rnd">
                <a:noFill/>
                <a:round/>
                <a:headEnd/>
                <a:tailEnd/>
              </a:ln>
              <a:effectLst/>
            </p:spPr>
            <p:txBody>
              <a:bodyPr/>
              <a:lstStyle/>
              <a:p>
                <a:endParaRPr lang="zh-CN" altLang="en-US"/>
              </a:p>
            </p:txBody>
          </p:sp>
          <p:sp>
            <p:nvSpPr>
              <p:cNvPr id="67" name="Freeform 124"/>
              <p:cNvSpPr>
                <a:spLocks/>
              </p:cNvSpPr>
              <p:nvPr/>
            </p:nvSpPr>
            <p:spPr bwMode="auto">
              <a:xfrm>
                <a:off x="4295" y="1916"/>
                <a:ext cx="135" cy="27"/>
              </a:xfrm>
              <a:custGeom>
                <a:avLst/>
                <a:gdLst/>
                <a:ahLst/>
                <a:cxnLst>
                  <a:cxn ang="0">
                    <a:pos x="134" y="11"/>
                  </a:cxn>
                  <a:cxn ang="0">
                    <a:pos x="123" y="0"/>
                  </a:cxn>
                  <a:cxn ang="0">
                    <a:pos x="0" y="13"/>
                  </a:cxn>
                  <a:cxn ang="0">
                    <a:pos x="10" y="26"/>
                  </a:cxn>
                  <a:cxn ang="0">
                    <a:pos x="134" y="11"/>
                  </a:cxn>
                </a:cxnLst>
                <a:rect l="0" t="0" r="r" b="b"/>
                <a:pathLst>
                  <a:path w="135" h="27">
                    <a:moveTo>
                      <a:pt x="134" y="11"/>
                    </a:moveTo>
                    <a:lnTo>
                      <a:pt x="123" y="0"/>
                    </a:lnTo>
                    <a:lnTo>
                      <a:pt x="0" y="13"/>
                    </a:lnTo>
                    <a:lnTo>
                      <a:pt x="10" y="26"/>
                    </a:lnTo>
                    <a:lnTo>
                      <a:pt x="134" y="11"/>
                    </a:lnTo>
                  </a:path>
                </a:pathLst>
              </a:custGeom>
              <a:solidFill>
                <a:srgbClr val="969696"/>
              </a:solidFill>
              <a:ln w="9525" cap="rnd">
                <a:noFill/>
                <a:round/>
                <a:headEnd/>
                <a:tailEnd/>
              </a:ln>
              <a:effectLst/>
            </p:spPr>
            <p:txBody>
              <a:bodyPr/>
              <a:lstStyle/>
              <a:p>
                <a:endParaRPr lang="zh-CN" altLang="en-US"/>
              </a:p>
            </p:txBody>
          </p:sp>
          <p:sp>
            <p:nvSpPr>
              <p:cNvPr id="68" name="Freeform 125"/>
              <p:cNvSpPr>
                <a:spLocks/>
              </p:cNvSpPr>
              <p:nvPr/>
            </p:nvSpPr>
            <p:spPr bwMode="auto">
              <a:xfrm>
                <a:off x="4327" y="1943"/>
                <a:ext cx="135" cy="26"/>
              </a:xfrm>
              <a:custGeom>
                <a:avLst/>
                <a:gdLst/>
                <a:ahLst/>
                <a:cxnLst>
                  <a:cxn ang="0">
                    <a:pos x="134" y="11"/>
                  </a:cxn>
                  <a:cxn ang="0">
                    <a:pos x="123" y="0"/>
                  </a:cxn>
                  <a:cxn ang="0">
                    <a:pos x="0" y="13"/>
                  </a:cxn>
                  <a:cxn ang="0">
                    <a:pos x="9" y="25"/>
                  </a:cxn>
                  <a:cxn ang="0">
                    <a:pos x="134" y="11"/>
                  </a:cxn>
                </a:cxnLst>
                <a:rect l="0" t="0" r="r" b="b"/>
                <a:pathLst>
                  <a:path w="135" h="26">
                    <a:moveTo>
                      <a:pt x="134" y="11"/>
                    </a:moveTo>
                    <a:lnTo>
                      <a:pt x="123" y="0"/>
                    </a:lnTo>
                    <a:lnTo>
                      <a:pt x="0" y="13"/>
                    </a:lnTo>
                    <a:lnTo>
                      <a:pt x="9" y="25"/>
                    </a:lnTo>
                    <a:lnTo>
                      <a:pt x="134" y="11"/>
                    </a:lnTo>
                  </a:path>
                </a:pathLst>
              </a:custGeom>
              <a:solidFill>
                <a:srgbClr val="969696"/>
              </a:solidFill>
              <a:ln w="9525" cap="rnd">
                <a:noFill/>
                <a:round/>
                <a:headEnd/>
                <a:tailEnd/>
              </a:ln>
              <a:effectLst/>
            </p:spPr>
            <p:txBody>
              <a:bodyPr/>
              <a:lstStyle/>
              <a:p>
                <a:endParaRPr lang="zh-CN" altLang="en-US"/>
              </a:p>
            </p:txBody>
          </p:sp>
          <p:sp>
            <p:nvSpPr>
              <p:cNvPr id="69" name="Freeform 126"/>
              <p:cNvSpPr>
                <a:spLocks/>
              </p:cNvSpPr>
              <p:nvPr/>
            </p:nvSpPr>
            <p:spPr bwMode="auto">
              <a:xfrm>
                <a:off x="4356" y="1970"/>
                <a:ext cx="135" cy="26"/>
              </a:xfrm>
              <a:custGeom>
                <a:avLst/>
                <a:gdLst/>
                <a:ahLst/>
                <a:cxnLst>
                  <a:cxn ang="0">
                    <a:pos x="134" y="11"/>
                  </a:cxn>
                  <a:cxn ang="0">
                    <a:pos x="123" y="0"/>
                  </a:cxn>
                  <a:cxn ang="0">
                    <a:pos x="0" y="13"/>
                  </a:cxn>
                  <a:cxn ang="0">
                    <a:pos x="9" y="25"/>
                  </a:cxn>
                  <a:cxn ang="0">
                    <a:pos x="134" y="11"/>
                  </a:cxn>
                </a:cxnLst>
                <a:rect l="0" t="0" r="r" b="b"/>
                <a:pathLst>
                  <a:path w="135" h="26">
                    <a:moveTo>
                      <a:pt x="134" y="11"/>
                    </a:moveTo>
                    <a:lnTo>
                      <a:pt x="123" y="0"/>
                    </a:lnTo>
                    <a:lnTo>
                      <a:pt x="0" y="13"/>
                    </a:lnTo>
                    <a:lnTo>
                      <a:pt x="9" y="25"/>
                    </a:lnTo>
                    <a:lnTo>
                      <a:pt x="134" y="11"/>
                    </a:lnTo>
                  </a:path>
                </a:pathLst>
              </a:custGeom>
              <a:solidFill>
                <a:srgbClr val="969696"/>
              </a:solidFill>
              <a:ln w="9525" cap="rnd">
                <a:noFill/>
                <a:round/>
                <a:headEnd/>
                <a:tailEnd/>
              </a:ln>
              <a:effectLst/>
            </p:spPr>
            <p:txBody>
              <a:bodyPr/>
              <a:lstStyle/>
              <a:p>
                <a:endParaRPr lang="zh-CN" altLang="en-US"/>
              </a:p>
            </p:txBody>
          </p:sp>
        </p:grpSp>
      </p:grpSp>
      <p:cxnSp>
        <p:nvCxnSpPr>
          <p:cNvPr id="104" name="直接连接符 103"/>
          <p:cNvCxnSpPr/>
          <p:nvPr/>
        </p:nvCxnSpPr>
        <p:spPr>
          <a:xfrm>
            <a:off x="3501517" y="1124744"/>
            <a:ext cx="1757236" cy="5565990"/>
          </a:xfrm>
          <a:prstGeom prst="line">
            <a:avLst/>
          </a:prstGeom>
        </p:spPr>
        <p:style>
          <a:lnRef idx="3">
            <a:schemeClr val="accent2"/>
          </a:lnRef>
          <a:fillRef idx="0">
            <a:schemeClr val="accent2"/>
          </a:fillRef>
          <a:effectRef idx="2">
            <a:schemeClr val="accent2"/>
          </a:effectRef>
          <a:fontRef idx="minor">
            <a:schemeClr val="tx1"/>
          </a:fontRef>
        </p:style>
      </p:cxnSp>
      <p:sp>
        <p:nvSpPr>
          <p:cNvPr id="106" name="圆角矩形 105"/>
          <p:cNvSpPr/>
          <p:nvPr/>
        </p:nvSpPr>
        <p:spPr>
          <a:xfrm>
            <a:off x="467738" y="5157149"/>
            <a:ext cx="825265"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调用关系管理</a:t>
            </a:r>
            <a:endParaRPr lang="zh-CN" altLang="en-US" sz="1000" dirty="0">
              <a:latin typeface="微软雅黑" pitchFamily="34" charset="-122"/>
              <a:ea typeface="微软雅黑" pitchFamily="34" charset="-122"/>
            </a:endParaRPr>
          </a:p>
        </p:txBody>
      </p:sp>
      <p:sp>
        <p:nvSpPr>
          <p:cNvPr id="107" name="圆角矩形 106"/>
          <p:cNvSpPr/>
          <p:nvPr/>
        </p:nvSpPr>
        <p:spPr>
          <a:xfrm>
            <a:off x="467737" y="5589240"/>
            <a:ext cx="825265"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软件资产统计管理</a:t>
            </a:r>
            <a:endParaRPr lang="zh-CN" altLang="en-US" sz="1000" dirty="0">
              <a:latin typeface="微软雅黑" pitchFamily="34" charset="-122"/>
              <a:ea typeface="微软雅黑" pitchFamily="34" charset="-122"/>
            </a:endParaRPr>
          </a:p>
        </p:txBody>
      </p:sp>
      <p:sp>
        <p:nvSpPr>
          <p:cNvPr id="108" name="圆角矩形 107"/>
          <p:cNvSpPr/>
          <p:nvPr/>
        </p:nvSpPr>
        <p:spPr>
          <a:xfrm>
            <a:off x="1622109" y="4326467"/>
            <a:ext cx="634950"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部署管理</a:t>
            </a:r>
            <a:endParaRPr lang="zh-CN" altLang="en-US" sz="1000" dirty="0">
              <a:latin typeface="微软雅黑" pitchFamily="34" charset="-122"/>
              <a:ea typeface="微软雅黑" pitchFamily="34" charset="-122"/>
            </a:endParaRPr>
          </a:p>
        </p:txBody>
      </p:sp>
      <p:sp>
        <p:nvSpPr>
          <p:cNvPr id="109" name="圆角矩形 108"/>
          <p:cNvSpPr/>
          <p:nvPr/>
        </p:nvSpPr>
        <p:spPr>
          <a:xfrm>
            <a:off x="2326990" y="4326467"/>
            <a:ext cx="634950"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变更历史查询</a:t>
            </a:r>
            <a:endParaRPr lang="zh-CN" altLang="en-US" sz="1000" dirty="0">
              <a:latin typeface="微软雅黑" pitchFamily="34" charset="-122"/>
              <a:ea typeface="微软雅黑" pitchFamily="34" charset="-122"/>
            </a:endParaRPr>
          </a:p>
        </p:txBody>
      </p:sp>
      <p:sp>
        <p:nvSpPr>
          <p:cNvPr id="110" name="圆角矩形 109"/>
          <p:cNvSpPr/>
          <p:nvPr/>
        </p:nvSpPr>
        <p:spPr>
          <a:xfrm>
            <a:off x="1644887" y="5130058"/>
            <a:ext cx="634950" cy="38709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注册审计</a:t>
            </a:r>
            <a:endParaRPr lang="zh-CN" altLang="en-US" sz="1000" dirty="0">
              <a:latin typeface="微软雅黑" pitchFamily="34" charset="-122"/>
              <a:ea typeface="微软雅黑" pitchFamily="34" charset="-122"/>
            </a:endParaRPr>
          </a:p>
        </p:txBody>
      </p:sp>
      <p:sp>
        <p:nvSpPr>
          <p:cNvPr id="111" name="圆角矩形 110"/>
          <p:cNvSpPr/>
          <p:nvPr/>
        </p:nvSpPr>
        <p:spPr>
          <a:xfrm>
            <a:off x="2326990" y="5130058"/>
            <a:ext cx="634950" cy="38709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报文审计</a:t>
            </a:r>
            <a:endParaRPr lang="zh-CN" altLang="en-US" sz="1000" dirty="0">
              <a:latin typeface="微软雅黑" pitchFamily="34" charset="-122"/>
              <a:ea typeface="微软雅黑" pitchFamily="34" charset="-122"/>
            </a:endParaRPr>
          </a:p>
        </p:txBody>
      </p:sp>
      <p:sp>
        <p:nvSpPr>
          <p:cNvPr id="112" name="圆角矩形 111"/>
          <p:cNvSpPr/>
          <p:nvPr/>
        </p:nvSpPr>
        <p:spPr>
          <a:xfrm>
            <a:off x="1644887" y="5571942"/>
            <a:ext cx="634950"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调用审计</a:t>
            </a:r>
            <a:endParaRPr lang="zh-CN" altLang="en-US" sz="1000" dirty="0">
              <a:latin typeface="微软雅黑" pitchFamily="34" charset="-122"/>
              <a:ea typeface="微软雅黑" pitchFamily="34" charset="-122"/>
            </a:endParaRPr>
          </a:p>
        </p:txBody>
      </p:sp>
      <p:sp>
        <p:nvSpPr>
          <p:cNvPr id="113" name="圆角矩形 112"/>
          <p:cNvSpPr/>
          <p:nvPr/>
        </p:nvSpPr>
        <p:spPr>
          <a:xfrm>
            <a:off x="2326855" y="5571942"/>
            <a:ext cx="634950"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审计任务管理</a:t>
            </a:r>
            <a:endParaRPr lang="zh-CN" altLang="en-US" sz="1000" dirty="0">
              <a:latin typeface="微软雅黑" pitchFamily="34" charset="-122"/>
              <a:ea typeface="微软雅黑" pitchFamily="34" charset="-122"/>
            </a:endParaRPr>
          </a:p>
        </p:txBody>
      </p:sp>
      <p:sp>
        <p:nvSpPr>
          <p:cNvPr id="114" name="圆角矩形 113"/>
          <p:cNvSpPr/>
          <p:nvPr/>
        </p:nvSpPr>
        <p:spPr>
          <a:xfrm>
            <a:off x="3228007" y="4738024"/>
            <a:ext cx="647398" cy="35999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smtClean="0">
                <a:latin typeface="微软雅黑" pitchFamily="34" charset="-122"/>
                <a:ea typeface="微软雅黑" pitchFamily="34" charset="-122"/>
              </a:rPr>
              <a:t>接口运行统计</a:t>
            </a:r>
            <a:endParaRPr lang="zh-CN" altLang="en-US" sz="1050" dirty="0">
              <a:latin typeface="微软雅黑" pitchFamily="34" charset="-122"/>
              <a:ea typeface="微软雅黑" pitchFamily="34" charset="-122"/>
            </a:endParaRPr>
          </a:p>
        </p:txBody>
      </p:sp>
      <p:sp>
        <p:nvSpPr>
          <p:cNvPr id="115" name="圆角矩形 114"/>
          <p:cNvSpPr/>
          <p:nvPr/>
        </p:nvSpPr>
        <p:spPr>
          <a:xfrm>
            <a:off x="3228007" y="5157150"/>
            <a:ext cx="647398"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smtClean="0">
                <a:latin typeface="微软雅黑" pitchFamily="34" charset="-122"/>
                <a:ea typeface="微软雅黑" pitchFamily="34" charset="-122"/>
              </a:rPr>
              <a:t>接口运行</a:t>
            </a:r>
            <a:r>
              <a:rPr lang="zh-CN" altLang="en-US" sz="1050">
                <a:latin typeface="微软雅黑" pitchFamily="34" charset="-122"/>
                <a:ea typeface="微软雅黑" pitchFamily="34" charset="-122"/>
              </a:rPr>
              <a:t>诊断</a:t>
            </a:r>
            <a:endParaRPr lang="zh-CN" altLang="en-US" sz="1050" dirty="0">
              <a:latin typeface="微软雅黑" pitchFamily="34" charset="-122"/>
              <a:ea typeface="微软雅黑" pitchFamily="34" charset="-122"/>
            </a:endParaRPr>
          </a:p>
        </p:txBody>
      </p:sp>
      <p:sp>
        <p:nvSpPr>
          <p:cNvPr id="116" name="圆角矩形 115"/>
          <p:cNvSpPr/>
          <p:nvPr/>
        </p:nvSpPr>
        <p:spPr>
          <a:xfrm>
            <a:off x="3228007" y="5589799"/>
            <a:ext cx="647398" cy="35944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50" smtClean="0">
                <a:latin typeface="微软雅黑" pitchFamily="34" charset="-122"/>
                <a:ea typeface="微软雅黑" pitchFamily="34" charset="-122"/>
              </a:rPr>
              <a:t>接口运行检索</a:t>
            </a:r>
            <a:endParaRPr lang="zh-CN" altLang="en-US" sz="1050" dirty="0">
              <a:latin typeface="微软雅黑" pitchFamily="34" charset="-122"/>
              <a:ea typeface="微软雅黑" pitchFamily="34" charset="-122"/>
            </a:endParaRPr>
          </a:p>
        </p:txBody>
      </p:sp>
      <p:sp>
        <p:nvSpPr>
          <p:cNvPr id="117" name="圆角矩形 116"/>
          <p:cNvSpPr/>
          <p:nvPr/>
        </p:nvSpPr>
        <p:spPr>
          <a:xfrm>
            <a:off x="2103009" y="6165352"/>
            <a:ext cx="884815"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000" smtClean="0">
                <a:latin typeface="微软雅黑" pitchFamily="34" charset="-122"/>
                <a:ea typeface="微软雅黑" pitchFamily="34" charset="-122"/>
              </a:rPr>
              <a:t>Excel</a:t>
            </a:r>
            <a:r>
              <a:rPr lang="zh-CN" altLang="en-US" sz="1000" smtClean="0">
                <a:latin typeface="微软雅黑" pitchFamily="34" charset="-122"/>
                <a:ea typeface="微软雅黑" pitchFamily="34" charset="-122"/>
              </a:rPr>
              <a:t>格式校验</a:t>
            </a:r>
            <a:endParaRPr lang="zh-CN" altLang="en-US" sz="1000" dirty="0">
              <a:latin typeface="微软雅黑" pitchFamily="34" charset="-122"/>
              <a:ea typeface="微软雅黑" pitchFamily="34" charset="-122"/>
            </a:endParaRPr>
          </a:p>
        </p:txBody>
      </p:sp>
      <p:sp>
        <p:nvSpPr>
          <p:cNvPr id="118" name="圆角矩形 117"/>
          <p:cNvSpPr/>
          <p:nvPr/>
        </p:nvSpPr>
        <p:spPr>
          <a:xfrm>
            <a:off x="3096879" y="6165352"/>
            <a:ext cx="755041" cy="3600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000" smtClean="0">
                <a:latin typeface="微软雅黑" pitchFamily="34" charset="-122"/>
                <a:ea typeface="微软雅黑" pitchFamily="34" charset="-122"/>
              </a:rPr>
              <a:t>在线比对工具</a:t>
            </a:r>
            <a:endParaRPr lang="zh-CN" altLang="en-US" sz="1000" dirty="0">
              <a:latin typeface="微软雅黑" pitchFamily="34" charset="-122"/>
              <a:ea typeface="微软雅黑" pitchFamily="34" charset="-122"/>
            </a:endParaRPr>
          </a:p>
        </p:txBody>
      </p:sp>
    </p:spTree>
    <p:extLst>
      <p:ext uri="{BB962C8B-B14F-4D97-AF65-F5344CB8AC3E}">
        <p14:creationId xmlns:p14="http://schemas.microsoft.com/office/powerpoint/2010/main" val="15551619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软件资产全生命周期管理</a:t>
            </a:r>
          </a:p>
        </p:txBody>
      </p:sp>
      <p:sp>
        <p:nvSpPr>
          <p:cNvPr id="4" name="矩形 3"/>
          <p:cNvSpPr/>
          <p:nvPr/>
        </p:nvSpPr>
        <p:spPr>
          <a:xfrm>
            <a:off x="179512" y="2898194"/>
            <a:ext cx="2059823" cy="3411126"/>
          </a:xfrm>
          <a:prstGeom prst="rect">
            <a:avLst/>
          </a:prstGeom>
        </p:spPr>
        <p:style>
          <a:lnRef idx="1">
            <a:schemeClr val="accent2"/>
          </a:lnRef>
          <a:fillRef idx="2">
            <a:schemeClr val="accent2"/>
          </a:fillRef>
          <a:effectRef idx="1">
            <a:schemeClr val="accent2"/>
          </a:effectRef>
          <a:fontRef idx="minor">
            <a:schemeClr val="dk1"/>
          </a:fontRef>
        </p:style>
        <p:txBody>
          <a:bodyPr wrap="square">
            <a:noAutofit/>
          </a:bodyPr>
          <a:lstStyle/>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注册方式：</a:t>
            </a:r>
            <a:r>
              <a:rPr lang="zh-CN" altLang="en-US" sz="1600" smtClean="0">
                <a:latin typeface="微软雅黑" pitchFamily="34" charset="-122"/>
                <a:ea typeface="微软雅黑" pitchFamily="34" charset="-122"/>
                <a:cs typeface="Times New Roman" pitchFamily="18" charset="0"/>
              </a:rPr>
              <a:t>支持界面、命令脚本两种方式进行单条或者批量注册接口服务；</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管理软件构成要素</a:t>
            </a:r>
            <a:r>
              <a:rPr lang="zh-CN" altLang="en-US" sz="1600" smtClean="0">
                <a:latin typeface="微软雅黑" pitchFamily="34" charset="-122"/>
                <a:ea typeface="微软雅黑" pitchFamily="34" charset="-122"/>
                <a:cs typeface="Times New Roman" pitchFamily="18" charset="0"/>
              </a:rPr>
              <a:t>：支持域、系统、服务、操作、参数五级树形结构；支持</a:t>
            </a:r>
            <a:r>
              <a:rPr lang="en-US" altLang="zh-CN" sz="1600" smtClean="0">
                <a:latin typeface="微软雅黑" pitchFamily="34" charset="-122"/>
                <a:ea typeface="微软雅黑" pitchFamily="34" charset="-122"/>
                <a:cs typeface="Times New Roman" pitchFamily="18" charset="0"/>
              </a:rPr>
              <a:t>IP</a:t>
            </a:r>
            <a:r>
              <a:rPr lang="zh-CN" altLang="en-US" sz="1600" smtClean="0">
                <a:latin typeface="微软雅黑" pitchFamily="34" charset="-122"/>
                <a:ea typeface="微软雅黑" pitchFamily="34" charset="-122"/>
                <a:cs typeface="Times New Roman" pitchFamily="18" charset="0"/>
              </a:rPr>
              <a:t>地址、调用关系、定义描述</a:t>
            </a:r>
            <a:r>
              <a:rPr lang="en-US" altLang="zh-CN" sz="1600" smtClean="0">
                <a:latin typeface="微软雅黑" pitchFamily="34" charset="-122"/>
                <a:ea typeface="微软雅黑" pitchFamily="34" charset="-122"/>
                <a:cs typeface="Times New Roman" pitchFamily="18" charset="0"/>
              </a:rPr>
              <a:t>Schema</a:t>
            </a:r>
            <a:r>
              <a:rPr lang="zh-CN" altLang="en-US" sz="1600" smtClean="0">
                <a:latin typeface="微软雅黑" pitchFamily="34" charset="-122"/>
                <a:ea typeface="微软雅黑" pitchFamily="34" charset="-122"/>
                <a:cs typeface="Times New Roman" pitchFamily="18" charset="0"/>
              </a:rPr>
              <a:t>等管理。</a:t>
            </a:r>
            <a:endParaRPr lang="zh-CN" altLang="zh-CN" sz="1000">
              <a:latin typeface="微软雅黑" pitchFamily="34" charset="-122"/>
              <a:ea typeface="微软雅黑" pitchFamily="34" charset="-122"/>
              <a:cs typeface="宋体" pitchFamily="2" charset="-122"/>
            </a:endParaRPr>
          </a:p>
        </p:txBody>
      </p:sp>
      <p:grpSp>
        <p:nvGrpSpPr>
          <p:cNvPr id="7" name="Group 7"/>
          <p:cNvGrpSpPr>
            <a:grpSpLocks/>
          </p:cNvGrpSpPr>
          <p:nvPr/>
        </p:nvGrpSpPr>
        <p:grpSpPr bwMode="auto">
          <a:xfrm>
            <a:off x="422817" y="1138653"/>
            <a:ext cx="1511300" cy="1354138"/>
            <a:chOff x="2240" y="1212"/>
            <a:chExt cx="952" cy="853"/>
          </a:xfrm>
        </p:grpSpPr>
        <p:grpSp>
          <p:nvGrpSpPr>
            <p:cNvPr id="8" name="Group 8"/>
            <p:cNvGrpSpPr>
              <a:grpSpLocks/>
            </p:cNvGrpSpPr>
            <p:nvPr/>
          </p:nvGrpSpPr>
          <p:grpSpPr bwMode="auto">
            <a:xfrm>
              <a:off x="2240" y="1212"/>
              <a:ext cx="952" cy="773"/>
              <a:chOff x="819" y="2932"/>
              <a:chExt cx="791" cy="635"/>
            </a:xfrm>
          </p:grpSpPr>
          <p:pic>
            <p:nvPicPr>
              <p:cNvPr id="10" name="Picture 43" descr="discpink"/>
              <p:cNvPicPr>
                <a:picLocks noChangeAspect="1" noChangeArrowheads="1"/>
              </p:cNvPicPr>
              <p:nvPr/>
            </p:nvPicPr>
            <p:blipFill>
              <a:blip r:embed="rId3" cstate="print"/>
              <a:srcRect/>
              <a:stretch>
                <a:fillRect/>
              </a:stretch>
            </p:blipFill>
            <p:spPr bwMode="auto">
              <a:xfrm>
                <a:off x="819" y="3043"/>
                <a:ext cx="791" cy="494"/>
              </a:xfrm>
              <a:prstGeom prst="rect">
                <a:avLst/>
              </a:prstGeom>
              <a:noFill/>
              <a:ln w="9525">
                <a:noFill/>
                <a:miter lim="800000"/>
                <a:headEnd/>
                <a:tailEnd/>
              </a:ln>
            </p:spPr>
          </p:pic>
          <p:grpSp>
            <p:nvGrpSpPr>
              <p:cNvPr id="11" name="Group 45"/>
              <p:cNvGrpSpPr>
                <a:grpSpLocks/>
              </p:cNvGrpSpPr>
              <p:nvPr/>
            </p:nvGrpSpPr>
            <p:grpSpPr bwMode="auto">
              <a:xfrm>
                <a:off x="1111" y="2932"/>
                <a:ext cx="425" cy="635"/>
                <a:chOff x="2185" y="2961"/>
                <a:chExt cx="687" cy="983"/>
              </a:xfrm>
            </p:grpSpPr>
            <p:pic>
              <p:nvPicPr>
                <p:cNvPr id="12" name="Picture 46" descr="flow"/>
                <p:cNvPicPr>
                  <a:picLocks noChangeAspect="1" noChangeArrowheads="1"/>
                </p:cNvPicPr>
                <p:nvPr/>
              </p:nvPicPr>
              <p:blipFill>
                <a:blip r:embed="rId4" cstate="print"/>
                <a:srcRect/>
                <a:stretch>
                  <a:fillRect/>
                </a:stretch>
              </p:blipFill>
              <p:spPr bwMode="auto">
                <a:xfrm>
                  <a:off x="2224" y="2961"/>
                  <a:ext cx="648" cy="983"/>
                </a:xfrm>
                <a:prstGeom prst="rect">
                  <a:avLst/>
                </a:prstGeom>
                <a:noFill/>
                <a:ln w="9525">
                  <a:noFill/>
                  <a:miter lim="800000"/>
                  <a:headEnd/>
                  <a:tailEnd/>
                </a:ln>
              </p:spPr>
            </p:pic>
            <p:pic>
              <p:nvPicPr>
                <p:cNvPr id="13" name="Picture 47" descr="tools"/>
                <p:cNvPicPr>
                  <a:picLocks noChangeAspect="1" noChangeArrowheads="1"/>
                </p:cNvPicPr>
                <p:nvPr/>
              </p:nvPicPr>
              <p:blipFill>
                <a:blip r:embed="rId5" cstate="print"/>
                <a:srcRect/>
                <a:stretch>
                  <a:fillRect/>
                </a:stretch>
              </p:blipFill>
              <p:spPr bwMode="auto">
                <a:xfrm>
                  <a:off x="2185" y="3206"/>
                  <a:ext cx="387" cy="574"/>
                </a:xfrm>
                <a:prstGeom prst="rect">
                  <a:avLst/>
                </a:prstGeom>
                <a:noFill/>
                <a:ln w="9525">
                  <a:noFill/>
                  <a:miter lim="800000"/>
                  <a:headEnd/>
                  <a:tailEnd/>
                </a:ln>
              </p:spPr>
            </p:pic>
          </p:grpSp>
        </p:grpSp>
        <p:sp>
          <p:nvSpPr>
            <p:cNvPr id="9" name="Rectangle 13"/>
            <p:cNvSpPr>
              <a:spLocks noChangeArrowheads="1"/>
            </p:cNvSpPr>
            <p:nvPr/>
          </p:nvSpPr>
          <p:spPr bwMode="auto">
            <a:xfrm>
              <a:off x="2451" y="1871"/>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注册管理</a:t>
              </a:r>
              <a:endParaRPr lang="zh-CN" altLang="en-US" sz="1600" b="1" dirty="0">
                <a:solidFill>
                  <a:schemeClr val="tx1"/>
                </a:solidFill>
                <a:ea typeface="微软雅黑" pitchFamily="34" charset="-122"/>
              </a:endParaRPr>
            </a:p>
          </p:txBody>
        </p:sp>
      </p:grpSp>
      <p:grpSp>
        <p:nvGrpSpPr>
          <p:cNvPr id="14" name="Group 14"/>
          <p:cNvGrpSpPr>
            <a:grpSpLocks/>
          </p:cNvGrpSpPr>
          <p:nvPr/>
        </p:nvGrpSpPr>
        <p:grpSpPr bwMode="auto">
          <a:xfrm>
            <a:off x="2628270" y="1360396"/>
            <a:ext cx="1549400" cy="1131888"/>
            <a:chOff x="3770" y="2162"/>
            <a:chExt cx="976" cy="713"/>
          </a:xfrm>
        </p:grpSpPr>
        <p:grpSp>
          <p:nvGrpSpPr>
            <p:cNvPr id="15" name="Group 15"/>
            <p:cNvGrpSpPr>
              <a:grpSpLocks/>
            </p:cNvGrpSpPr>
            <p:nvPr/>
          </p:nvGrpSpPr>
          <p:grpSpPr bwMode="auto">
            <a:xfrm>
              <a:off x="3770" y="2162"/>
              <a:ext cx="976" cy="591"/>
              <a:chOff x="3634" y="2159"/>
              <a:chExt cx="839" cy="545"/>
            </a:xfrm>
          </p:grpSpPr>
          <p:pic>
            <p:nvPicPr>
              <p:cNvPr id="17" name="Picture 51" descr="discpurple"/>
              <p:cNvPicPr>
                <a:picLocks noChangeAspect="1" noChangeArrowheads="1"/>
              </p:cNvPicPr>
              <p:nvPr/>
            </p:nvPicPr>
            <p:blipFill>
              <a:blip r:embed="rId6" cstate="print"/>
              <a:srcRect/>
              <a:stretch>
                <a:fillRect/>
              </a:stretch>
            </p:blipFill>
            <p:spPr bwMode="auto">
              <a:xfrm>
                <a:off x="3634" y="2180"/>
                <a:ext cx="839" cy="524"/>
              </a:xfrm>
              <a:prstGeom prst="rect">
                <a:avLst/>
              </a:prstGeom>
              <a:noFill/>
              <a:ln w="9525">
                <a:noFill/>
                <a:miter lim="800000"/>
                <a:headEnd/>
                <a:tailEnd/>
              </a:ln>
            </p:spPr>
          </p:pic>
          <p:grpSp>
            <p:nvGrpSpPr>
              <p:cNvPr id="18" name="Group 53"/>
              <p:cNvGrpSpPr>
                <a:grpSpLocks/>
              </p:cNvGrpSpPr>
              <p:nvPr/>
            </p:nvGrpSpPr>
            <p:grpSpPr bwMode="auto">
              <a:xfrm>
                <a:off x="3838" y="2159"/>
                <a:ext cx="625" cy="426"/>
                <a:chOff x="4336" y="3379"/>
                <a:chExt cx="929" cy="655"/>
              </a:xfrm>
            </p:grpSpPr>
            <p:grpSp>
              <p:nvGrpSpPr>
                <p:cNvPr id="19" name="Group 54"/>
                <p:cNvGrpSpPr>
                  <a:grpSpLocks/>
                </p:cNvGrpSpPr>
                <p:nvPr/>
              </p:nvGrpSpPr>
              <p:grpSpPr bwMode="auto">
                <a:xfrm>
                  <a:off x="4668" y="3379"/>
                  <a:ext cx="217" cy="275"/>
                  <a:chOff x="1225" y="1743"/>
                  <a:chExt cx="1152" cy="1457"/>
                </a:xfrm>
              </p:grpSpPr>
              <p:pic>
                <p:nvPicPr>
                  <p:cNvPr id="29" name="Picture 55" descr="server"/>
                  <p:cNvPicPr>
                    <a:picLocks noChangeAspect="1" noChangeArrowheads="1"/>
                  </p:cNvPicPr>
                  <p:nvPr/>
                </p:nvPicPr>
                <p:blipFill>
                  <a:blip r:embed="rId7" cstate="print"/>
                  <a:srcRect/>
                  <a:stretch>
                    <a:fillRect/>
                  </a:stretch>
                </p:blipFill>
                <p:spPr bwMode="auto">
                  <a:xfrm>
                    <a:off x="1225" y="1743"/>
                    <a:ext cx="1152" cy="1457"/>
                  </a:xfrm>
                  <a:prstGeom prst="rect">
                    <a:avLst/>
                  </a:prstGeom>
                  <a:noFill/>
                  <a:ln w="9525">
                    <a:noFill/>
                    <a:miter lim="800000"/>
                    <a:headEnd/>
                    <a:tailEnd/>
                  </a:ln>
                </p:spPr>
              </p:pic>
              <p:pic>
                <p:nvPicPr>
                  <p:cNvPr id="30" name="Picture 56" descr="data2"/>
                  <p:cNvPicPr>
                    <a:picLocks noChangeAspect="1" noChangeArrowheads="1"/>
                  </p:cNvPicPr>
                  <p:nvPr/>
                </p:nvPicPr>
                <p:blipFill>
                  <a:blip r:embed="rId8" cstate="print"/>
                  <a:srcRect/>
                  <a:stretch>
                    <a:fillRect/>
                  </a:stretch>
                </p:blipFill>
                <p:spPr bwMode="auto">
                  <a:xfrm>
                    <a:off x="1676" y="2424"/>
                    <a:ext cx="559" cy="714"/>
                  </a:xfrm>
                  <a:prstGeom prst="rect">
                    <a:avLst/>
                  </a:prstGeom>
                  <a:noFill/>
                  <a:ln w="9525">
                    <a:noFill/>
                    <a:miter lim="800000"/>
                    <a:headEnd/>
                    <a:tailEnd/>
                  </a:ln>
                </p:spPr>
              </p:pic>
            </p:grpSp>
            <p:pic>
              <p:nvPicPr>
                <p:cNvPr id="20" name="Picture 57" descr="red-shine"/>
                <p:cNvPicPr>
                  <a:picLocks noChangeAspect="1" noChangeArrowheads="1"/>
                </p:cNvPicPr>
                <p:nvPr/>
              </p:nvPicPr>
              <p:blipFill>
                <a:blip r:embed="rId9" cstate="print"/>
                <a:srcRect/>
                <a:stretch>
                  <a:fillRect/>
                </a:stretch>
              </p:blipFill>
              <p:spPr bwMode="auto">
                <a:xfrm>
                  <a:off x="4360" y="3479"/>
                  <a:ext cx="242" cy="319"/>
                </a:xfrm>
                <a:prstGeom prst="rect">
                  <a:avLst/>
                </a:prstGeom>
                <a:noFill/>
                <a:ln w="9525">
                  <a:noFill/>
                  <a:miter lim="800000"/>
                  <a:headEnd/>
                  <a:tailEnd/>
                </a:ln>
              </p:spPr>
            </p:pic>
            <p:grpSp>
              <p:nvGrpSpPr>
                <p:cNvPr id="21" name="Group 58"/>
                <p:cNvGrpSpPr>
                  <a:grpSpLocks/>
                </p:cNvGrpSpPr>
                <p:nvPr/>
              </p:nvGrpSpPr>
              <p:grpSpPr bwMode="auto">
                <a:xfrm>
                  <a:off x="4940" y="3514"/>
                  <a:ext cx="325" cy="429"/>
                  <a:chOff x="3288" y="2134"/>
                  <a:chExt cx="1152" cy="1524"/>
                </a:xfrm>
              </p:grpSpPr>
              <p:pic>
                <p:nvPicPr>
                  <p:cNvPr id="27" name="Picture 59" descr="server"/>
                  <p:cNvPicPr>
                    <a:picLocks noChangeAspect="1" noChangeArrowheads="1"/>
                  </p:cNvPicPr>
                  <p:nvPr/>
                </p:nvPicPr>
                <p:blipFill>
                  <a:blip r:embed="rId10" cstate="print"/>
                  <a:srcRect/>
                  <a:stretch>
                    <a:fillRect/>
                  </a:stretch>
                </p:blipFill>
                <p:spPr bwMode="auto">
                  <a:xfrm>
                    <a:off x="3288" y="2134"/>
                    <a:ext cx="1152" cy="1457"/>
                  </a:xfrm>
                  <a:prstGeom prst="rect">
                    <a:avLst/>
                  </a:prstGeom>
                  <a:noFill/>
                  <a:ln w="9525">
                    <a:noFill/>
                    <a:miter lim="800000"/>
                    <a:headEnd/>
                    <a:tailEnd/>
                  </a:ln>
                </p:spPr>
              </p:pic>
              <p:pic>
                <p:nvPicPr>
                  <p:cNvPr id="28" name="Picture 60" descr="globe"/>
                  <p:cNvPicPr>
                    <a:picLocks noChangeAspect="1" noChangeArrowheads="1"/>
                  </p:cNvPicPr>
                  <p:nvPr/>
                </p:nvPicPr>
                <p:blipFill>
                  <a:blip r:embed="rId11" cstate="print"/>
                  <a:srcRect/>
                  <a:stretch>
                    <a:fillRect/>
                  </a:stretch>
                </p:blipFill>
                <p:spPr bwMode="auto">
                  <a:xfrm>
                    <a:off x="3612" y="2822"/>
                    <a:ext cx="717" cy="836"/>
                  </a:xfrm>
                  <a:prstGeom prst="rect">
                    <a:avLst/>
                  </a:prstGeom>
                  <a:noFill/>
                  <a:ln w="9525">
                    <a:noFill/>
                    <a:miter lim="800000"/>
                    <a:headEnd/>
                    <a:tailEnd/>
                  </a:ln>
                </p:spPr>
              </p:pic>
            </p:grpSp>
            <p:pic>
              <p:nvPicPr>
                <p:cNvPr id="22" name="Picture 61" descr="binary"/>
                <p:cNvPicPr>
                  <a:picLocks noChangeAspect="1" noChangeArrowheads="1"/>
                </p:cNvPicPr>
                <p:nvPr/>
              </p:nvPicPr>
              <p:blipFill>
                <a:blip r:embed="rId12" cstate="print"/>
                <a:srcRect/>
                <a:stretch>
                  <a:fillRect/>
                </a:stretch>
              </p:blipFill>
              <p:spPr bwMode="auto">
                <a:xfrm rot="-2389038">
                  <a:off x="4860" y="3408"/>
                  <a:ext cx="135" cy="369"/>
                </a:xfrm>
                <a:prstGeom prst="rect">
                  <a:avLst/>
                </a:prstGeom>
                <a:noFill/>
                <a:ln w="9525">
                  <a:noFill/>
                  <a:miter lim="800000"/>
                  <a:headEnd/>
                  <a:tailEnd/>
                </a:ln>
              </p:spPr>
            </p:pic>
            <p:pic>
              <p:nvPicPr>
                <p:cNvPr id="23" name="Picture 62" descr="binary"/>
                <p:cNvPicPr>
                  <a:picLocks noChangeAspect="1" noChangeArrowheads="1"/>
                </p:cNvPicPr>
                <p:nvPr/>
              </p:nvPicPr>
              <p:blipFill>
                <a:blip r:embed="rId13" cstate="print"/>
                <a:srcRect/>
                <a:stretch>
                  <a:fillRect/>
                </a:stretch>
              </p:blipFill>
              <p:spPr bwMode="auto">
                <a:xfrm rot="3341800">
                  <a:off x="4841" y="3578"/>
                  <a:ext cx="174" cy="475"/>
                </a:xfrm>
                <a:prstGeom prst="rect">
                  <a:avLst/>
                </a:prstGeom>
                <a:noFill/>
                <a:ln w="9525">
                  <a:noFill/>
                  <a:miter lim="800000"/>
                  <a:headEnd/>
                  <a:tailEnd/>
                </a:ln>
              </p:spPr>
            </p:pic>
            <p:pic>
              <p:nvPicPr>
                <p:cNvPr id="24" name="Picture 63" descr="binary"/>
                <p:cNvPicPr>
                  <a:picLocks noChangeAspect="1" noChangeArrowheads="1"/>
                </p:cNvPicPr>
                <p:nvPr/>
              </p:nvPicPr>
              <p:blipFill>
                <a:blip r:embed="rId14" cstate="print"/>
                <a:srcRect/>
                <a:stretch>
                  <a:fillRect/>
                </a:stretch>
              </p:blipFill>
              <p:spPr bwMode="auto">
                <a:xfrm rot="3826459">
                  <a:off x="4536" y="3397"/>
                  <a:ext cx="125" cy="342"/>
                </a:xfrm>
                <a:prstGeom prst="rect">
                  <a:avLst/>
                </a:prstGeom>
                <a:noFill/>
                <a:ln w="9525">
                  <a:noFill/>
                  <a:miter lim="800000"/>
                  <a:headEnd/>
                  <a:tailEnd/>
                </a:ln>
              </p:spPr>
            </p:pic>
            <p:pic>
              <p:nvPicPr>
                <p:cNvPr id="25" name="Picture 64" descr="binary"/>
                <p:cNvPicPr>
                  <a:picLocks noChangeAspect="1" noChangeArrowheads="1"/>
                </p:cNvPicPr>
                <p:nvPr/>
              </p:nvPicPr>
              <p:blipFill>
                <a:blip r:embed="rId13" cstate="print"/>
                <a:srcRect/>
                <a:stretch>
                  <a:fillRect/>
                </a:stretch>
              </p:blipFill>
              <p:spPr bwMode="auto">
                <a:xfrm rot="-2825715">
                  <a:off x="4487" y="3541"/>
                  <a:ext cx="174" cy="475"/>
                </a:xfrm>
                <a:prstGeom prst="rect">
                  <a:avLst/>
                </a:prstGeom>
                <a:noFill/>
                <a:ln w="9525">
                  <a:noFill/>
                  <a:miter lim="800000"/>
                  <a:headEnd/>
                  <a:tailEnd/>
                </a:ln>
              </p:spPr>
            </p:pic>
            <p:pic>
              <p:nvPicPr>
                <p:cNvPr id="26" name="Picture 65" descr="Orange-Shine"/>
                <p:cNvPicPr>
                  <a:picLocks noChangeAspect="1" noChangeArrowheads="1"/>
                </p:cNvPicPr>
                <p:nvPr/>
              </p:nvPicPr>
              <p:blipFill>
                <a:blip r:embed="rId15" cstate="print"/>
                <a:srcRect/>
                <a:stretch>
                  <a:fillRect/>
                </a:stretch>
              </p:blipFill>
              <p:spPr bwMode="auto">
                <a:xfrm>
                  <a:off x="4604" y="3623"/>
                  <a:ext cx="314" cy="411"/>
                </a:xfrm>
                <a:prstGeom prst="rect">
                  <a:avLst/>
                </a:prstGeom>
                <a:noFill/>
                <a:ln w="9525">
                  <a:noFill/>
                  <a:miter lim="800000"/>
                  <a:headEnd/>
                  <a:tailEnd/>
                </a:ln>
              </p:spPr>
            </p:pic>
          </p:grpSp>
        </p:grpSp>
        <p:sp>
          <p:nvSpPr>
            <p:cNvPr id="16" name="Rectangle 30"/>
            <p:cNvSpPr>
              <a:spLocks noChangeArrowheads="1"/>
            </p:cNvSpPr>
            <p:nvPr/>
          </p:nvSpPr>
          <p:spPr bwMode="auto">
            <a:xfrm>
              <a:off x="4011" y="2681"/>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部署管理</a:t>
              </a:r>
              <a:endParaRPr lang="zh-CN" altLang="en-US" sz="1400" b="1" dirty="0">
                <a:solidFill>
                  <a:schemeClr val="tx1"/>
                </a:solidFill>
                <a:ea typeface="微软雅黑" pitchFamily="34" charset="-122"/>
              </a:endParaRPr>
            </a:p>
          </p:txBody>
        </p:sp>
      </p:grpSp>
      <p:grpSp>
        <p:nvGrpSpPr>
          <p:cNvPr id="31" name="Group 31"/>
          <p:cNvGrpSpPr>
            <a:grpSpLocks/>
          </p:cNvGrpSpPr>
          <p:nvPr/>
        </p:nvGrpSpPr>
        <p:grpSpPr bwMode="auto">
          <a:xfrm>
            <a:off x="4985769" y="1236571"/>
            <a:ext cx="1881187" cy="1255713"/>
            <a:chOff x="2245" y="2976"/>
            <a:chExt cx="1185" cy="791"/>
          </a:xfrm>
        </p:grpSpPr>
        <p:grpSp>
          <p:nvGrpSpPr>
            <p:cNvPr id="32" name="Group 32"/>
            <p:cNvGrpSpPr>
              <a:grpSpLocks/>
            </p:cNvGrpSpPr>
            <p:nvPr/>
          </p:nvGrpSpPr>
          <p:grpSpPr bwMode="auto">
            <a:xfrm>
              <a:off x="2245" y="2976"/>
              <a:ext cx="1185" cy="681"/>
              <a:chOff x="2158" y="2931"/>
              <a:chExt cx="1088" cy="561"/>
            </a:xfrm>
          </p:grpSpPr>
          <p:pic>
            <p:nvPicPr>
              <p:cNvPr id="34" name="Picture 69" descr="discseagreen"/>
              <p:cNvPicPr>
                <a:picLocks noChangeAspect="1" noChangeArrowheads="1"/>
              </p:cNvPicPr>
              <p:nvPr/>
            </p:nvPicPr>
            <p:blipFill>
              <a:blip r:embed="rId16" cstate="print"/>
              <a:srcRect/>
              <a:stretch>
                <a:fillRect/>
              </a:stretch>
            </p:blipFill>
            <p:spPr bwMode="auto">
              <a:xfrm>
                <a:off x="2158" y="2975"/>
                <a:ext cx="828" cy="517"/>
              </a:xfrm>
              <a:prstGeom prst="rect">
                <a:avLst/>
              </a:prstGeom>
              <a:noFill/>
              <a:ln w="9525">
                <a:noFill/>
                <a:miter lim="800000"/>
                <a:headEnd/>
                <a:tailEnd/>
              </a:ln>
            </p:spPr>
          </p:pic>
          <p:grpSp>
            <p:nvGrpSpPr>
              <p:cNvPr id="35" name="Group 71"/>
              <p:cNvGrpSpPr>
                <a:grpSpLocks/>
              </p:cNvGrpSpPr>
              <p:nvPr/>
            </p:nvGrpSpPr>
            <p:grpSpPr bwMode="auto">
              <a:xfrm>
                <a:off x="2429" y="2931"/>
                <a:ext cx="817" cy="544"/>
                <a:chOff x="3562" y="2616"/>
                <a:chExt cx="1275" cy="818"/>
              </a:xfrm>
            </p:grpSpPr>
            <p:pic>
              <p:nvPicPr>
                <p:cNvPr id="36" name="Picture 72" descr="3 peice unequal Pie chart"/>
                <p:cNvPicPr>
                  <a:picLocks noChangeAspect="1" noChangeArrowheads="1"/>
                </p:cNvPicPr>
                <p:nvPr/>
              </p:nvPicPr>
              <p:blipFill>
                <a:blip r:embed="rId17" cstate="print"/>
                <a:srcRect/>
                <a:stretch>
                  <a:fillRect/>
                </a:stretch>
              </p:blipFill>
              <p:spPr bwMode="auto">
                <a:xfrm>
                  <a:off x="4019" y="2861"/>
                  <a:ext cx="417" cy="308"/>
                </a:xfrm>
                <a:prstGeom prst="rect">
                  <a:avLst/>
                </a:prstGeom>
                <a:noFill/>
                <a:ln w="9525">
                  <a:noFill/>
                  <a:miter lim="800000"/>
                  <a:headEnd/>
                  <a:tailEnd/>
                </a:ln>
              </p:spPr>
            </p:pic>
            <p:grpSp>
              <p:nvGrpSpPr>
                <p:cNvPr id="37" name="Group 73"/>
                <p:cNvGrpSpPr>
                  <a:grpSpLocks/>
                </p:cNvGrpSpPr>
                <p:nvPr/>
              </p:nvGrpSpPr>
              <p:grpSpPr bwMode="auto">
                <a:xfrm>
                  <a:off x="3562" y="2616"/>
                  <a:ext cx="606" cy="815"/>
                  <a:chOff x="1295" y="2461"/>
                  <a:chExt cx="606" cy="815"/>
                </a:xfrm>
              </p:grpSpPr>
              <p:pic>
                <p:nvPicPr>
                  <p:cNvPr id="39" name="Picture 74" descr="window"/>
                  <p:cNvPicPr>
                    <a:picLocks noChangeAspect="1" noChangeArrowheads="1"/>
                  </p:cNvPicPr>
                  <p:nvPr/>
                </p:nvPicPr>
                <p:blipFill>
                  <a:blip r:embed="rId18" cstate="print"/>
                  <a:srcRect/>
                  <a:stretch>
                    <a:fillRect/>
                  </a:stretch>
                </p:blipFill>
                <p:spPr bwMode="auto">
                  <a:xfrm>
                    <a:off x="1411" y="2461"/>
                    <a:ext cx="490" cy="735"/>
                  </a:xfrm>
                  <a:prstGeom prst="rect">
                    <a:avLst/>
                  </a:prstGeom>
                  <a:noFill/>
                  <a:ln w="9525">
                    <a:noFill/>
                    <a:miter lim="800000"/>
                    <a:headEnd/>
                    <a:tailEnd/>
                  </a:ln>
                </p:spPr>
              </p:pic>
              <p:pic>
                <p:nvPicPr>
                  <p:cNvPr id="40" name="Picture 75" descr="flow"/>
                  <p:cNvPicPr>
                    <a:picLocks noChangeAspect="1" noChangeArrowheads="1"/>
                  </p:cNvPicPr>
                  <p:nvPr/>
                </p:nvPicPr>
                <p:blipFill>
                  <a:blip r:embed="rId19" cstate="print"/>
                  <a:srcRect/>
                  <a:stretch>
                    <a:fillRect/>
                  </a:stretch>
                </p:blipFill>
                <p:spPr bwMode="auto">
                  <a:xfrm>
                    <a:off x="1295" y="2528"/>
                    <a:ext cx="494" cy="748"/>
                  </a:xfrm>
                  <a:prstGeom prst="rect">
                    <a:avLst/>
                  </a:prstGeom>
                  <a:noFill/>
                  <a:ln w="9525">
                    <a:noFill/>
                    <a:miter lim="800000"/>
                    <a:headEnd/>
                    <a:tailEnd/>
                  </a:ln>
                </p:spPr>
              </p:pic>
            </p:grpSp>
            <p:pic>
              <p:nvPicPr>
                <p:cNvPr id="38" name="Picture 76" descr="search"/>
                <p:cNvPicPr>
                  <a:picLocks noChangeAspect="1" noChangeArrowheads="1"/>
                </p:cNvPicPr>
                <p:nvPr/>
              </p:nvPicPr>
              <p:blipFill>
                <a:blip r:embed="rId20" cstate="print"/>
                <a:srcRect/>
                <a:stretch>
                  <a:fillRect/>
                </a:stretch>
              </p:blipFill>
              <p:spPr bwMode="auto">
                <a:xfrm rot="17434094" flipH="1">
                  <a:off x="3904" y="2501"/>
                  <a:ext cx="679" cy="1187"/>
                </a:xfrm>
                <a:prstGeom prst="rect">
                  <a:avLst/>
                </a:prstGeom>
                <a:noFill/>
                <a:ln w="9525">
                  <a:noFill/>
                  <a:miter lim="800000"/>
                  <a:headEnd/>
                  <a:tailEnd/>
                </a:ln>
              </p:spPr>
            </p:pic>
          </p:grpSp>
        </p:grpSp>
        <p:sp>
          <p:nvSpPr>
            <p:cNvPr id="33" name="Rectangle 40"/>
            <p:cNvSpPr>
              <a:spLocks noChangeArrowheads="1"/>
            </p:cNvSpPr>
            <p:nvPr/>
          </p:nvSpPr>
          <p:spPr bwMode="auto">
            <a:xfrm>
              <a:off x="2506" y="3573"/>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统计监控</a:t>
              </a:r>
              <a:endParaRPr lang="zh-CN" altLang="en-US" sz="1400" b="1" dirty="0">
                <a:solidFill>
                  <a:schemeClr val="tx1"/>
                </a:solidFill>
                <a:ea typeface="微软雅黑" pitchFamily="34" charset="-122"/>
              </a:endParaRPr>
            </a:p>
          </p:txBody>
        </p:sp>
      </p:grpSp>
      <p:grpSp>
        <p:nvGrpSpPr>
          <p:cNvPr id="41" name="Group 41"/>
          <p:cNvGrpSpPr>
            <a:grpSpLocks/>
          </p:cNvGrpSpPr>
          <p:nvPr/>
        </p:nvGrpSpPr>
        <p:grpSpPr bwMode="auto">
          <a:xfrm>
            <a:off x="7070630" y="1241945"/>
            <a:ext cx="1554162" cy="1250951"/>
            <a:chOff x="767" y="2110"/>
            <a:chExt cx="979" cy="788"/>
          </a:xfrm>
        </p:grpSpPr>
        <p:grpSp>
          <p:nvGrpSpPr>
            <p:cNvPr id="42" name="Group 42"/>
            <p:cNvGrpSpPr>
              <a:grpSpLocks/>
            </p:cNvGrpSpPr>
            <p:nvPr/>
          </p:nvGrpSpPr>
          <p:grpSpPr bwMode="auto">
            <a:xfrm>
              <a:off x="767" y="2110"/>
              <a:ext cx="979" cy="638"/>
              <a:chOff x="767" y="2112"/>
              <a:chExt cx="881" cy="572"/>
            </a:xfrm>
          </p:grpSpPr>
          <p:pic>
            <p:nvPicPr>
              <p:cNvPr id="44" name="Picture 80" descr="disclightblue"/>
              <p:cNvPicPr>
                <a:picLocks noChangeAspect="1" noChangeArrowheads="1"/>
              </p:cNvPicPr>
              <p:nvPr/>
            </p:nvPicPr>
            <p:blipFill>
              <a:blip r:embed="rId21" cstate="print"/>
              <a:srcRect/>
              <a:stretch>
                <a:fillRect/>
              </a:stretch>
            </p:blipFill>
            <p:spPr bwMode="auto">
              <a:xfrm>
                <a:off x="767" y="2134"/>
                <a:ext cx="881" cy="550"/>
              </a:xfrm>
              <a:prstGeom prst="rect">
                <a:avLst/>
              </a:prstGeom>
              <a:noFill/>
              <a:ln w="9525">
                <a:noFill/>
                <a:miter lim="800000"/>
                <a:headEnd/>
                <a:tailEnd/>
              </a:ln>
            </p:spPr>
          </p:pic>
          <p:grpSp>
            <p:nvGrpSpPr>
              <p:cNvPr id="45" name="Group 82"/>
              <p:cNvGrpSpPr>
                <a:grpSpLocks/>
              </p:cNvGrpSpPr>
              <p:nvPr/>
            </p:nvGrpSpPr>
            <p:grpSpPr bwMode="auto">
              <a:xfrm>
                <a:off x="1021" y="2112"/>
                <a:ext cx="593" cy="565"/>
                <a:chOff x="1216" y="2443"/>
                <a:chExt cx="784" cy="814"/>
              </a:xfrm>
            </p:grpSpPr>
            <p:grpSp>
              <p:nvGrpSpPr>
                <p:cNvPr id="46" name="Group 83"/>
                <p:cNvGrpSpPr>
                  <a:grpSpLocks/>
                </p:cNvGrpSpPr>
                <p:nvPr/>
              </p:nvGrpSpPr>
              <p:grpSpPr bwMode="auto">
                <a:xfrm>
                  <a:off x="1521" y="2443"/>
                  <a:ext cx="479" cy="707"/>
                  <a:chOff x="1295" y="2461"/>
                  <a:chExt cx="606" cy="815"/>
                </a:xfrm>
              </p:grpSpPr>
              <p:pic>
                <p:nvPicPr>
                  <p:cNvPr id="51" name="Picture 84" descr="window"/>
                  <p:cNvPicPr>
                    <a:picLocks noChangeAspect="1" noChangeArrowheads="1"/>
                  </p:cNvPicPr>
                  <p:nvPr/>
                </p:nvPicPr>
                <p:blipFill>
                  <a:blip r:embed="rId22" cstate="print"/>
                  <a:srcRect/>
                  <a:stretch>
                    <a:fillRect/>
                  </a:stretch>
                </p:blipFill>
                <p:spPr bwMode="auto">
                  <a:xfrm>
                    <a:off x="1411" y="2461"/>
                    <a:ext cx="490" cy="735"/>
                  </a:xfrm>
                  <a:prstGeom prst="rect">
                    <a:avLst/>
                  </a:prstGeom>
                  <a:noFill/>
                  <a:ln w="9525">
                    <a:noFill/>
                    <a:miter lim="800000"/>
                    <a:headEnd/>
                    <a:tailEnd/>
                  </a:ln>
                </p:spPr>
              </p:pic>
              <p:pic>
                <p:nvPicPr>
                  <p:cNvPr id="52" name="Picture 85" descr="flow"/>
                  <p:cNvPicPr>
                    <a:picLocks noChangeAspect="1" noChangeArrowheads="1"/>
                  </p:cNvPicPr>
                  <p:nvPr/>
                </p:nvPicPr>
                <p:blipFill>
                  <a:blip r:embed="rId23" cstate="print"/>
                  <a:srcRect/>
                  <a:stretch>
                    <a:fillRect/>
                  </a:stretch>
                </p:blipFill>
                <p:spPr bwMode="auto">
                  <a:xfrm>
                    <a:off x="1295" y="2528"/>
                    <a:ext cx="494" cy="748"/>
                  </a:xfrm>
                  <a:prstGeom prst="rect">
                    <a:avLst/>
                  </a:prstGeom>
                  <a:noFill/>
                  <a:ln w="9525">
                    <a:noFill/>
                    <a:miter lim="800000"/>
                    <a:headEnd/>
                    <a:tailEnd/>
                  </a:ln>
                </p:spPr>
              </p:pic>
            </p:grpSp>
            <p:grpSp>
              <p:nvGrpSpPr>
                <p:cNvPr id="47" name="Group 86"/>
                <p:cNvGrpSpPr>
                  <a:grpSpLocks/>
                </p:cNvGrpSpPr>
                <p:nvPr/>
              </p:nvGrpSpPr>
              <p:grpSpPr bwMode="auto">
                <a:xfrm>
                  <a:off x="1216" y="2472"/>
                  <a:ext cx="531" cy="785"/>
                  <a:chOff x="1295" y="2461"/>
                  <a:chExt cx="606" cy="815"/>
                </a:xfrm>
              </p:grpSpPr>
              <p:pic>
                <p:nvPicPr>
                  <p:cNvPr id="49" name="Picture 87" descr="window"/>
                  <p:cNvPicPr>
                    <a:picLocks noChangeAspect="1" noChangeArrowheads="1"/>
                  </p:cNvPicPr>
                  <p:nvPr/>
                </p:nvPicPr>
                <p:blipFill>
                  <a:blip r:embed="rId24" cstate="print"/>
                  <a:srcRect/>
                  <a:stretch>
                    <a:fillRect/>
                  </a:stretch>
                </p:blipFill>
                <p:spPr bwMode="auto">
                  <a:xfrm>
                    <a:off x="1411" y="2461"/>
                    <a:ext cx="490" cy="735"/>
                  </a:xfrm>
                  <a:prstGeom prst="rect">
                    <a:avLst/>
                  </a:prstGeom>
                  <a:noFill/>
                  <a:ln w="9525">
                    <a:noFill/>
                    <a:miter lim="800000"/>
                    <a:headEnd/>
                    <a:tailEnd/>
                  </a:ln>
                </p:spPr>
              </p:pic>
              <p:pic>
                <p:nvPicPr>
                  <p:cNvPr id="50" name="Picture 88" descr="flow"/>
                  <p:cNvPicPr>
                    <a:picLocks noChangeAspect="1" noChangeArrowheads="1"/>
                  </p:cNvPicPr>
                  <p:nvPr/>
                </p:nvPicPr>
                <p:blipFill>
                  <a:blip r:embed="rId25" cstate="print"/>
                  <a:srcRect/>
                  <a:stretch>
                    <a:fillRect/>
                  </a:stretch>
                </p:blipFill>
                <p:spPr bwMode="auto">
                  <a:xfrm>
                    <a:off x="1295" y="2528"/>
                    <a:ext cx="494" cy="748"/>
                  </a:xfrm>
                  <a:prstGeom prst="rect">
                    <a:avLst/>
                  </a:prstGeom>
                  <a:noFill/>
                  <a:ln w="9525">
                    <a:noFill/>
                    <a:miter lim="800000"/>
                    <a:headEnd/>
                    <a:tailEnd/>
                  </a:ln>
                </p:spPr>
              </p:pic>
            </p:grpSp>
            <p:pic>
              <p:nvPicPr>
                <p:cNvPr id="48" name="Picture 89" descr="aroundarrow"/>
                <p:cNvPicPr>
                  <a:picLocks noChangeAspect="1" noChangeArrowheads="1"/>
                </p:cNvPicPr>
                <p:nvPr/>
              </p:nvPicPr>
              <p:blipFill>
                <a:blip r:embed="rId26" cstate="print"/>
                <a:srcRect/>
                <a:stretch>
                  <a:fillRect/>
                </a:stretch>
              </p:blipFill>
              <p:spPr bwMode="auto">
                <a:xfrm rot="1818758">
                  <a:off x="1315" y="2657"/>
                  <a:ext cx="549" cy="306"/>
                </a:xfrm>
                <a:prstGeom prst="rect">
                  <a:avLst/>
                </a:prstGeom>
                <a:noFill/>
                <a:ln w="9525">
                  <a:noFill/>
                  <a:miter lim="800000"/>
                  <a:headEnd/>
                  <a:tailEnd/>
                </a:ln>
              </p:spPr>
            </p:pic>
          </p:grpSp>
        </p:grpSp>
        <p:sp>
          <p:nvSpPr>
            <p:cNvPr id="43" name="Rectangle 52"/>
            <p:cNvSpPr>
              <a:spLocks noChangeArrowheads="1"/>
            </p:cNvSpPr>
            <p:nvPr/>
          </p:nvSpPr>
          <p:spPr bwMode="auto">
            <a:xfrm>
              <a:off x="1049" y="2704"/>
              <a:ext cx="569" cy="194"/>
            </a:xfrm>
            <a:prstGeom prst="rect">
              <a:avLst/>
            </a:prstGeom>
            <a:noFill/>
            <a:ln w="19050" algn="ctr">
              <a:noFill/>
              <a:miter lim="800000"/>
              <a:headEnd/>
              <a:tailEnd/>
            </a:ln>
          </p:spPr>
          <p:txBody>
            <a:bodyPr wrap="none">
              <a:spAutoFit/>
            </a:bodyPr>
            <a:lstStyle/>
            <a:p>
              <a:r>
                <a:rPr lang="zh-CN" altLang="en-US" sz="1400" b="1" dirty="0" smtClean="0">
                  <a:solidFill>
                    <a:schemeClr val="tx1"/>
                  </a:solidFill>
                  <a:ea typeface="微软雅黑" pitchFamily="34" charset="-122"/>
                </a:rPr>
                <a:t>审计管理</a:t>
              </a:r>
              <a:endParaRPr lang="zh-CN" altLang="en-US" sz="1400" b="1" dirty="0">
                <a:solidFill>
                  <a:schemeClr val="tx1"/>
                </a:solidFill>
                <a:ea typeface="微软雅黑" pitchFamily="34" charset="-122"/>
              </a:endParaRPr>
            </a:p>
          </p:txBody>
        </p:sp>
      </p:grpSp>
      <p:sp>
        <p:nvSpPr>
          <p:cNvPr id="102" name="矩形 101"/>
          <p:cNvSpPr/>
          <p:nvPr/>
        </p:nvSpPr>
        <p:spPr>
          <a:xfrm>
            <a:off x="2441155" y="2898194"/>
            <a:ext cx="2042694" cy="3411126"/>
          </a:xfrm>
          <a:prstGeom prst="rect">
            <a:avLst/>
          </a:prstGeom>
        </p:spPr>
        <p:style>
          <a:lnRef idx="1">
            <a:schemeClr val="accent4"/>
          </a:lnRef>
          <a:fillRef idx="2">
            <a:schemeClr val="accent4"/>
          </a:fillRef>
          <a:effectRef idx="1">
            <a:schemeClr val="accent4"/>
          </a:effectRef>
          <a:fontRef idx="minor">
            <a:schemeClr val="dk1"/>
          </a:fontRef>
        </p:style>
        <p:txBody>
          <a:bodyPr wrap="square">
            <a:noAutofit/>
          </a:bodyPr>
          <a:lstStyle/>
          <a:p>
            <a:pPr marL="285750" lvl="0" indent="-285750" eaLnBrk="0" fontAlgn="base" hangingPunct="0">
              <a:spcBef>
                <a:spcPct val="0"/>
              </a:spcBef>
              <a:spcAft>
                <a:spcPct val="0"/>
              </a:spcAft>
              <a:buFont typeface="Wingdings" pitchFamily="2" charset="2"/>
              <a:buChar char="p"/>
            </a:pPr>
            <a:r>
              <a:rPr lang="zh-CN" altLang="zh-CN" sz="1600" b="1" smtClean="0">
                <a:latin typeface="微软雅黑" pitchFamily="34" charset="-122"/>
                <a:ea typeface="微软雅黑" pitchFamily="34" charset="-122"/>
                <a:cs typeface="Times New Roman" pitchFamily="18" charset="0"/>
              </a:rPr>
              <a:t>部署</a:t>
            </a:r>
            <a:r>
              <a:rPr lang="zh-CN" altLang="en-US" sz="1600" b="1" smtClean="0">
                <a:latin typeface="微软雅黑" pitchFamily="34" charset="-122"/>
                <a:ea typeface="微软雅黑" pitchFamily="34" charset="-122"/>
                <a:cs typeface="Times New Roman" pitchFamily="18" charset="0"/>
              </a:rPr>
              <a:t>过程管理</a:t>
            </a:r>
            <a:r>
              <a:rPr lang="zh-CN" altLang="zh-CN" sz="1600" smtClean="0">
                <a:latin typeface="微软雅黑" pitchFamily="34" charset="-122"/>
                <a:ea typeface="微软雅黑" pitchFamily="34" charset="-122"/>
                <a:cs typeface="Times New Roman" pitchFamily="18" charset="0"/>
              </a:rPr>
              <a:t>：</a:t>
            </a:r>
            <a:r>
              <a:rPr lang="zh-CN" altLang="zh-CN" sz="1600">
                <a:latin typeface="微软雅黑" pitchFamily="34" charset="-122"/>
                <a:ea typeface="微软雅黑" pitchFamily="34" charset="-122"/>
                <a:cs typeface="Times New Roman" pitchFamily="18" charset="0"/>
              </a:rPr>
              <a:t>对接口服务的部署介质、部署时间、</a:t>
            </a:r>
            <a:r>
              <a:rPr lang="zh-CN" altLang="zh-CN" sz="1600" smtClean="0">
                <a:latin typeface="微软雅黑" pitchFamily="34" charset="-122"/>
                <a:ea typeface="微软雅黑" pitchFamily="34" charset="-122"/>
                <a:cs typeface="Times New Roman" pitchFamily="18" charset="0"/>
              </a:rPr>
              <a:t>部署</a:t>
            </a:r>
            <a:r>
              <a:rPr lang="zh-CN" altLang="en-US" sz="1600" smtClean="0">
                <a:latin typeface="微软雅黑" pitchFamily="34" charset="-122"/>
                <a:ea typeface="微软雅黑" pitchFamily="34" charset="-122"/>
                <a:cs typeface="Times New Roman" pitchFamily="18" charset="0"/>
              </a:rPr>
              <a:t>历史</a:t>
            </a:r>
            <a:r>
              <a:rPr lang="zh-CN" altLang="zh-CN" sz="1600" smtClean="0">
                <a:latin typeface="微软雅黑" pitchFamily="34" charset="-122"/>
                <a:ea typeface="微软雅黑" pitchFamily="34" charset="-122"/>
                <a:cs typeface="Times New Roman" pitchFamily="18" charset="0"/>
              </a:rPr>
              <a:t>对比</a:t>
            </a:r>
            <a:r>
              <a:rPr lang="zh-CN" altLang="zh-CN" sz="1600">
                <a:latin typeface="微软雅黑" pitchFamily="34" charset="-122"/>
                <a:ea typeface="微软雅黑" pitchFamily="34" charset="-122"/>
                <a:cs typeface="Times New Roman" pitchFamily="18" charset="0"/>
              </a:rPr>
              <a:t>等进行管理</a:t>
            </a:r>
            <a:r>
              <a:rPr lang="zh-CN" altLang="zh-CN" sz="1600" smtClean="0">
                <a:latin typeface="微软雅黑" pitchFamily="34" charset="-122"/>
                <a:ea typeface="微软雅黑" pitchFamily="34" charset="-122"/>
                <a:cs typeface="Times New Roman" pitchFamily="18" charset="0"/>
              </a:rPr>
              <a:t>；</a:t>
            </a:r>
            <a:endParaRPr lang="en-US" altLang="zh-CN" sz="1600" smtClean="0">
              <a:latin typeface="微软雅黑" pitchFamily="34" charset="-122"/>
              <a:ea typeface="微软雅黑" pitchFamily="34" charset="-122"/>
              <a:cs typeface="Times New Roman" pitchFamily="18" charset="0"/>
            </a:endParaRPr>
          </a:p>
          <a:p>
            <a:pPr marL="285750" lvl="0" indent="-285750" eaLnBrk="0" fontAlgn="base" hangingPunct="0">
              <a:spcBef>
                <a:spcPct val="0"/>
              </a:spcBef>
              <a:spcAft>
                <a:spcPct val="0"/>
              </a:spcAft>
              <a:buFont typeface="Wingdings" pitchFamily="2" charset="2"/>
              <a:buChar char="p"/>
            </a:pPr>
            <a:r>
              <a:rPr lang="zh-CN" altLang="en-US" sz="1600" smtClean="0">
                <a:latin typeface="微软雅黑" pitchFamily="34" charset="-122"/>
                <a:ea typeface="微软雅黑" pitchFamily="34" charset="-122"/>
                <a:cs typeface="Times New Roman" pitchFamily="18" charset="0"/>
              </a:rPr>
              <a:t>提供手工和自动化脚本部署等多种方式。</a:t>
            </a:r>
            <a:endParaRPr lang="zh-CN" altLang="zh-CN" sz="1000">
              <a:latin typeface="微软雅黑" pitchFamily="34" charset="-122"/>
              <a:ea typeface="微软雅黑" pitchFamily="34" charset="-122"/>
              <a:cs typeface="宋体" pitchFamily="2" charset="-122"/>
            </a:endParaRPr>
          </a:p>
        </p:txBody>
      </p:sp>
      <p:sp>
        <p:nvSpPr>
          <p:cNvPr id="103" name="矩形 102"/>
          <p:cNvSpPr/>
          <p:nvPr/>
        </p:nvSpPr>
        <p:spPr>
          <a:xfrm>
            <a:off x="4698085" y="2898194"/>
            <a:ext cx="2059823" cy="3411126"/>
          </a:xfrm>
          <a:prstGeom prst="rect">
            <a:avLst/>
          </a:prstGeom>
        </p:spPr>
        <p:style>
          <a:lnRef idx="1">
            <a:schemeClr val="accent1"/>
          </a:lnRef>
          <a:fillRef idx="2">
            <a:schemeClr val="accent1"/>
          </a:fillRef>
          <a:effectRef idx="1">
            <a:schemeClr val="accent1"/>
          </a:effectRef>
          <a:fontRef idx="minor">
            <a:schemeClr val="dk1"/>
          </a:fontRef>
        </p:style>
        <p:txBody>
          <a:bodyPr wrap="square">
            <a:noAutofit/>
          </a:bodyPr>
          <a:lstStyle/>
          <a:p>
            <a:pPr marL="285750" lvl="0" indent="-285750" eaLnBrk="0" fontAlgn="base" hangingPunct="0">
              <a:spcBef>
                <a:spcPct val="0"/>
              </a:spcBef>
              <a:spcAft>
                <a:spcPct val="0"/>
              </a:spcAft>
              <a:buFont typeface="Wingdings" pitchFamily="2" charset="2"/>
              <a:buChar char="p"/>
            </a:pPr>
            <a:r>
              <a:rPr lang="zh-CN" altLang="zh-CN" sz="1600" b="1" smtClean="0">
                <a:latin typeface="微软雅黑" pitchFamily="34" charset="-122"/>
                <a:ea typeface="微软雅黑" pitchFamily="34" charset="-122"/>
                <a:cs typeface="Times New Roman" pitchFamily="18" charset="0"/>
              </a:rPr>
              <a:t>统计</a:t>
            </a:r>
            <a:r>
              <a:rPr lang="zh-CN" altLang="zh-CN" sz="1600">
                <a:latin typeface="微软雅黑" pitchFamily="34" charset="-122"/>
                <a:ea typeface="微软雅黑" pitchFamily="34" charset="-122"/>
                <a:cs typeface="Times New Roman" pitchFamily="18" charset="0"/>
              </a:rPr>
              <a:t>：对服务消费者和服务提供者之间请求量进行数量</a:t>
            </a:r>
            <a:r>
              <a:rPr lang="zh-CN" altLang="zh-CN" sz="1600" smtClean="0">
                <a:latin typeface="微软雅黑" pitchFamily="34" charset="-122"/>
                <a:ea typeface="微软雅黑" pitchFamily="34" charset="-122"/>
                <a:cs typeface="Times New Roman" pitchFamily="18" charset="0"/>
              </a:rPr>
              <a:t>统计</a:t>
            </a:r>
            <a:r>
              <a:rPr lang="zh-CN" altLang="en-US" sz="1600" smtClean="0">
                <a:latin typeface="微软雅黑" pitchFamily="34" charset="-122"/>
                <a:ea typeface="微软雅黑" pitchFamily="34" charset="-122"/>
                <a:cs typeface="Times New Roman" pitchFamily="18" charset="0"/>
              </a:rPr>
              <a:t>；</a:t>
            </a:r>
            <a:endParaRPr lang="en-US" altLang="zh-CN" sz="1600" smtClean="0">
              <a:latin typeface="微软雅黑" pitchFamily="34" charset="-122"/>
              <a:ea typeface="微软雅黑" pitchFamily="34" charset="-122"/>
              <a:cs typeface="Times New Roman" pitchFamily="18" charset="0"/>
            </a:endParaRPr>
          </a:p>
          <a:p>
            <a:pPr marL="285750" lvl="0" indent="-285750" eaLnBrk="0" fontAlgn="base" hangingPunct="0">
              <a:spcBef>
                <a:spcPct val="0"/>
              </a:spcBef>
              <a:spcAft>
                <a:spcPct val="0"/>
              </a:spcAft>
              <a:buFont typeface="Wingdings" pitchFamily="2" charset="2"/>
              <a:buChar char="p"/>
            </a:pPr>
            <a:r>
              <a:rPr lang="zh-CN" altLang="en-US" sz="1600" smtClean="0">
                <a:latin typeface="微软雅黑" pitchFamily="34" charset="-122"/>
                <a:ea typeface="微软雅黑" pitchFamily="34" charset="-122"/>
                <a:cs typeface="Times New Roman" pitchFamily="18" charset="0"/>
              </a:rPr>
              <a:t>对服务运行期状况进行有效的管理和监控</a:t>
            </a:r>
            <a:r>
              <a:rPr lang="zh-CN" altLang="zh-CN" sz="1600" smtClean="0">
                <a:latin typeface="微软雅黑" pitchFamily="34" charset="-122"/>
                <a:ea typeface="微软雅黑" pitchFamily="34" charset="-122"/>
                <a:cs typeface="Times New Roman" pitchFamily="18" charset="0"/>
              </a:rPr>
              <a:t>；</a:t>
            </a:r>
            <a:endParaRPr lang="en-US" altLang="zh-CN" sz="1000">
              <a:latin typeface="微软雅黑" pitchFamily="34" charset="-122"/>
              <a:ea typeface="微软雅黑" pitchFamily="34" charset="-122"/>
              <a:cs typeface="Times New Roman" pitchFamily="18" charset="0"/>
            </a:endParaRPr>
          </a:p>
          <a:p>
            <a:pPr marL="285750" lvl="0" indent="-285750" eaLnBrk="0" fontAlgn="base" hangingPunct="0">
              <a:spcBef>
                <a:spcPct val="0"/>
              </a:spcBef>
              <a:spcAft>
                <a:spcPct val="0"/>
              </a:spcAft>
              <a:buFont typeface="Wingdings" pitchFamily="2" charset="2"/>
              <a:buChar char="p"/>
            </a:pPr>
            <a:r>
              <a:rPr lang="zh-CN" altLang="en-US" sz="1600" smtClean="0">
                <a:latin typeface="微软雅黑" pitchFamily="34" charset="-122"/>
                <a:ea typeface="微软雅黑" pitchFamily="34" charset="-122"/>
                <a:cs typeface="Times New Roman" pitchFamily="18" charset="0"/>
              </a:rPr>
              <a:t>提供多种手段对异常调用情况进行分析，协助业务系统进行故障定位。</a:t>
            </a:r>
            <a:endParaRPr lang="en-US" altLang="zh-CN" sz="1600" smtClean="0">
              <a:latin typeface="微软雅黑" pitchFamily="34" charset="-122"/>
              <a:ea typeface="微软雅黑" pitchFamily="34" charset="-122"/>
              <a:cs typeface="Times New Roman" pitchFamily="18" charset="0"/>
            </a:endParaRPr>
          </a:p>
        </p:txBody>
      </p:sp>
      <p:sp>
        <p:nvSpPr>
          <p:cNvPr id="104" name="矩形 103"/>
          <p:cNvSpPr/>
          <p:nvPr/>
        </p:nvSpPr>
        <p:spPr>
          <a:xfrm>
            <a:off x="6948601" y="2898194"/>
            <a:ext cx="2042694" cy="3411126"/>
          </a:xfrm>
          <a:prstGeom prst="rect">
            <a:avLst/>
          </a:prstGeom>
        </p:spPr>
        <p:style>
          <a:lnRef idx="1">
            <a:schemeClr val="accent5"/>
          </a:lnRef>
          <a:fillRef idx="2">
            <a:schemeClr val="accent5"/>
          </a:fillRef>
          <a:effectRef idx="1">
            <a:schemeClr val="accent5"/>
          </a:effectRef>
          <a:fontRef idx="minor">
            <a:schemeClr val="dk1"/>
          </a:fontRef>
        </p:style>
        <p:txBody>
          <a:bodyPr wrap="square">
            <a:noAutofit/>
          </a:bodyPr>
          <a:lstStyle/>
          <a:p>
            <a:pPr marL="285750" indent="-285750" eaLnBrk="0" fontAlgn="base" hangingPunct="0">
              <a:spcBef>
                <a:spcPct val="0"/>
              </a:spcBef>
              <a:spcAft>
                <a:spcPct val="0"/>
              </a:spcAft>
              <a:buFont typeface="Wingdings" pitchFamily="2" charset="2"/>
              <a:buChar char="p"/>
            </a:pPr>
            <a:r>
              <a:rPr lang="zh-CN" altLang="zh-CN" sz="1600" b="1">
                <a:latin typeface="微软雅黑" pitchFamily="34" charset="-122"/>
                <a:ea typeface="微软雅黑" pitchFamily="34" charset="-122"/>
                <a:cs typeface="Times New Roman" pitchFamily="18" charset="0"/>
              </a:rPr>
              <a:t>审计</a:t>
            </a:r>
            <a:r>
              <a:rPr lang="zh-CN" altLang="zh-CN" sz="1600">
                <a:latin typeface="微软雅黑" pitchFamily="34" charset="-122"/>
                <a:ea typeface="微软雅黑" pitchFamily="34" charset="-122"/>
                <a:cs typeface="Times New Roman" pitchFamily="18" charset="0"/>
              </a:rPr>
              <a:t>：根据服务消费者和服务提供者之间的请求报文、调用关系、主机</a:t>
            </a:r>
            <a:r>
              <a:rPr lang="en-US" altLang="zh-CN" sz="1600">
                <a:latin typeface="微软雅黑" pitchFamily="34" charset="-122"/>
                <a:ea typeface="微软雅黑" pitchFamily="34" charset="-122"/>
                <a:cs typeface="Times New Roman" pitchFamily="18" charset="0"/>
              </a:rPr>
              <a:t>IP</a:t>
            </a:r>
            <a:r>
              <a:rPr lang="zh-CN" altLang="en-US" sz="1600">
                <a:latin typeface="微软雅黑" pitchFamily="34" charset="-122"/>
                <a:ea typeface="微软雅黑" pitchFamily="34" charset="-122"/>
                <a:cs typeface="Times New Roman" pitchFamily="18" charset="0"/>
              </a:rPr>
              <a:t>等信息进行规范性审计</a:t>
            </a:r>
            <a:r>
              <a:rPr lang="zh-CN" altLang="en-US" sz="1600" smtClean="0">
                <a:latin typeface="微软雅黑" pitchFamily="34" charset="-122"/>
                <a:ea typeface="微软雅黑" pitchFamily="34" charset="-122"/>
                <a:cs typeface="Times New Roman" pitchFamily="18" charset="0"/>
              </a:rPr>
              <a:t>，提供手段对开发商进行有效管理；</a:t>
            </a:r>
            <a:endParaRPr lang="en-US" altLang="zh-CN" sz="1600" smtClean="0">
              <a:latin typeface="微软雅黑" pitchFamily="34" charset="-122"/>
              <a:ea typeface="微软雅黑" pitchFamily="34" charset="-122"/>
              <a:cs typeface="Times New Roman" pitchFamily="18" charset="0"/>
            </a:endParaRPr>
          </a:p>
          <a:p>
            <a:pPr marL="285750" indent="-285750" eaLnBrk="0" fontAlgn="base" hangingPunct="0">
              <a:spcBef>
                <a:spcPct val="0"/>
              </a:spcBef>
              <a:spcAft>
                <a:spcPct val="0"/>
              </a:spcAft>
              <a:buFont typeface="Wingdings" pitchFamily="2" charset="2"/>
              <a:buChar char="p"/>
            </a:pPr>
            <a:r>
              <a:rPr lang="zh-CN" altLang="en-US" sz="1600" smtClean="0">
                <a:latin typeface="微软雅黑" pitchFamily="34" charset="-122"/>
                <a:ea typeface="微软雅黑" pitchFamily="34" charset="-122"/>
                <a:cs typeface="Times New Roman" pitchFamily="18" charset="0"/>
              </a:rPr>
              <a:t>提供</a:t>
            </a:r>
            <a:r>
              <a:rPr lang="zh-CN" altLang="en-US" sz="1600">
                <a:latin typeface="微软雅黑" pitchFamily="34" charset="-122"/>
                <a:ea typeface="微软雅黑" pitchFamily="34" charset="-122"/>
                <a:cs typeface="Times New Roman" pitchFamily="18" charset="0"/>
              </a:rPr>
              <a:t>违规调用信息展示功能</a:t>
            </a:r>
            <a:r>
              <a:rPr lang="zh-CN" altLang="en-US" sz="1600" smtClean="0">
                <a:latin typeface="微软雅黑" pitchFamily="34" charset="-122"/>
                <a:ea typeface="微软雅黑" pitchFamily="34" charset="-122"/>
                <a:cs typeface="Times New Roman" pitchFamily="18" charset="0"/>
              </a:rPr>
              <a:t>。</a:t>
            </a:r>
            <a:endParaRPr lang="zh-CN" altLang="en-US" sz="2400">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0686705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88024" y="4050938"/>
            <a:ext cx="4032448" cy="200791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b">
            <a:noAutofit/>
          </a:bodyPr>
          <a:lstStyle/>
          <a:p>
            <a:pPr marL="342900" indent="-342900">
              <a:buFont typeface="+mj-ea"/>
              <a:buAutoNum type="circleNumDbPlain"/>
            </a:pPr>
            <a:r>
              <a:rPr lang="en-US" altLang="zh-CN" sz="1800" b="0" dirty="0" smtClean="0">
                <a:solidFill>
                  <a:schemeClr val="tx1"/>
                </a:solidFill>
                <a:latin typeface="微软雅黑" pitchFamily="34" charset="-122"/>
                <a:ea typeface="微软雅黑" pitchFamily="34" charset="-122"/>
              </a:rPr>
              <a:t>ESB </a:t>
            </a:r>
            <a:r>
              <a:rPr lang="zh-CN" altLang="en-US" sz="1800" b="0" dirty="0" smtClean="0">
                <a:solidFill>
                  <a:schemeClr val="tx1"/>
                </a:solidFill>
                <a:latin typeface="微软雅黑" pitchFamily="34" charset="-122"/>
                <a:ea typeface="微软雅黑" pitchFamily="34" charset="-122"/>
              </a:rPr>
              <a:t>内部可以进行流量控制、访问控制、消息路由、消息转换</a:t>
            </a:r>
            <a:r>
              <a:rPr lang="zh-CN" altLang="en-US" sz="1800" b="0" smtClean="0">
                <a:solidFill>
                  <a:schemeClr val="tx1"/>
                </a:solidFill>
                <a:latin typeface="微软雅黑" pitchFamily="34" charset="-122"/>
                <a:ea typeface="微软雅黑" pitchFamily="34" charset="-122"/>
              </a:rPr>
              <a:t>等操作</a:t>
            </a:r>
            <a:endParaRPr lang="en-US" altLang="zh-CN" sz="1800" b="0" dirty="0" smtClean="0">
              <a:solidFill>
                <a:schemeClr val="tx1"/>
              </a:solidFill>
              <a:latin typeface="微软雅黑" pitchFamily="34" charset="-122"/>
              <a:ea typeface="微软雅黑" pitchFamily="34" charset="-122"/>
            </a:endParaRPr>
          </a:p>
          <a:p>
            <a:pPr marL="342900" indent="-342900">
              <a:buFont typeface="+mj-ea"/>
              <a:buAutoNum type="circleNumDbPlain"/>
            </a:pPr>
            <a:r>
              <a:rPr lang="zh-CN" altLang="en-US" sz="1800" b="0" dirty="0" smtClean="0">
                <a:solidFill>
                  <a:schemeClr val="tx1"/>
                </a:solidFill>
                <a:latin typeface="微软雅黑" pitchFamily="34" charset="-122"/>
                <a:ea typeface="微软雅黑" pitchFamily="34" charset="-122"/>
              </a:rPr>
              <a:t>同时通过消息机制</a:t>
            </a:r>
            <a:r>
              <a:rPr lang="en-US" altLang="zh-CN" sz="1800" b="0" dirty="0" smtClean="0">
                <a:solidFill>
                  <a:schemeClr val="tx1"/>
                </a:solidFill>
                <a:latin typeface="微软雅黑" pitchFamily="34" charset="-122"/>
                <a:ea typeface="微软雅黑" pitchFamily="34" charset="-122"/>
              </a:rPr>
              <a:t>MOM</a:t>
            </a:r>
            <a:r>
              <a:rPr lang="zh-CN" altLang="en-US" sz="1800" b="0" dirty="0" smtClean="0">
                <a:solidFill>
                  <a:schemeClr val="tx1"/>
                </a:solidFill>
                <a:latin typeface="微软雅黑" pitchFamily="34" charset="-122"/>
                <a:ea typeface="微软雅黑" pitchFamily="34" charset="-122"/>
              </a:rPr>
              <a:t>提高了系统的可靠性</a:t>
            </a:r>
            <a:r>
              <a:rPr lang="zh-CN" altLang="en-US" sz="1800" b="0" smtClean="0">
                <a:solidFill>
                  <a:schemeClr val="tx1"/>
                </a:solidFill>
                <a:latin typeface="微软雅黑" pitchFamily="34" charset="-122"/>
                <a:ea typeface="微软雅黑" pitchFamily="34" charset="-122"/>
              </a:rPr>
              <a:t>和扩展性</a:t>
            </a:r>
            <a:endParaRPr lang="en-US" altLang="zh-CN" sz="1800" b="0" dirty="0" smtClean="0">
              <a:solidFill>
                <a:schemeClr val="tx1"/>
              </a:solidFill>
              <a:latin typeface="微软雅黑" pitchFamily="34" charset="-122"/>
              <a:ea typeface="微软雅黑" pitchFamily="34" charset="-122"/>
            </a:endParaRPr>
          </a:p>
          <a:p>
            <a:pPr marL="342900" indent="-342900">
              <a:buFont typeface="+mj-ea"/>
              <a:buAutoNum type="circleNumDbPlain"/>
            </a:pPr>
            <a:r>
              <a:rPr lang="zh-CN" altLang="en-US" sz="1800" b="0" dirty="0" smtClean="0">
                <a:solidFill>
                  <a:schemeClr val="tx1"/>
                </a:solidFill>
                <a:latin typeface="微软雅黑" pitchFamily="34" charset="-122"/>
                <a:ea typeface="微软雅黑" pitchFamily="34" charset="-122"/>
              </a:rPr>
              <a:t>另外依托异常处理机制能保障服务调用</a:t>
            </a:r>
            <a:r>
              <a:rPr lang="zh-CN" altLang="en-US" sz="1800" b="0" smtClean="0">
                <a:solidFill>
                  <a:schemeClr val="tx1"/>
                </a:solidFill>
                <a:latin typeface="微软雅黑" pitchFamily="34" charset="-122"/>
                <a:ea typeface="微软雅黑" pitchFamily="34" charset="-122"/>
              </a:rPr>
              <a:t>的可靠性</a:t>
            </a:r>
            <a:endParaRPr lang="en-US" altLang="zh-CN" sz="1800" b="0" dirty="0" smtClean="0">
              <a:solidFill>
                <a:schemeClr val="tx1"/>
              </a:solidFill>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平台与工具</a:t>
            </a:r>
            <a:r>
              <a:rPr lang="zh-CN" altLang="en-US" smtClean="0"/>
              <a:t>：服务总线（</a:t>
            </a:r>
            <a:r>
              <a:rPr lang="en-US" altLang="zh-CN" smtClean="0"/>
              <a:t>ESB</a:t>
            </a:r>
            <a:r>
              <a:rPr lang="zh-CN" altLang="en-US" smtClean="0"/>
              <a:t>）</a:t>
            </a:r>
            <a:endParaRPr lang="zh-CN" altLang="en-US"/>
          </a:p>
        </p:txBody>
      </p:sp>
      <p:sp>
        <p:nvSpPr>
          <p:cNvPr id="3" name="TextBox 2"/>
          <p:cNvSpPr txBox="1"/>
          <p:nvPr/>
        </p:nvSpPr>
        <p:spPr>
          <a:xfrm>
            <a:off x="5127303" y="3818945"/>
            <a:ext cx="244827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000" dirty="0" smtClean="0">
                <a:solidFill>
                  <a:schemeClr val="tx1"/>
                </a:solidFill>
                <a:latin typeface="微软雅黑" pitchFamily="34" charset="-122"/>
                <a:ea typeface="微软雅黑" pitchFamily="34" charset="-122"/>
              </a:rPr>
              <a:t>ESB</a:t>
            </a:r>
            <a:r>
              <a:rPr lang="zh-CN" altLang="en-US" sz="2000" dirty="0" smtClean="0">
                <a:solidFill>
                  <a:schemeClr val="tx1"/>
                </a:solidFill>
                <a:latin typeface="微软雅黑" pitchFamily="34" charset="-122"/>
                <a:ea typeface="微软雅黑" pitchFamily="34" charset="-122"/>
              </a:rPr>
              <a:t>内部实现机制</a:t>
            </a:r>
            <a:endParaRPr lang="zh-CN" altLang="en-US" sz="2000" dirty="0">
              <a:solidFill>
                <a:schemeClr val="tx1"/>
              </a:solidFill>
              <a:latin typeface="微软雅黑" pitchFamily="34" charset="-122"/>
              <a:ea typeface="微软雅黑" pitchFamily="34" charset="-122"/>
            </a:endParaRPr>
          </a:p>
        </p:txBody>
      </p:sp>
      <p:sp>
        <p:nvSpPr>
          <p:cNvPr id="5" name="圆柱形 4"/>
          <p:cNvSpPr/>
          <p:nvPr/>
        </p:nvSpPr>
        <p:spPr>
          <a:xfrm rot="5400000">
            <a:off x="1295635" y="3104966"/>
            <a:ext cx="2376265" cy="3600400"/>
          </a:xfrm>
          <a:prstGeom prst="can">
            <a:avLst>
              <a:gd name="adj" fmla="val 8132"/>
            </a:avLst>
          </a:prstGeom>
          <a:solidFill>
            <a:schemeClr val="bg1">
              <a:lumMod val="95000"/>
            </a:schemeClr>
          </a:solidFill>
          <a:ln>
            <a:solidFill>
              <a:schemeClr val="bg1">
                <a:lumMod val="65000"/>
              </a:schemeClr>
            </a:solidFill>
          </a:ln>
        </p:spPr>
        <p:style>
          <a:lnRef idx="1">
            <a:schemeClr val="accent5"/>
          </a:lnRef>
          <a:fillRef idx="2">
            <a:schemeClr val="accent5"/>
          </a:fillRef>
          <a:effectRef idx="1">
            <a:schemeClr val="accent5"/>
          </a:effectRef>
          <a:fontRef idx="minor">
            <a:schemeClr val="dk1"/>
          </a:fontRef>
        </p:style>
        <p:txBody>
          <a:bodyPr vert="vert270" rtlCol="0" anchor="ctr"/>
          <a:lstStyle/>
          <a:p>
            <a:r>
              <a:rPr lang="en-US" altLang="zh-CN" sz="2000" smtClean="0">
                <a:solidFill>
                  <a:schemeClr val="tx1"/>
                </a:solidFill>
                <a:latin typeface="微软雅黑" pitchFamily="34" charset="-122"/>
                <a:ea typeface="微软雅黑" pitchFamily="34" charset="-122"/>
              </a:rPr>
              <a:t>ESB</a:t>
            </a:r>
            <a:endParaRPr lang="en-US" altLang="zh-CN" sz="2000" dirty="0" smtClean="0">
              <a:solidFill>
                <a:schemeClr val="tx1"/>
              </a:solidFill>
              <a:latin typeface="微软雅黑" pitchFamily="34" charset="-122"/>
              <a:ea typeface="微软雅黑" pitchFamily="34" charset="-122"/>
            </a:endParaRPr>
          </a:p>
        </p:txBody>
      </p:sp>
      <p:sp>
        <p:nvSpPr>
          <p:cNvPr id="6" name="圆角矩形 5"/>
          <p:cNvSpPr/>
          <p:nvPr/>
        </p:nvSpPr>
        <p:spPr>
          <a:xfrm>
            <a:off x="1058264" y="3825072"/>
            <a:ext cx="2880000" cy="252000"/>
          </a:xfrm>
          <a:prstGeom prst="roundRect">
            <a:avLst/>
          </a:prstGeom>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100" dirty="0" smtClean="0">
                <a:solidFill>
                  <a:schemeClr val="tx1"/>
                </a:solidFill>
                <a:latin typeface="微软雅黑" pitchFamily="34" charset="-122"/>
                <a:ea typeface="微软雅黑" pitchFamily="34" charset="-122"/>
              </a:rPr>
              <a:t>多协议接入（</a:t>
            </a:r>
            <a:r>
              <a:rPr lang="en-US" altLang="zh-CN" sz="1100" dirty="0" smtClean="0">
                <a:solidFill>
                  <a:schemeClr val="tx1"/>
                </a:solidFill>
                <a:latin typeface="微软雅黑" pitchFamily="34" charset="-122"/>
                <a:ea typeface="微软雅黑" pitchFamily="34" charset="-122"/>
              </a:rPr>
              <a:t>WebService</a:t>
            </a:r>
            <a:r>
              <a:rPr lang="zh-CN" altLang="en-US" sz="1100" dirty="0" smtClean="0">
                <a:solidFill>
                  <a:schemeClr val="tx1"/>
                </a:solidFill>
                <a:latin typeface="微软雅黑" pitchFamily="34" charset="-122"/>
                <a:ea typeface="微软雅黑" pitchFamily="34" charset="-122"/>
              </a:rPr>
              <a:t>）</a:t>
            </a:r>
            <a:endParaRPr lang="zh-CN" altLang="en-US" sz="1100" dirty="0">
              <a:solidFill>
                <a:schemeClr val="tx1"/>
              </a:solidFill>
              <a:latin typeface="微软雅黑" pitchFamily="34" charset="-122"/>
              <a:ea typeface="微软雅黑" pitchFamily="34" charset="-122"/>
            </a:endParaRPr>
          </a:p>
        </p:txBody>
      </p:sp>
      <p:sp>
        <p:nvSpPr>
          <p:cNvPr id="7" name="Rectangle 94"/>
          <p:cNvSpPr>
            <a:spLocks noChangeArrowheads="1"/>
          </p:cNvSpPr>
          <p:nvPr/>
        </p:nvSpPr>
        <p:spPr bwMode="auto">
          <a:xfrm>
            <a:off x="1203569" y="3212976"/>
            <a:ext cx="540000" cy="252000"/>
          </a:xfrm>
          <a:prstGeom prst="rect">
            <a:avLst/>
          </a:prstGeom>
          <a:solidFill>
            <a:schemeClr val="bg1"/>
          </a:solidFill>
          <a:ln w="9525">
            <a:solidFill>
              <a:schemeClr val="bg1">
                <a:lumMod val="65000"/>
              </a:schemeClr>
            </a:solidFill>
            <a:miter lim="800000"/>
            <a:headEnd/>
            <a:tailEnd/>
          </a:ln>
          <a:effectLst/>
        </p:spPr>
        <p:txBody>
          <a:bodyPr wrap="none" anchor="ctr"/>
          <a:lstStyle/>
          <a:p>
            <a:pPr algn="ctr"/>
            <a:r>
              <a:rPr lang="zh-CN" altLang="en-US" sz="1100" smtClean="0">
                <a:solidFill>
                  <a:schemeClr val="tx1"/>
                </a:solidFill>
                <a:latin typeface="微软雅黑" pitchFamily="34" charset="-122"/>
                <a:ea typeface="微软雅黑" pitchFamily="34" charset="-122"/>
              </a:rPr>
              <a:t>自动激活</a:t>
            </a:r>
            <a:endParaRPr lang="en-US" altLang="zh-CN" sz="1100" dirty="0">
              <a:solidFill>
                <a:schemeClr val="tx1"/>
              </a:solidFill>
              <a:latin typeface="微软雅黑" pitchFamily="34" charset="-122"/>
              <a:ea typeface="微软雅黑" pitchFamily="34" charset="-122"/>
            </a:endParaRPr>
          </a:p>
        </p:txBody>
      </p:sp>
      <p:sp>
        <p:nvSpPr>
          <p:cNvPr id="8" name="Rectangle 95"/>
          <p:cNvSpPr>
            <a:spLocks noChangeArrowheads="1"/>
          </p:cNvSpPr>
          <p:nvPr/>
        </p:nvSpPr>
        <p:spPr bwMode="auto">
          <a:xfrm>
            <a:off x="1835696" y="3212976"/>
            <a:ext cx="540000" cy="252000"/>
          </a:xfrm>
          <a:prstGeom prst="rect">
            <a:avLst/>
          </a:prstGeom>
          <a:solidFill>
            <a:schemeClr val="bg1"/>
          </a:solidFill>
          <a:ln w="9525">
            <a:solidFill>
              <a:schemeClr val="bg1">
                <a:lumMod val="65000"/>
              </a:schemeClr>
            </a:solidFill>
            <a:miter lim="800000"/>
            <a:headEnd/>
            <a:tailEnd/>
          </a:ln>
          <a:effectLst/>
        </p:spPr>
        <p:txBody>
          <a:bodyPr wrap="none" anchor="ctr"/>
          <a:lstStyle/>
          <a:p>
            <a:pPr algn="ctr"/>
            <a:r>
              <a:rPr lang="zh-CN" altLang="en-US" sz="1100" smtClean="0">
                <a:solidFill>
                  <a:schemeClr val="tx1"/>
                </a:solidFill>
                <a:latin typeface="微软雅黑" pitchFamily="34" charset="-122"/>
                <a:ea typeface="微软雅黑" pitchFamily="34" charset="-122"/>
              </a:rPr>
              <a:t>综合网管</a:t>
            </a:r>
            <a:endParaRPr lang="en-US" altLang="zh-CN" sz="1100" dirty="0">
              <a:solidFill>
                <a:schemeClr val="tx1"/>
              </a:solidFill>
              <a:latin typeface="微软雅黑" pitchFamily="34" charset="-122"/>
              <a:ea typeface="微软雅黑" pitchFamily="34" charset="-122"/>
            </a:endParaRPr>
          </a:p>
        </p:txBody>
      </p:sp>
      <p:sp>
        <p:nvSpPr>
          <p:cNvPr id="9" name="Rectangle 96"/>
          <p:cNvSpPr>
            <a:spLocks noChangeArrowheads="1"/>
          </p:cNvSpPr>
          <p:nvPr/>
        </p:nvSpPr>
        <p:spPr bwMode="auto">
          <a:xfrm>
            <a:off x="2485182" y="3212976"/>
            <a:ext cx="540000" cy="252000"/>
          </a:xfrm>
          <a:prstGeom prst="rect">
            <a:avLst/>
          </a:prstGeom>
          <a:solidFill>
            <a:schemeClr val="bg1"/>
          </a:solidFill>
          <a:ln w="9525">
            <a:solidFill>
              <a:schemeClr val="bg1">
                <a:lumMod val="65000"/>
              </a:schemeClr>
            </a:solidFill>
            <a:miter lim="800000"/>
            <a:headEnd/>
            <a:tailEnd/>
          </a:ln>
          <a:effectLst/>
        </p:spPr>
        <p:txBody>
          <a:bodyPr wrap="none" anchor="ctr"/>
          <a:lstStyle/>
          <a:p>
            <a:pPr algn="ctr"/>
            <a:r>
              <a:rPr lang="zh-CN" altLang="en-US" sz="1100" smtClean="0">
                <a:solidFill>
                  <a:schemeClr val="tx1"/>
                </a:solidFill>
                <a:latin typeface="微软雅黑" pitchFamily="34" charset="-122"/>
                <a:ea typeface="微软雅黑" pitchFamily="34" charset="-122"/>
              </a:rPr>
              <a:t>运维管理</a:t>
            </a:r>
            <a:endParaRPr lang="en-US" altLang="zh-CN" sz="1100" dirty="0">
              <a:solidFill>
                <a:schemeClr val="tx1"/>
              </a:solidFill>
              <a:latin typeface="微软雅黑" pitchFamily="34" charset="-122"/>
              <a:ea typeface="微软雅黑" pitchFamily="34" charset="-122"/>
            </a:endParaRPr>
          </a:p>
        </p:txBody>
      </p:sp>
      <p:sp>
        <p:nvSpPr>
          <p:cNvPr id="10" name="Rectangle 97"/>
          <p:cNvSpPr>
            <a:spLocks noChangeArrowheads="1"/>
          </p:cNvSpPr>
          <p:nvPr/>
        </p:nvSpPr>
        <p:spPr bwMode="auto">
          <a:xfrm>
            <a:off x="3133452" y="3212976"/>
            <a:ext cx="540000" cy="252000"/>
          </a:xfrm>
          <a:prstGeom prst="rect">
            <a:avLst/>
          </a:prstGeom>
          <a:solidFill>
            <a:schemeClr val="bg1"/>
          </a:solidFill>
          <a:ln w="9525">
            <a:solidFill>
              <a:schemeClr val="bg1">
                <a:lumMod val="65000"/>
              </a:schemeClr>
            </a:solidFill>
            <a:miter lim="800000"/>
            <a:headEnd/>
            <a:tailEnd/>
          </a:ln>
          <a:effectLst/>
        </p:spPr>
        <p:txBody>
          <a:bodyPr wrap="none" anchor="ctr"/>
          <a:lstStyle/>
          <a:p>
            <a:pPr algn="ctr"/>
            <a:r>
              <a:rPr lang="en-US" altLang="zh-CN" sz="1400">
                <a:solidFill>
                  <a:schemeClr val="tx1"/>
                </a:solidFill>
                <a:latin typeface="微软雅黑" pitchFamily="34" charset="-122"/>
                <a:ea typeface="微软雅黑" pitchFamily="34" charset="-122"/>
              </a:rPr>
              <a:t>……</a:t>
            </a:r>
          </a:p>
        </p:txBody>
      </p:sp>
      <p:sp>
        <p:nvSpPr>
          <p:cNvPr id="11" name="AutoShape 100"/>
          <p:cNvSpPr>
            <a:spLocks noChangeArrowheads="1"/>
          </p:cNvSpPr>
          <p:nvPr/>
        </p:nvSpPr>
        <p:spPr bwMode="auto">
          <a:xfrm>
            <a:off x="1565519" y="3392274"/>
            <a:ext cx="215900" cy="287337"/>
          </a:xfrm>
          <a:prstGeom prst="flowChartMagneticDisk">
            <a:avLst/>
          </a:prstGeom>
          <a:solidFill>
            <a:schemeClr val="bg1"/>
          </a:solidFill>
          <a:ln w="9525">
            <a:solidFill>
              <a:schemeClr val="bg1">
                <a:lumMod val="65000"/>
              </a:schemeClr>
            </a:solidFill>
            <a:round/>
            <a:headEnd/>
            <a:tailEnd/>
          </a:ln>
          <a:effectLst/>
        </p:spPr>
        <p:txBody>
          <a:bodyPr wrap="none" anchor="ctr"/>
          <a:lstStyle/>
          <a:p>
            <a:endParaRPr lang="zh-CN" altLang="en-US">
              <a:solidFill>
                <a:schemeClr val="tx1"/>
              </a:solidFill>
              <a:latin typeface="微软雅黑" pitchFamily="34" charset="-122"/>
              <a:ea typeface="微软雅黑" pitchFamily="34" charset="-122"/>
            </a:endParaRPr>
          </a:p>
        </p:txBody>
      </p:sp>
      <p:sp>
        <p:nvSpPr>
          <p:cNvPr id="12" name="AutoShape 101"/>
          <p:cNvSpPr>
            <a:spLocks noChangeArrowheads="1"/>
          </p:cNvSpPr>
          <p:nvPr/>
        </p:nvSpPr>
        <p:spPr bwMode="auto">
          <a:xfrm>
            <a:off x="2197646" y="3392274"/>
            <a:ext cx="215900" cy="287337"/>
          </a:xfrm>
          <a:prstGeom prst="flowChartMagneticDisk">
            <a:avLst/>
          </a:prstGeom>
          <a:solidFill>
            <a:schemeClr val="bg1"/>
          </a:solidFill>
          <a:ln w="9525">
            <a:solidFill>
              <a:schemeClr val="bg1">
                <a:lumMod val="65000"/>
              </a:schemeClr>
            </a:solidFill>
            <a:round/>
            <a:headEnd/>
            <a:tailEnd/>
          </a:ln>
          <a:effectLst/>
        </p:spPr>
        <p:txBody>
          <a:bodyPr wrap="none" anchor="ctr"/>
          <a:lstStyle/>
          <a:p>
            <a:endParaRPr lang="zh-CN" altLang="en-US">
              <a:solidFill>
                <a:schemeClr val="tx1"/>
              </a:solidFill>
              <a:latin typeface="微软雅黑" pitchFamily="34" charset="-122"/>
              <a:ea typeface="微软雅黑" pitchFamily="34" charset="-122"/>
            </a:endParaRPr>
          </a:p>
        </p:txBody>
      </p:sp>
      <p:sp>
        <p:nvSpPr>
          <p:cNvPr id="13" name="AutoShape 102"/>
          <p:cNvSpPr>
            <a:spLocks noChangeArrowheads="1"/>
          </p:cNvSpPr>
          <p:nvPr/>
        </p:nvSpPr>
        <p:spPr bwMode="auto">
          <a:xfrm>
            <a:off x="2845544" y="3392274"/>
            <a:ext cx="215900" cy="287337"/>
          </a:xfrm>
          <a:prstGeom prst="flowChartMagneticDisk">
            <a:avLst/>
          </a:prstGeom>
          <a:solidFill>
            <a:schemeClr val="bg1"/>
          </a:solidFill>
          <a:ln w="9525">
            <a:solidFill>
              <a:schemeClr val="bg1">
                <a:lumMod val="65000"/>
              </a:schemeClr>
            </a:solidFill>
            <a:round/>
            <a:headEnd/>
            <a:tailEnd/>
          </a:ln>
          <a:effectLst/>
        </p:spPr>
        <p:txBody>
          <a:bodyPr wrap="none" anchor="ctr"/>
          <a:lstStyle/>
          <a:p>
            <a:endParaRPr lang="zh-CN" altLang="en-US">
              <a:solidFill>
                <a:schemeClr val="tx1"/>
              </a:solidFill>
              <a:latin typeface="微软雅黑" pitchFamily="34" charset="-122"/>
              <a:ea typeface="微软雅黑" pitchFamily="34" charset="-122"/>
            </a:endParaRPr>
          </a:p>
        </p:txBody>
      </p:sp>
      <p:sp>
        <p:nvSpPr>
          <p:cNvPr id="14" name="AutoShape 103"/>
          <p:cNvSpPr>
            <a:spLocks noChangeArrowheads="1"/>
          </p:cNvSpPr>
          <p:nvPr/>
        </p:nvSpPr>
        <p:spPr bwMode="auto">
          <a:xfrm>
            <a:off x="3492227" y="3392274"/>
            <a:ext cx="215900" cy="287337"/>
          </a:xfrm>
          <a:prstGeom prst="flowChartMagneticDisk">
            <a:avLst/>
          </a:prstGeom>
          <a:solidFill>
            <a:schemeClr val="bg1"/>
          </a:solidFill>
          <a:ln w="9525">
            <a:solidFill>
              <a:schemeClr val="bg1">
                <a:lumMod val="65000"/>
              </a:schemeClr>
            </a:solidFill>
            <a:round/>
            <a:headEnd/>
            <a:tailEnd/>
          </a:ln>
          <a:effectLst/>
        </p:spPr>
        <p:txBody>
          <a:bodyPr wrap="none" anchor="ctr"/>
          <a:lstStyle/>
          <a:p>
            <a:endParaRPr lang="zh-CN" altLang="en-US">
              <a:solidFill>
                <a:schemeClr val="tx1"/>
              </a:solidFill>
              <a:latin typeface="微软雅黑" pitchFamily="34" charset="-122"/>
              <a:ea typeface="微软雅黑" pitchFamily="34" charset="-122"/>
            </a:endParaRPr>
          </a:p>
        </p:txBody>
      </p:sp>
      <p:sp>
        <p:nvSpPr>
          <p:cNvPr id="15" name="AutoShape 110"/>
          <p:cNvSpPr>
            <a:spLocks noChangeArrowheads="1"/>
          </p:cNvSpPr>
          <p:nvPr/>
        </p:nvSpPr>
        <p:spPr bwMode="auto">
          <a:xfrm>
            <a:off x="1544838" y="3585574"/>
            <a:ext cx="215900" cy="288000"/>
          </a:xfrm>
          <a:prstGeom prst="upDownArrow">
            <a:avLst>
              <a:gd name="adj1" fmla="val 50000"/>
              <a:gd name="adj2" fmla="val 33235"/>
            </a:avLst>
          </a:prstGeom>
          <a:solidFill>
            <a:schemeClr val="bg1"/>
          </a:solidFill>
          <a:ln w="9525">
            <a:solidFill>
              <a:schemeClr val="bg1">
                <a:lumMod val="65000"/>
              </a:schemeClr>
            </a:solidFill>
            <a:miter lim="800000"/>
            <a:headEnd/>
            <a:tailEnd/>
          </a:ln>
          <a:effectLst/>
        </p:spPr>
        <p:txBody>
          <a:bodyPr vert="eaVert" wrap="none" anchor="ctr"/>
          <a:lstStyle/>
          <a:p>
            <a:endParaRPr lang="zh-CN" altLang="en-US">
              <a:solidFill>
                <a:schemeClr val="tx1"/>
              </a:solidFill>
              <a:latin typeface="微软雅黑" pitchFamily="34" charset="-122"/>
              <a:ea typeface="微软雅黑" pitchFamily="34" charset="-122"/>
            </a:endParaRPr>
          </a:p>
        </p:txBody>
      </p:sp>
      <p:sp>
        <p:nvSpPr>
          <p:cNvPr id="16" name="AutoShape 111"/>
          <p:cNvSpPr>
            <a:spLocks noChangeArrowheads="1"/>
          </p:cNvSpPr>
          <p:nvPr/>
        </p:nvSpPr>
        <p:spPr bwMode="auto">
          <a:xfrm>
            <a:off x="2178552" y="3585574"/>
            <a:ext cx="215900" cy="288000"/>
          </a:xfrm>
          <a:prstGeom prst="upDownArrow">
            <a:avLst>
              <a:gd name="adj1" fmla="val 50000"/>
              <a:gd name="adj2" fmla="val 33235"/>
            </a:avLst>
          </a:prstGeom>
          <a:solidFill>
            <a:schemeClr val="bg1"/>
          </a:solidFill>
          <a:ln w="9525">
            <a:solidFill>
              <a:schemeClr val="bg1">
                <a:lumMod val="65000"/>
              </a:schemeClr>
            </a:solidFill>
            <a:miter lim="800000"/>
            <a:headEnd/>
            <a:tailEnd/>
          </a:ln>
          <a:effectLst/>
        </p:spPr>
        <p:txBody>
          <a:bodyPr vert="eaVert" wrap="none" anchor="ctr"/>
          <a:lstStyle/>
          <a:p>
            <a:endParaRPr lang="zh-CN" altLang="en-US">
              <a:solidFill>
                <a:schemeClr val="tx1"/>
              </a:solidFill>
              <a:latin typeface="微软雅黑" pitchFamily="34" charset="-122"/>
              <a:ea typeface="微软雅黑" pitchFamily="34" charset="-122"/>
            </a:endParaRPr>
          </a:p>
        </p:txBody>
      </p:sp>
      <p:sp>
        <p:nvSpPr>
          <p:cNvPr id="17" name="AutoShape 112"/>
          <p:cNvSpPr>
            <a:spLocks noChangeArrowheads="1"/>
          </p:cNvSpPr>
          <p:nvPr/>
        </p:nvSpPr>
        <p:spPr bwMode="auto">
          <a:xfrm>
            <a:off x="2826450" y="3585574"/>
            <a:ext cx="215900" cy="288000"/>
          </a:xfrm>
          <a:prstGeom prst="upDownArrow">
            <a:avLst>
              <a:gd name="adj1" fmla="val 50000"/>
              <a:gd name="adj2" fmla="val 33235"/>
            </a:avLst>
          </a:prstGeom>
          <a:solidFill>
            <a:schemeClr val="bg1"/>
          </a:solidFill>
          <a:ln w="9525">
            <a:solidFill>
              <a:schemeClr val="bg1">
                <a:lumMod val="65000"/>
              </a:schemeClr>
            </a:solidFill>
            <a:miter lim="800000"/>
            <a:headEnd/>
            <a:tailEnd/>
          </a:ln>
          <a:effectLst/>
        </p:spPr>
        <p:txBody>
          <a:bodyPr vert="eaVert" wrap="none" anchor="ctr"/>
          <a:lstStyle/>
          <a:p>
            <a:endParaRPr lang="zh-CN" altLang="en-US">
              <a:solidFill>
                <a:schemeClr val="tx1"/>
              </a:solidFill>
              <a:latin typeface="微软雅黑" pitchFamily="34" charset="-122"/>
              <a:ea typeface="微软雅黑" pitchFamily="34" charset="-122"/>
            </a:endParaRPr>
          </a:p>
        </p:txBody>
      </p:sp>
      <p:sp>
        <p:nvSpPr>
          <p:cNvPr id="18" name="AutoShape 113"/>
          <p:cNvSpPr>
            <a:spLocks noChangeArrowheads="1"/>
          </p:cNvSpPr>
          <p:nvPr/>
        </p:nvSpPr>
        <p:spPr bwMode="auto">
          <a:xfrm>
            <a:off x="3474720" y="3585574"/>
            <a:ext cx="215900" cy="288000"/>
          </a:xfrm>
          <a:prstGeom prst="upDownArrow">
            <a:avLst>
              <a:gd name="adj1" fmla="val 50000"/>
              <a:gd name="adj2" fmla="val 33235"/>
            </a:avLst>
          </a:prstGeom>
          <a:solidFill>
            <a:schemeClr val="bg1"/>
          </a:solidFill>
          <a:ln w="9525">
            <a:solidFill>
              <a:schemeClr val="bg1">
                <a:lumMod val="65000"/>
              </a:schemeClr>
            </a:solidFill>
            <a:miter lim="800000"/>
            <a:headEnd/>
            <a:tailEnd/>
          </a:ln>
          <a:effectLst/>
        </p:spPr>
        <p:txBody>
          <a:bodyPr vert="eaVert" wrap="none" anchor="ctr"/>
          <a:lstStyle/>
          <a:p>
            <a:endParaRPr lang="zh-CN" altLang="en-US">
              <a:solidFill>
                <a:schemeClr val="tx1"/>
              </a:solidFill>
              <a:latin typeface="微软雅黑" pitchFamily="34" charset="-122"/>
              <a:ea typeface="微软雅黑" pitchFamily="34" charset="-122"/>
            </a:endParaRPr>
          </a:p>
        </p:txBody>
      </p:sp>
      <p:sp>
        <p:nvSpPr>
          <p:cNvPr id="19" name="圆角矩形 18"/>
          <p:cNvSpPr/>
          <p:nvPr/>
        </p:nvSpPr>
        <p:spPr>
          <a:xfrm>
            <a:off x="1151984" y="4143840"/>
            <a:ext cx="784080" cy="2613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smtClean="0">
                <a:latin typeface="微软雅黑" pitchFamily="34" charset="-122"/>
                <a:ea typeface="微软雅黑" pitchFamily="34" charset="-122"/>
              </a:rPr>
              <a:t>访问控制</a:t>
            </a:r>
            <a:endParaRPr lang="zh-CN" altLang="en-US" sz="1100" dirty="0">
              <a:latin typeface="微软雅黑" pitchFamily="34" charset="-122"/>
              <a:ea typeface="微软雅黑" pitchFamily="34" charset="-122"/>
            </a:endParaRPr>
          </a:p>
        </p:txBody>
      </p:sp>
      <p:sp>
        <p:nvSpPr>
          <p:cNvPr id="20" name="圆角矩形 19"/>
          <p:cNvSpPr/>
          <p:nvPr/>
        </p:nvSpPr>
        <p:spPr>
          <a:xfrm>
            <a:off x="1270948" y="4451320"/>
            <a:ext cx="784080" cy="2613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itchFamily="34" charset="-122"/>
                <a:ea typeface="微软雅黑" pitchFamily="34" charset="-122"/>
              </a:rPr>
              <a:t>流量控制</a:t>
            </a:r>
          </a:p>
        </p:txBody>
      </p:sp>
      <p:sp>
        <p:nvSpPr>
          <p:cNvPr id="21" name="圆角矩形 20"/>
          <p:cNvSpPr/>
          <p:nvPr/>
        </p:nvSpPr>
        <p:spPr>
          <a:xfrm>
            <a:off x="1389912" y="4772356"/>
            <a:ext cx="784080" cy="2613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itchFamily="34" charset="-122"/>
                <a:ea typeface="微软雅黑" pitchFamily="34" charset="-122"/>
              </a:rPr>
              <a:t>消息路由</a:t>
            </a:r>
          </a:p>
        </p:txBody>
      </p:sp>
      <p:sp>
        <p:nvSpPr>
          <p:cNvPr id="22" name="圆角矩形 21"/>
          <p:cNvSpPr/>
          <p:nvPr/>
        </p:nvSpPr>
        <p:spPr>
          <a:xfrm>
            <a:off x="1512024" y="5088328"/>
            <a:ext cx="784080" cy="2613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itchFamily="34" charset="-122"/>
                <a:ea typeface="微软雅黑" pitchFamily="34" charset="-122"/>
              </a:rPr>
              <a:t>消息转换</a:t>
            </a:r>
          </a:p>
        </p:txBody>
      </p:sp>
      <p:sp>
        <p:nvSpPr>
          <p:cNvPr id="23" name="圆角矩形 22"/>
          <p:cNvSpPr/>
          <p:nvPr/>
        </p:nvSpPr>
        <p:spPr>
          <a:xfrm>
            <a:off x="1130272" y="5698826"/>
            <a:ext cx="2880000" cy="252000"/>
          </a:xfrm>
          <a:prstGeom prst="roundRect">
            <a:avLst/>
          </a:prstGeom>
          <a:ln>
            <a:solidFill>
              <a:schemeClr val="bg1">
                <a:lumMod val="6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100" dirty="0" smtClean="0">
                <a:solidFill>
                  <a:schemeClr val="tx1"/>
                </a:solidFill>
                <a:latin typeface="微软雅黑" pitchFamily="34" charset="-122"/>
                <a:ea typeface="微软雅黑" pitchFamily="34" charset="-122"/>
              </a:rPr>
              <a:t>多协议接出（</a:t>
            </a:r>
            <a:r>
              <a:rPr lang="en-US" altLang="zh-CN" sz="1100" dirty="0" smtClean="0">
                <a:solidFill>
                  <a:schemeClr val="tx1"/>
                </a:solidFill>
                <a:latin typeface="微软雅黑" pitchFamily="34" charset="-122"/>
                <a:ea typeface="微软雅黑" pitchFamily="34" charset="-122"/>
              </a:rPr>
              <a:t>WebService</a:t>
            </a:r>
            <a:r>
              <a:rPr lang="zh-CN" altLang="en-US" sz="1100" dirty="0" smtClean="0">
                <a:solidFill>
                  <a:schemeClr val="tx1"/>
                </a:solidFill>
                <a:latin typeface="微软雅黑" pitchFamily="34" charset="-122"/>
                <a:ea typeface="微软雅黑" pitchFamily="34" charset="-122"/>
              </a:rPr>
              <a:t>）</a:t>
            </a:r>
            <a:endParaRPr lang="zh-CN" altLang="en-US" sz="1100" dirty="0">
              <a:solidFill>
                <a:schemeClr val="tx1"/>
              </a:solidFill>
              <a:latin typeface="微软雅黑" pitchFamily="34" charset="-122"/>
              <a:ea typeface="微软雅黑" pitchFamily="34" charset="-122"/>
            </a:endParaRPr>
          </a:p>
        </p:txBody>
      </p:sp>
      <p:sp>
        <p:nvSpPr>
          <p:cNvPr id="24" name="Rectangle 22"/>
          <p:cNvSpPr>
            <a:spLocks noChangeArrowheads="1"/>
          </p:cNvSpPr>
          <p:nvPr/>
        </p:nvSpPr>
        <p:spPr bwMode="auto">
          <a:xfrm>
            <a:off x="2027564" y="6199734"/>
            <a:ext cx="540000" cy="54163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smtClean="0">
                <a:solidFill>
                  <a:schemeClr val="tx1"/>
                </a:solidFill>
                <a:latin typeface="微软雅黑" pitchFamily="34" charset="-122"/>
                <a:ea typeface="微软雅黑" pitchFamily="34" charset="-122"/>
              </a:rPr>
              <a:t>服务保障系统</a:t>
            </a:r>
            <a:endParaRPr lang="zh-CN" altLang="en-US" sz="1100" kern="0">
              <a:solidFill>
                <a:schemeClr val="tx1"/>
              </a:solidFill>
              <a:latin typeface="微软雅黑" pitchFamily="34" charset="-122"/>
              <a:ea typeface="微软雅黑" pitchFamily="34" charset="-122"/>
            </a:endParaRPr>
          </a:p>
        </p:txBody>
      </p:sp>
      <p:sp>
        <p:nvSpPr>
          <p:cNvPr id="25" name="Rectangle 23"/>
          <p:cNvSpPr>
            <a:spLocks noChangeArrowheads="1"/>
          </p:cNvSpPr>
          <p:nvPr/>
        </p:nvSpPr>
        <p:spPr bwMode="auto">
          <a:xfrm>
            <a:off x="2674817" y="6199734"/>
            <a:ext cx="540000" cy="54163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smtClean="0">
                <a:solidFill>
                  <a:schemeClr val="tx1"/>
                </a:solidFill>
                <a:latin typeface="微软雅黑" pitchFamily="34" charset="-122"/>
                <a:ea typeface="微软雅黑" pitchFamily="34" charset="-122"/>
              </a:rPr>
              <a:t>施工调度系统</a:t>
            </a:r>
            <a:endParaRPr lang="zh-CN" altLang="en-US" sz="1100" kern="0" dirty="0">
              <a:solidFill>
                <a:schemeClr val="tx1"/>
              </a:solidFill>
              <a:latin typeface="微软雅黑" pitchFamily="34" charset="-122"/>
              <a:ea typeface="微软雅黑" pitchFamily="34" charset="-122"/>
            </a:endParaRPr>
          </a:p>
        </p:txBody>
      </p:sp>
      <p:sp>
        <p:nvSpPr>
          <p:cNvPr id="26" name="Rectangle 24"/>
          <p:cNvSpPr>
            <a:spLocks noChangeArrowheads="1"/>
          </p:cNvSpPr>
          <p:nvPr/>
        </p:nvSpPr>
        <p:spPr bwMode="auto">
          <a:xfrm>
            <a:off x="3394079" y="6199734"/>
            <a:ext cx="540000" cy="54163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en-US" altLang="zh-CN" sz="1100" b="1" kern="0">
                <a:solidFill>
                  <a:schemeClr val="tx1"/>
                </a:solidFill>
                <a:latin typeface="微软雅黑" pitchFamily="34" charset="-122"/>
                <a:ea typeface="微软雅黑" pitchFamily="34" charset="-122"/>
              </a:rPr>
              <a:t>…</a:t>
            </a:r>
          </a:p>
          <a:p>
            <a:pPr algn="ctr" eaLnBrk="0" hangingPunct="0">
              <a:spcBef>
                <a:spcPct val="50000"/>
              </a:spcBef>
              <a:buClr>
                <a:srgbClr val="FF3300"/>
              </a:buClr>
            </a:pPr>
            <a:r>
              <a:rPr lang="en-US" altLang="zh-CN" sz="1100" b="1" kern="0">
                <a:solidFill>
                  <a:schemeClr val="tx1"/>
                </a:solidFill>
                <a:latin typeface="微软雅黑" pitchFamily="34" charset="-122"/>
                <a:ea typeface="微软雅黑" pitchFamily="34" charset="-122"/>
              </a:rPr>
              <a:t>…</a:t>
            </a:r>
          </a:p>
        </p:txBody>
      </p:sp>
      <p:sp>
        <p:nvSpPr>
          <p:cNvPr id="27" name="AutoShape 85"/>
          <p:cNvSpPr>
            <a:spLocks noChangeArrowheads="1"/>
          </p:cNvSpPr>
          <p:nvPr/>
        </p:nvSpPr>
        <p:spPr bwMode="auto">
          <a:xfrm>
            <a:off x="1547511" y="5914850"/>
            <a:ext cx="215900" cy="288000"/>
          </a:xfrm>
          <a:prstGeom prst="upDownArrow">
            <a:avLst>
              <a:gd name="adj1" fmla="val 50000"/>
              <a:gd name="adj2" fmla="val 33235"/>
            </a:avLst>
          </a:prstGeom>
          <a:noFill/>
          <a:ln w="9525">
            <a:solidFill>
              <a:schemeClr val="bg1">
                <a:lumMod val="65000"/>
              </a:schemeClr>
            </a:solidFill>
            <a:miter lim="800000"/>
            <a:headEnd/>
            <a:tailEnd/>
          </a:ln>
          <a:effectLst/>
        </p:spPr>
        <p:txBody>
          <a:bodyPr vert="eaVert" wrap="none" anchor="ctr"/>
          <a:lstStyle/>
          <a:p>
            <a:endParaRPr lang="zh-CN" altLang="en-US">
              <a:latin typeface="微软雅黑" pitchFamily="34" charset="-122"/>
              <a:ea typeface="微软雅黑" pitchFamily="34" charset="-122"/>
            </a:endParaRPr>
          </a:p>
        </p:txBody>
      </p:sp>
      <p:sp>
        <p:nvSpPr>
          <p:cNvPr id="28" name="AutoShape 86"/>
          <p:cNvSpPr>
            <a:spLocks noChangeArrowheads="1"/>
          </p:cNvSpPr>
          <p:nvPr/>
        </p:nvSpPr>
        <p:spPr bwMode="auto">
          <a:xfrm>
            <a:off x="2243435" y="5914850"/>
            <a:ext cx="215900" cy="288000"/>
          </a:xfrm>
          <a:prstGeom prst="upDownArrow">
            <a:avLst>
              <a:gd name="adj1" fmla="val 50000"/>
              <a:gd name="adj2" fmla="val 33235"/>
            </a:avLst>
          </a:prstGeom>
          <a:noFill/>
          <a:ln w="9525">
            <a:solidFill>
              <a:schemeClr val="bg1">
                <a:lumMod val="65000"/>
              </a:schemeClr>
            </a:solidFill>
            <a:miter lim="800000"/>
            <a:headEnd/>
            <a:tailEnd/>
          </a:ln>
          <a:effectLst/>
        </p:spPr>
        <p:txBody>
          <a:bodyPr vert="eaVert" wrap="none" anchor="ctr"/>
          <a:lstStyle/>
          <a:p>
            <a:endParaRPr lang="zh-CN" altLang="en-US">
              <a:latin typeface="微软雅黑" pitchFamily="34" charset="-122"/>
              <a:ea typeface="微软雅黑" pitchFamily="34" charset="-122"/>
            </a:endParaRPr>
          </a:p>
        </p:txBody>
      </p:sp>
      <p:sp>
        <p:nvSpPr>
          <p:cNvPr id="29" name="AutoShape 87"/>
          <p:cNvSpPr>
            <a:spLocks noChangeArrowheads="1"/>
          </p:cNvSpPr>
          <p:nvPr/>
        </p:nvSpPr>
        <p:spPr bwMode="auto">
          <a:xfrm>
            <a:off x="2890688" y="5914850"/>
            <a:ext cx="215900" cy="288000"/>
          </a:xfrm>
          <a:prstGeom prst="upDownArrow">
            <a:avLst>
              <a:gd name="adj1" fmla="val 50000"/>
              <a:gd name="adj2" fmla="val 33235"/>
            </a:avLst>
          </a:prstGeom>
          <a:noFill/>
          <a:ln w="9525">
            <a:solidFill>
              <a:schemeClr val="bg1">
                <a:lumMod val="65000"/>
              </a:schemeClr>
            </a:solidFill>
            <a:miter lim="800000"/>
            <a:headEnd/>
            <a:tailEnd/>
          </a:ln>
          <a:effectLst/>
        </p:spPr>
        <p:txBody>
          <a:bodyPr vert="eaVert" wrap="none" anchor="ctr"/>
          <a:lstStyle/>
          <a:p>
            <a:endParaRPr lang="zh-CN" altLang="en-US">
              <a:latin typeface="微软雅黑" pitchFamily="34" charset="-122"/>
              <a:ea typeface="微软雅黑" pitchFamily="34" charset="-122"/>
            </a:endParaRPr>
          </a:p>
        </p:txBody>
      </p:sp>
      <p:sp>
        <p:nvSpPr>
          <p:cNvPr id="30" name="AutoShape 88"/>
          <p:cNvSpPr>
            <a:spLocks noChangeArrowheads="1"/>
          </p:cNvSpPr>
          <p:nvPr/>
        </p:nvSpPr>
        <p:spPr bwMode="auto">
          <a:xfrm>
            <a:off x="3611537" y="5914850"/>
            <a:ext cx="215900" cy="288000"/>
          </a:xfrm>
          <a:prstGeom prst="upDownArrow">
            <a:avLst>
              <a:gd name="adj1" fmla="val 50000"/>
              <a:gd name="adj2" fmla="val 33235"/>
            </a:avLst>
          </a:prstGeom>
          <a:noFill/>
          <a:ln w="9525">
            <a:solidFill>
              <a:schemeClr val="bg1">
                <a:lumMod val="65000"/>
              </a:schemeClr>
            </a:solidFill>
            <a:miter lim="800000"/>
            <a:headEnd/>
            <a:tailEnd/>
          </a:ln>
          <a:effectLst/>
        </p:spPr>
        <p:txBody>
          <a:bodyPr vert="eaVert" wrap="none" anchor="ctr"/>
          <a:lstStyle/>
          <a:p>
            <a:endParaRPr lang="zh-CN" altLang="en-US">
              <a:latin typeface="微软雅黑" pitchFamily="34" charset="-122"/>
              <a:ea typeface="微软雅黑" pitchFamily="34" charset="-122"/>
            </a:endParaRPr>
          </a:p>
        </p:txBody>
      </p:sp>
      <p:sp>
        <p:nvSpPr>
          <p:cNvPr id="31" name="圆角矩形 30"/>
          <p:cNvSpPr/>
          <p:nvPr/>
        </p:nvSpPr>
        <p:spPr>
          <a:xfrm>
            <a:off x="2821904" y="4104621"/>
            <a:ext cx="1174032" cy="936104"/>
          </a:xfrm>
          <a:prstGeom prst="roundRect">
            <a:avLst>
              <a:gd name="adj" fmla="val 10258"/>
            </a:avLst>
          </a:prstGeom>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050" dirty="0" smtClean="0">
                <a:solidFill>
                  <a:schemeClr val="dk1"/>
                </a:solidFill>
                <a:latin typeface="微软雅黑" pitchFamily="34" charset="-122"/>
                <a:ea typeface="微软雅黑" pitchFamily="34" charset="-122"/>
              </a:rPr>
              <a:t>消息</a:t>
            </a:r>
            <a:r>
              <a:rPr lang="zh-CN" altLang="en-US" sz="1100" dirty="0" smtClean="0">
                <a:solidFill>
                  <a:schemeClr val="dk1"/>
                </a:solidFill>
                <a:latin typeface="微软雅黑" pitchFamily="34" charset="-122"/>
                <a:ea typeface="微软雅黑" pitchFamily="34" charset="-122"/>
              </a:rPr>
              <a:t>机制</a:t>
            </a:r>
            <a:r>
              <a:rPr lang="en-US" altLang="zh-CN" sz="1050" dirty="0" smtClean="0">
                <a:solidFill>
                  <a:schemeClr val="dk1"/>
                </a:solidFill>
                <a:latin typeface="微软雅黑" pitchFamily="34" charset="-122"/>
                <a:ea typeface="微软雅黑" pitchFamily="34" charset="-122"/>
              </a:rPr>
              <a:t>MOM</a:t>
            </a:r>
            <a:endParaRPr lang="zh-CN" altLang="en-US" sz="1050" dirty="0">
              <a:solidFill>
                <a:schemeClr val="dk1"/>
              </a:solidFill>
              <a:latin typeface="微软雅黑" pitchFamily="34" charset="-122"/>
              <a:ea typeface="微软雅黑" pitchFamily="34" charset="-122"/>
            </a:endParaRPr>
          </a:p>
        </p:txBody>
      </p:sp>
      <p:sp>
        <p:nvSpPr>
          <p:cNvPr id="32" name="圆角矩形 31"/>
          <p:cNvSpPr/>
          <p:nvPr/>
        </p:nvSpPr>
        <p:spPr>
          <a:xfrm>
            <a:off x="2821904" y="5075155"/>
            <a:ext cx="1174032" cy="586093"/>
          </a:xfrm>
          <a:prstGeom prst="roundRect">
            <a:avLst>
              <a:gd name="adj" fmla="val 10258"/>
            </a:avLst>
          </a:prstGeom>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050" dirty="0" smtClean="0">
                <a:solidFill>
                  <a:schemeClr val="dk1"/>
                </a:solidFill>
                <a:latin typeface="微软雅黑" pitchFamily="34" charset="-122"/>
                <a:ea typeface="微软雅黑" pitchFamily="34" charset="-122"/>
              </a:rPr>
              <a:t>系统</a:t>
            </a:r>
            <a:r>
              <a:rPr lang="zh-CN" altLang="en-US" sz="1100" dirty="0" smtClean="0">
                <a:solidFill>
                  <a:schemeClr val="dk1"/>
                </a:solidFill>
                <a:latin typeface="微软雅黑" pitchFamily="34" charset="-122"/>
                <a:ea typeface="微软雅黑" pitchFamily="34" charset="-122"/>
              </a:rPr>
              <a:t>日志</a:t>
            </a:r>
            <a:r>
              <a:rPr lang="zh-CN" altLang="en-US" sz="1050" dirty="0" smtClean="0">
                <a:solidFill>
                  <a:schemeClr val="dk1"/>
                </a:solidFill>
                <a:latin typeface="微软雅黑" pitchFamily="34" charset="-122"/>
                <a:ea typeface="微软雅黑" pitchFamily="34" charset="-122"/>
              </a:rPr>
              <a:t>管理</a:t>
            </a:r>
            <a:endParaRPr lang="zh-CN" altLang="en-US" sz="1050" dirty="0">
              <a:solidFill>
                <a:schemeClr val="dk1"/>
              </a:solidFill>
              <a:latin typeface="微软雅黑" pitchFamily="34" charset="-122"/>
              <a:ea typeface="微软雅黑" pitchFamily="34" charset="-122"/>
            </a:endParaRPr>
          </a:p>
        </p:txBody>
      </p:sp>
      <p:grpSp>
        <p:nvGrpSpPr>
          <p:cNvPr id="33" name="组合 84"/>
          <p:cNvGrpSpPr/>
          <p:nvPr/>
        </p:nvGrpSpPr>
        <p:grpSpPr>
          <a:xfrm>
            <a:off x="2843808" y="4330023"/>
            <a:ext cx="360040" cy="576064"/>
            <a:chOff x="4355976" y="5229200"/>
            <a:chExt cx="360040" cy="792088"/>
          </a:xfrm>
        </p:grpSpPr>
        <p:sp>
          <p:nvSpPr>
            <p:cNvPr id="34" name="矩形 33"/>
            <p:cNvSpPr/>
            <p:nvPr/>
          </p:nvSpPr>
          <p:spPr>
            <a:xfrm>
              <a:off x="4355976" y="5229200"/>
              <a:ext cx="360040" cy="792088"/>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35" name="矩形 34"/>
            <p:cNvSpPr/>
            <p:nvPr/>
          </p:nvSpPr>
          <p:spPr>
            <a:xfrm>
              <a:off x="4427984" y="5301208"/>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36" name="矩形 35"/>
            <p:cNvSpPr/>
            <p:nvPr/>
          </p:nvSpPr>
          <p:spPr>
            <a:xfrm>
              <a:off x="4427984" y="5468706"/>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37" name="矩形 36"/>
            <p:cNvSpPr/>
            <p:nvPr/>
          </p:nvSpPr>
          <p:spPr>
            <a:xfrm>
              <a:off x="4427984" y="5636204"/>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38" name="矩形 37"/>
            <p:cNvSpPr/>
            <p:nvPr/>
          </p:nvSpPr>
          <p:spPr>
            <a:xfrm>
              <a:off x="4427984" y="5803702"/>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grpSp>
      <p:grpSp>
        <p:nvGrpSpPr>
          <p:cNvPr id="39" name="组合 85"/>
          <p:cNvGrpSpPr/>
          <p:nvPr/>
        </p:nvGrpSpPr>
        <p:grpSpPr>
          <a:xfrm>
            <a:off x="3203848" y="4402031"/>
            <a:ext cx="360040" cy="576064"/>
            <a:chOff x="4355976" y="5229200"/>
            <a:chExt cx="360040" cy="792088"/>
          </a:xfrm>
        </p:grpSpPr>
        <p:sp>
          <p:nvSpPr>
            <p:cNvPr id="40" name="矩形 39"/>
            <p:cNvSpPr/>
            <p:nvPr/>
          </p:nvSpPr>
          <p:spPr>
            <a:xfrm>
              <a:off x="4355976" y="5229200"/>
              <a:ext cx="360040" cy="792088"/>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1" name="矩形 40"/>
            <p:cNvSpPr/>
            <p:nvPr/>
          </p:nvSpPr>
          <p:spPr>
            <a:xfrm>
              <a:off x="4427984" y="5301208"/>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2" name="矩形 41"/>
            <p:cNvSpPr/>
            <p:nvPr/>
          </p:nvSpPr>
          <p:spPr>
            <a:xfrm>
              <a:off x="4427984" y="5468706"/>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3" name="矩形 42"/>
            <p:cNvSpPr/>
            <p:nvPr/>
          </p:nvSpPr>
          <p:spPr>
            <a:xfrm>
              <a:off x="4427984" y="5636204"/>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4" name="矩形 43"/>
            <p:cNvSpPr/>
            <p:nvPr/>
          </p:nvSpPr>
          <p:spPr>
            <a:xfrm>
              <a:off x="4427984" y="5803702"/>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grpSp>
      <p:grpSp>
        <p:nvGrpSpPr>
          <p:cNvPr id="45" name="组合 91"/>
          <p:cNvGrpSpPr/>
          <p:nvPr/>
        </p:nvGrpSpPr>
        <p:grpSpPr>
          <a:xfrm>
            <a:off x="3563888" y="4474039"/>
            <a:ext cx="360040" cy="576064"/>
            <a:chOff x="4355976" y="5229200"/>
            <a:chExt cx="360040" cy="792088"/>
          </a:xfrm>
        </p:grpSpPr>
        <p:sp>
          <p:nvSpPr>
            <p:cNvPr id="46" name="矩形 45"/>
            <p:cNvSpPr/>
            <p:nvPr/>
          </p:nvSpPr>
          <p:spPr>
            <a:xfrm>
              <a:off x="4355976" y="5229200"/>
              <a:ext cx="360040" cy="792088"/>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7" name="矩形 46"/>
            <p:cNvSpPr/>
            <p:nvPr/>
          </p:nvSpPr>
          <p:spPr>
            <a:xfrm>
              <a:off x="4427984" y="5301208"/>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8" name="矩形 47"/>
            <p:cNvSpPr/>
            <p:nvPr/>
          </p:nvSpPr>
          <p:spPr>
            <a:xfrm>
              <a:off x="4427984" y="5468706"/>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49" name="矩形 48"/>
            <p:cNvSpPr/>
            <p:nvPr/>
          </p:nvSpPr>
          <p:spPr>
            <a:xfrm>
              <a:off x="4427984" y="5636204"/>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sp>
          <p:nvSpPr>
            <p:cNvPr id="50" name="矩形 49"/>
            <p:cNvSpPr/>
            <p:nvPr/>
          </p:nvSpPr>
          <p:spPr>
            <a:xfrm>
              <a:off x="4427984" y="5803702"/>
              <a:ext cx="216000" cy="108000"/>
            </a:xfrm>
            <a:prstGeom prst="rect">
              <a:avLst/>
            </a:prstGeom>
            <a:solidFill>
              <a:schemeClr val="bg1">
                <a:lumMod val="65000"/>
              </a:schemeClr>
            </a:solidFill>
            <a:ln>
              <a:solidFill>
                <a:schemeClr val="bg1">
                  <a:lumMod val="6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sz="600">
                <a:latin typeface="微软雅黑" pitchFamily="34" charset="-122"/>
                <a:ea typeface="微软雅黑" pitchFamily="34" charset="-122"/>
              </a:endParaRPr>
            </a:p>
          </p:txBody>
        </p:sp>
      </p:grpSp>
      <p:sp>
        <p:nvSpPr>
          <p:cNvPr id="51" name="流程图: 多文档 50"/>
          <p:cNvSpPr/>
          <p:nvPr/>
        </p:nvSpPr>
        <p:spPr>
          <a:xfrm>
            <a:off x="2965920" y="5348164"/>
            <a:ext cx="864096" cy="288032"/>
          </a:xfrm>
          <a:prstGeom prst="flowChartMultidocumen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600">
              <a:latin typeface="微软雅黑" pitchFamily="34" charset="-122"/>
              <a:ea typeface="微软雅黑" pitchFamily="34" charset="-122"/>
            </a:endParaRPr>
          </a:p>
        </p:txBody>
      </p:sp>
      <p:sp>
        <p:nvSpPr>
          <p:cNvPr id="52" name="圆角矩形 51"/>
          <p:cNvSpPr/>
          <p:nvPr/>
        </p:nvSpPr>
        <p:spPr>
          <a:xfrm>
            <a:off x="2483768" y="4129673"/>
            <a:ext cx="288000" cy="1512000"/>
          </a:xfrm>
          <a:prstGeom prst="roundRect">
            <a:avLst/>
          </a:prstGeom>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100" dirty="0" smtClean="0">
                <a:latin typeface="微软雅黑" pitchFamily="34" charset="-122"/>
                <a:ea typeface="微软雅黑" pitchFamily="34" charset="-122"/>
              </a:rPr>
              <a:t>异常处理机制</a:t>
            </a:r>
            <a:endParaRPr lang="zh-CN" altLang="en-US" sz="1100" dirty="0">
              <a:latin typeface="微软雅黑" pitchFamily="34" charset="-122"/>
              <a:ea typeface="微软雅黑" pitchFamily="34" charset="-122"/>
            </a:endParaRPr>
          </a:p>
        </p:txBody>
      </p:sp>
      <p:sp>
        <p:nvSpPr>
          <p:cNvPr id="53" name="圆角矩形 52"/>
          <p:cNvSpPr/>
          <p:nvPr/>
        </p:nvSpPr>
        <p:spPr>
          <a:xfrm>
            <a:off x="1664424" y="5399888"/>
            <a:ext cx="784080" cy="26136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100" dirty="0">
                <a:latin typeface="微软雅黑" pitchFamily="34" charset="-122"/>
                <a:ea typeface="微软雅黑" pitchFamily="34" charset="-122"/>
              </a:rPr>
              <a:t>消息转换</a:t>
            </a:r>
          </a:p>
        </p:txBody>
      </p:sp>
      <p:sp>
        <p:nvSpPr>
          <p:cNvPr id="54" name="AutoShape 111"/>
          <p:cNvSpPr>
            <a:spLocks noChangeArrowheads="1"/>
          </p:cNvSpPr>
          <p:nvPr/>
        </p:nvSpPr>
        <p:spPr bwMode="auto">
          <a:xfrm>
            <a:off x="1163315" y="4103123"/>
            <a:ext cx="1080120" cy="1512000"/>
          </a:xfrm>
          <a:prstGeom prst="upDownArrow">
            <a:avLst>
              <a:gd name="adj1" fmla="val 50000"/>
              <a:gd name="adj2" fmla="val 33235"/>
            </a:avLst>
          </a:prstGeom>
          <a:solidFill>
            <a:schemeClr val="bg1">
              <a:lumMod val="85000"/>
              <a:alpha val="45000"/>
            </a:schemeClr>
          </a:solidFill>
          <a:ln w="3175">
            <a:solidFill>
              <a:schemeClr val="bg1">
                <a:lumMod val="65000"/>
              </a:schemeClr>
            </a:solidFill>
            <a:miter lim="800000"/>
            <a:headEnd/>
            <a:tailEnd/>
          </a:ln>
          <a:effectLst/>
        </p:spPr>
        <p:txBody>
          <a:bodyPr vert="eaVert" wrap="none" anchor="ctr"/>
          <a:lstStyle/>
          <a:p>
            <a:endParaRPr lang="zh-CN" altLang="en-US" sz="600">
              <a:solidFill>
                <a:schemeClr val="tx1"/>
              </a:solidFill>
              <a:latin typeface="微软雅黑" pitchFamily="34" charset="-122"/>
              <a:ea typeface="微软雅黑" pitchFamily="34" charset="-122"/>
            </a:endParaRPr>
          </a:p>
        </p:txBody>
      </p:sp>
      <p:sp>
        <p:nvSpPr>
          <p:cNvPr id="55" name="圆角矩形 54"/>
          <p:cNvSpPr/>
          <p:nvPr/>
        </p:nvSpPr>
        <p:spPr>
          <a:xfrm>
            <a:off x="179512" y="1268760"/>
            <a:ext cx="3816424" cy="1512168"/>
          </a:xfrm>
          <a:prstGeom prst="roundRect">
            <a:avLst>
              <a:gd name="adj" fmla="val 9419"/>
            </a:avLst>
          </a:prstGeom>
          <a:solidFill>
            <a:srgbClr val="FFFF00"/>
          </a:solidFill>
          <a:effectLst>
            <a:outerShdw blurRad="50800" dist="38100" dir="2700000" algn="tl" rotWithShape="0">
              <a:prstClr val="black">
                <a:alpha val="40000"/>
              </a:prstClr>
            </a:outerShdw>
          </a:effectLst>
          <a:scene3d>
            <a:camera prst="perspectiveRigh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en-US" altLang="zh-CN" dirty="0" smtClean="0">
                <a:solidFill>
                  <a:schemeClr val="tx1"/>
                </a:solidFill>
                <a:latin typeface="微软雅黑" pitchFamily="34" charset="-122"/>
                <a:ea typeface="微软雅黑" pitchFamily="34" charset="-122"/>
              </a:rPr>
              <a:t>ESB</a:t>
            </a:r>
            <a:r>
              <a:rPr lang="zh-CN" altLang="en-US" dirty="0" smtClean="0">
                <a:solidFill>
                  <a:schemeClr val="tx1"/>
                </a:solidFill>
                <a:latin typeface="微软雅黑" pitchFamily="34" charset="-122"/>
                <a:ea typeface="微软雅黑" pitchFamily="34" charset="-122"/>
              </a:rPr>
              <a:t>是</a:t>
            </a:r>
            <a:r>
              <a:rPr lang="en-US" altLang="zh-CN" dirty="0" smtClean="0">
                <a:solidFill>
                  <a:schemeClr val="tx1"/>
                </a:solidFill>
                <a:latin typeface="微软雅黑" pitchFamily="34" charset="-122"/>
                <a:ea typeface="微软雅黑" pitchFamily="34" charset="-122"/>
              </a:rPr>
              <a:t>SOA</a:t>
            </a:r>
            <a:r>
              <a:rPr lang="zh-CN" altLang="en-US" dirty="0" smtClean="0">
                <a:solidFill>
                  <a:schemeClr val="tx1"/>
                </a:solidFill>
                <a:latin typeface="微软雅黑" pitchFamily="34" charset="-122"/>
                <a:ea typeface="微软雅黑" pitchFamily="34" charset="-122"/>
              </a:rPr>
              <a:t>体系中的核心部件，是</a:t>
            </a:r>
            <a:r>
              <a:rPr lang="en-US" altLang="zh-CN" dirty="0" smtClean="0">
                <a:solidFill>
                  <a:schemeClr val="tx1"/>
                </a:solidFill>
                <a:latin typeface="微软雅黑" pitchFamily="34" charset="-122"/>
                <a:ea typeface="微软雅黑" pitchFamily="34" charset="-122"/>
              </a:rPr>
              <a:t>SOA</a:t>
            </a:r>
            <a:r>
              <a:rPr lang="zh-CN" altLang="en-US" dirty="0" smtClean="0">
                <a:solidFill>
                  <a:schemeClr val="tx1"/>
                </a:solidFill>
                <a:latin typeface="微软雅黑" pitchFamily="34" charset="-122"/>
                <a:ea typeface="微软雅黑" pitchFamily="34" charset="-122"/>
              </a:rPr>
              <a:t>时代的</a:t>
            </a:r>
            <a:r>
              <a:rPr lang="zh-CN" altLang="en-US" i="1" u="sng" dirty="0" smtClean="0">
                <a:solidFill>
                  <a:srgbClr val="FF0000"/>
                </a:solidFill>
                <a:latin typeface="微软雅黑" pitchFamily="34" charset="-122"/>
                <a:ea typeface="微软雅黑" pitchFamily="34" charset="-122"/>
              </a:rPr>
              <a:t>“服务交换机”</a:t>
            </a:r>
            <a:endParaRPr lang="zh-CN" altLang="en-US" i="1" u="sng" dirty="0">
              <a:solidFill>
                <a:srgbClr val="FF0000"/>
              </a:solidFill>
              <a:latin typeface="微软雅黑" pitchFamily="34" charset="-122"/>
              <a:ea typeface="微软雅黑" pitchFamily="34" charset="-122"/>
            </a:endParaRPr>
          </a:p>
        </p:txBody>
      </p:sp>
      <p:cxnSp>
        <p:nvCxnSpPr>
          <p:cNvPr id="56" name="直接连接符 55"/>
          <p:cNvCxnSpPr/>
          <p:nvPr/>
        </p:nvCxnSpPr>
        <p:spPr>
          <a:xfrm>
            <a:off x="467544" y="3131590"/>
            <a:ext cx="8280920" cy="0"/>
          </a:xfrm>
          <a:prstGeom prst="line">
            <a:avLst/>
          </a:prstGeom>
        </p:spPr>
        <p:style>
          <a:lnRef idx="2">
            <a:schemeClr val="accent2"/>
          </a:lnRef>
          <a:fillRef idx="0">
            <a:schemeClr val="accent2"/>
          </a:fillRef>
          <a:effectRef idx="1">
            <a:schemeClr val="accent2"/>
          </a:effectRef>
          <a:fontRef idx="minor">
            <a:schemeClr val="tx1"/>
          </a:fontRef>
        </p:style>
      </p:cxnSp>
      <p:pic>
        <p:nvPicPr>
          <p:cNvPr id="57" name="Picture 4" descr="Aa475433"/>
          <p:cNvPicPr>
            <a:picLocks noChangeAspect="1" noChangeArrowheads="1"/>
          </p:cNvPicPr>
          <p:nvPr/>
        </p:nvPicPr>
        <p:blipFill>
          <a:blip r:embed="rId2" cstate="print"/>
          <a:srcRect/>
          <a:stretch>
            <a:fillRect/>
          </a:stretch>
        </p:blipFill>
        <p:spPr bwMode="auto">
          <a:xfrm>
            <a:off x="3842947" y="1124744"/>
            <a:ext cx="2576209" cy="1728192"/>
          </a:xfrm>
          <a:prstGeom prst="rect">
            <a:avLst/>
          </a:prstGeom>
          <a:noFill/>
          <a:ln w="9525">
            <a:noFill/>
            <a:miter lim="800000"/>
            <a:headEnd/>
            <a:tailEnd/>
          </a:ln>
        </p:spPr>
      </p:pic>
      <p:pic>
        <p:nvPicPr>
          <p:cNvPr id="58" name="Picture 2" descr="http://www.elecfans.com/baike/UploadPic/2010-1/20101811628296.gif"/>
          <p:cNvPicPr>
            <a:picLocks noChangeAspect="1" noChangeArrowheads="1"/>
          </p:cNvPicPr>
          <p:nvPr/>
        </p:nvPicPr>
        <p:blipFill>
          <a:blip r:embed="rId3" cstate="print"/>
          <a:srcRect/>
          <a:stretch>
            <a:fillRect/>
          </a:stretch>
        </p:blipFill>
        <p:spPr bwMode="auto">
          <a:xfrm>
            <a:off x="6444208" y="1052736"/>
            <a:ext cx="2621414" cy="1944216"/>
          </a:xfrm>
          <a:prstGeom prst="rect">
            <a:avLst/>
          </a:prstGeom>
          <a:noFill/>
        </p:spPr>
      </p:pic>
      <p:sp>
        <p:nvSpPr>
          <p:cNvPr id="59" name="矩形 58"/>
          <p:cNvSpPr/>
          <p:nvPr/>
        </p:nvSpPr>
        <p:spPr>
          <a:xfrm>
            <a:off x="1417011" y="6202850"/>
            <a:ext cx="476900" cy="53851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tIns="91440" bIns="91440" anchor="ctr"/>
          <a:lstStyle/>
          <a:p>
            <a:pPr algn="ctr" eaLnBrk="0" hangingPunct="0">
              <a:spcBef>
                <a:spcPct val="50000"/>
              </a:spcBef>
              <a:buClr>
                <a:srgbClr val="FF3300"/>
              </a:buClr>
            </a:pPr>
            <a:r>
              <a:rPr lang="zh-CN" altLang="en-US" sz="1100" kern="0" smtClean="0">
                <a:solidFill>
                  <a:schemeClr val="tx1"/>
                </a:solidFill>
                <a:latin typeface="微软雅黑" pitchFamily="34" charset="-122"/>
                <a:ea typeface="微软雅黑" pitchFamily="34" charset="-122"/>
              </a:rPr>
              <a:t>服务开通系统</a:t>
            </a:r>
            <a:endParaRPr lang="zh-CN" altLang="en-US" sz="1100" ker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1005429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平台与工具：接口服务监控系统（</a:t>
            </a:r>
            <a:r>
              <a:rPr lang="en-US" altLang="zh-CN"/>
              <a:t>SSM</a:t>
            </a:r>
            <a:r>
              <a:rPr lang="zh-CN" altLang="en-US"/>
              <a:t>）</a:t>
            </a:r>
          </a:p>
        </p:txBody>
      </p:sp>
      <p:cxnSp>
        <p:nvCxnSpPr>
          <p:cNvPr id="3" name="直接连接符 2"/>
          <p:cNvCxnSpPr/>
          <p:nvPr/>
        </p:nvCxnSpPr>
        <p:spPr>
          <a:xfrm flipV="1">
            <a:off x="107504" y="1209269"/>
            <a:ext cx="6289780" cy="4584644"/>
          </a:xfrm>
          <a:prstGeom prst="line">
            <a:avLst/>
          </a:prstGeom>
        </p:spPr>
        <p:style>
          <a:lnRef idx="3">
            <a:schemeClr val="accent2"/>
          </a:lnRef>
          <a:fillRef idx="0">
            <a:schemeClr val="accent2"/>
          </a:fillRef>
          <a:effectRef idx="2">
            <a:schemeClr val="accent2"/>
          </a:effectRef>
          <a:fontRef idx="minor">
            <a:schemeClr val="tx1"/>
          </a:fontRef>
        </p:style>
      </p:cxnSp>
      <p:cxnSp>
        <p:nvCxnSpPr>
          <p:cNvPr id="4" name="直接连接符 3"/>
          <p:cNvCxnSpPr>
            <a:stCxn id="36" idx="1"/>
          </p:cNvCxnSpPr>
          <p:nvPr/>
        </p:nvCxnSpPr>
        <p:spPr>
          <a:xfrm flipH="1" flipV="1">
            <a:off x="5442346" y="5516964"/>
            <a:ext cx="425798" cy="5829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012160" y="1484784"/>
            <a:ext cx="3024336" cy="2052264"/>
            <a:chOff x="6084168" y="1772816"/>
            <a:chExt cx="2808312" cy="1800200"/>
          </a:xfrm>
        </p:grpSpPr>
        <p:sp>
          <p:nvSpPr>
            <p:cNvPr id="6" name="圆角矩形 5"/>
            <p:cNvSpPr/>
            <p:nvPr/>
          </p:nvSpPr>
          <p:spPr>
            <a:xfrm>
              <a:off x="6084168" y="1772816"/>
              <a:ext cx="2808312" cy="1800200"/>
            </a:xfrm>
            <a:prstGeom prst="roundRect">
              <a:avLst>
                <a:gd name="adj" fmla="val 3551"/>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400" dirty="0" smtClean="0">
                  <a:solidFill>
                    <a:schemeClr val="tx1"/>
                  </a:solidFill>
                  <a:latin typeface="微软雅黑" pitchFamily="34" charset="-122"/>
                  <a:ea typeface="微软雅黑" pitchFamily="34" charset="-122"/>
                </a:rPr>
                <a:t>接口</a:t>
              </a:r>
              <a:r>
                <a:rPr lang="zh-CN" altLang="en-US" sz="1400" smtClean="0">
                  <a:solidFill>
                    <a:schemeClr val="tx1"/>
                  </a:solidFill>
                  <a:latin typeface="微软雅黑" pitchFamily="34" charset="-122"/>
                  <a:ea typeface="微软雅黑" pitchFamily="34" charset="-122"/>
                </a:rPr>
                <a:t>服务监控系统（</a:t>
              </a:r>
              <a:r>
                <a:rPr lang="en-US" altLang="zh-CN" sz="1400" smtClean="0">
                  <a:solidFill>
                    <a:schemeClr val="tx1"/>
                  </a:solidFill>
                  <a:latin typeface="微软雅黑" pitchFamily="34" charset="-122"/>
                  <a:ea typeface="微软雅黑" pitchFamily="34" charset="-122"/>
                </a:rPr>
                <a:t>SSM</a:t>
              </a:r>
              <a:r>
                <a:rPr lang="zh-CN" altLang="en-US" sz="1400" smtClean="0">
                  <a:solidFill>
                    <a:schemeClr val="tx1"/>
                  </a:solidFill>
                  <a:latin typeface="微软雅黑" pitchFamily="34" charset="-122"/>
                  <a:ea typeface="微软雅黑" pitchFamily="34" charset="-122"/>
                </a:rPr>
                <a:t>）</a:t>
              </a:r>
              <a:endParaRPr lang="zh-CN" altLang="en-US" sz="1400" dirty="0">
                <a:solidFill>
                  <a:schemeClr val="tx1"/>
                </a:solidFill>
                <a:latin typeface="微软雅黑" pitchFamily="34" charset="-122"/>
                <a:ea typeface="微软雅黑" pitchFamily="34" charset="-122"/>
              </a:endParaRPr>
            </a:p>
          </p:txBody>
        </p:sp>
        <p:sp>
          <p:nvSpPr>
            <p:cNvPr id="7" name="圆角矩形 6"/>
            <p:cNvSpPr/>
            <p:nvPr/>
          </p:nvSpPr>
          <p:spPr>
            <a:xfrm>
              <a:off x="6203132" y="2230052"/>
              <a:ext cx="1296144" cy="1224000"/>
            </a:xfrm>
            <a:prstGeom prst="roundRect">
              <a:avLst>
                <a:gd name="adj" fmla="val 5962"/>
              </a:avLst>
            </a:prstGeom>
            <a:solidFill>
              <a:schemeClr val="accent5">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ltLang="zh-CN" sz="1050" smtClean="0">
                  <a:solidFill>
                    <a:schemeClr val="tx1"/>
                  </a:solidFill>
                  <a:latin typeface="微软雅黑" pitchFamily="34" charset="-122"/>
                  <a:ea typeface="微软雅黑" pitchFamily="34" charset="-122"/>
                </a:rPr>
                <a:t>SSM</a:t>
              </a:r>
              <a:r>
                <a:rPr lang="en-US" altLang="zh-CN" sz="1050" smtClean="0">
                  <a:latin typeface="微软雅黑" pitchFamily="34" charset="-122"/>
                  <a:ea typeface="微软雅黑" pitchFamily="34" charset="-122"/>
                </a:rPr>
                <a:t> Persistence</a:t>
              </a:r>
              <a:endParaRPr lang="zh-CN" altLang="en-US" sz="1050" dirty="0" smtClean="0">
                <a:solidFill>
                  <a:schemeClr val="tx1"/>
                </a:solidFill>
                <a:latin typeface="微软雅黑" pitchFamily="34" charset="-122"/>
                <a:ea typeface="微软雅黑" pitchFamily="34" charset="-122"/>
              </a:endParaRPr>
            </a:p>
          </p:txBody>
        </p:sp>
        <p:sp>
          <p:nvSpPr>
            <p:cNvPr id="8" name="圆柱形 7"/>
            <p:cNvSpPr/>
            <p:nvPr/>
          </p:nvSpPr>
          <p:spPr>
            <a:xfrm>
              <a:off x="6762758" y="3069288"/>
              <a:ext cx="684000" cy="324000"/>
            </a:xfrm>
            <a:prstGeom prst="can">
              <a:avLst>
                <a:gd name="adj" fmla="val 11953"/>
              </a:avLst>
            </a:prstGeom>
            <a:solidFill>
              <a:schemeClr val="tx2">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smtClean="0">
                  <a:latin typeface="微软雅黑" pitchFamily="34" charset="-122"/>
                  <a:ea typeface="微软雅黑" pitchFamily="34" charset="-122"/>
                </a:rPr>
                <a:t>数据库</a:t>
              </a:r>
              <a:endParaRPr lang="zh-CN" altLang="en-US" sz="1100" dirty="0">
                <a:latin typeface="微软雅黑" pitchFamily="34" charset="-122"/>
                <a:ea typeface="微软雅黑" pitchFamily="34" charset="-122"/>
              </a:endParaRPr>
            </a:p>
          </p:txBody>
        </p:sp>
        <p:sp>
          <p:nvSpPr>
            <p:cNvPr id="9" name="圆角矩形 8"/>
            <p:cNvSpPr/>
            <p:nvPr/>
          </p:nvSpPr>
          <p:spPr>
            <a:xfrm>
              <a:off x="6253268" y="2708920"/>
              <a:ext cx="468000" cy="64807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050" dirty="0" smtClean="0">
                  <a:solidFill>
                    <a:schemeClr val="tx1"/>
                  </a:solidFill>
                  <a:latin typeface="微软雅黑" pitchFamily="34" charset="-122"/>
                  <a:ea typeface="微软雅黑" pitchFamily="34" charset="-122"/>
                </a:rPr>
                <a:t>数据访问接口</a:t>
              </a:r>
            </a:p>
          </p:txBody>
        </p:sp>
        <p:sp>
          <p:nvSpPr>
            <p:cNvPr id="10" name="TextBox 9"/>
            <p:cNvSpPr txBox="1"/>
            <p:nvPr/>
          </p:nvSpPr>
          <p:spPr>
            <a:xfrm>
              <a:off x="6682450" y="2566705"/>
              <a:ext cx="934697" cy="445458"/>
            </a:xfrm>
            <a:prstGeom prst="rect">
              <a:avLst/>
            </a:prstGeom>
            <a:noFill/>
          </p:spPr>
          <p:txBody>
            <a:bodyPr wrap="square" rtlCol="0">
              <a:spAutoFit/>
            </a:bodyPr>
            <a:lstStyle/>
            <a:p>
              <a:r>
                <a:rPr lang="zh-CN" altLang="en-US" sz="900" b="0" dirty="0" smtClean="0">
                  <a:solidFill>
                    <a:schemeClr val="tx1"/>
                  </a:solidFill>
                  <a:latin typeface="微软雅黑" pitchFamily="34" charset="-122"/>
                  <a:ea typeface="微软雅黑" pitchFamily="34" charset="-122"/>
                </a:rPr>
                <a:t>服务行为日志</a:t>
              </a:r>
              <a:endParaRPr lang="en-US" altLang="zh-CN" sz="900" b="0" dirty="0" smtClean="0">
                <a:solidFill>
                  <a:schemeClr val="tx1"/>
                </a:solidFill>
                <a:latin typeface="微软雅黑" pitchFamily="34" charset="-122"/>
                <a:ea typeface="微软雅黑" pitchFamily="34" charset="-122"/>
              </a:endParaRPr>
            </a:p>
            <a:p>
              <a:r>
                <a:rPr lang="zh-CN" altLang="en-US" sz="900" b="0" dirty="0" smtClean="0">
                  <a:solidFill>
                    <a:schemeClr val="tx1"/>
                  </a:solidFill>
                  <a:latin typeface="微软雅黑" pitchFamily="34" charset="-122"/>
                  <a:ea typeface="微软雅黑" pitchFamily="34" charset="-122"/>
                </a:rPr>
                <a:t>消费者行为日志</a:t>
              </a:r>
              <a:endParaRPr lang="en-US" altLang="zh-CN" sz="900" b="0" dirty="0" smtClean="0">
                <a:solidFill>
                  <a:schemeClr val="tx1"/>
                </a:solidFill>
                <a:latin typeface="微软雅黑" pitchFamily="34" charset="-122"/>
                <a:ea typeface="微软雅黑" pitchFamily="34" charset="-122"/>
              </a:endParaRPr>
            </a:p>
            <a:p>
              <a:r>
                <a:rPr lang="zh-CN" altLang="en-US" sz="900" b="0" dirty="0" smtClean="0">
                  <a:solidFill>
                    <a:schemeClr val="tx1"/>
                  </a:solidFill>
                  <a:latin typeface="微软雅黑" pitchFamily="34" charset="-122"/>
                  <a:ea typeface="微软雅黑" pitchFamily="34" charset="-122"/>
                </a:rPr>
                <a:t>提供者行为日志</a:t>
              </a:r>
              <a:endParaRPr lang="zh-CN" altLang="en-US" sz="900" b="0" dirty="0">
                <a:solidFill>
                  <a:schemeClr val="tx1"/>
                </a:solidFill>
                <a:latin typeface="微软雅黑" pitchFamily="34" charset="-122"/>
                <a:ea typeface="微软雅黑" pitchFamily="34" charset="-122"/>
              </a:endParaRPr>
            </a:p>
          </p:txBody>
        </p:sp>
        <p:sp>
          <p:nvSpPr>
            <p:cNvPr id="11" name="圆角矩形 10"/>
            <p:cNvSpPr/>
            <p:nvPr/>
          </p:nvSpPr>
          <p:spPr>
            <a:xfrm>
              <a:off x="7572998" y="2230052"/>
              <a:ext cx="1224000" cy="1224000"/>
            </a:xfrm>
            <a:prstGeom prst="roundRect">
              <a:avLst>
                <a:gd name="adj" fmla="val 5962"/>
              </a:avLst>
            </a:prstGeom>
            <a:solidFill>
              <a:schemeClr val="accent5">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en-US" altLang="zh-CN" sz="1100" dirty="0" smtClean="0">
                  <a:solidFill>
                    <a:schemeClr val="tx1"/>
                  </a:solidFill>
                  <a:latin typeface="微软雅黑" pitchFamily="34" charset="-122"/>
                  <a:ea typeface="微软雅黑" pitchFamily="34" charset="-122"/>
                </a:rPr>
                <a:t>SSM</a:t>
              </a:r>
              <a:r>
                <a:rPr lang="en-US" altLang="zh-CN" sz="1100" dirty="0" smtClean="0">
                  <a:latin typeface="微软雅黑" pitchFamily="34" charset="-122"/>
                  <a:ea typeface="微软雅黑" pitchFamily="34" charset="-122"/>
                </a:rPr>
                <a:t> App</a:t>
              </a:r>
              <a:endParaRPr lang="zh-CN" altLang="en-US" sz="1100" dirty="0" smtClean="0">
                <a:solidFill>
                  <a:schemeClr val="tx1"/>
                </a:solidFill>
                <a:latin typeface="微软雅黑" pitchFamily="34" charset="-122"/>
                <a:ea typeface="微软雅黑" pitchFamily="34" charset="-122"/>
              </a:endParaRPr>
            </a:p>
          </p:txBody>
        </p:sp>
        <p:sp>
          <p:nvSpPr>
            <p:cNvPr id="12" name="圆角矩形 11"/>
            <p:cNvSpPr/>
            <p:nvPr/>
          </p:nvSpPr>
          <p:spPr>
            <a:xfrm>
              <a:off x="7632464" y="2564904"/>
              <a:ext cx="1116000" cy="2520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smtClean="0">
                  <a:solidFill>
                    <a:schemeClr val="tx1"/>
                  </a:solidFill>
                  <a:latin typeface="微软雅黑" pitchFamily="34" charset="-122"/>
                  <a:ea typeface="微软雅黑" pitchFamily="34" charset="-122"/>
                </a:rPr>
                <a:t>图表展示引擎</a:t>
              </a:r>
            </a:p>
          </p:txBody>
        </p:sp>
        <p:sp>
          <p:nvSpPr>
            <p:cNvPr id="13" name="圆角矩形 12"/>
            <p:cNvSpPr/>
            <p:nvPr/>
          </p:nvSpPr>
          <p:spPr>
            <a:xfrm>
              <a:off x="7632464" y="2853256"/>
              <a:ext cx="1116000" cy="2520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smtClean="0">
                  <a:solidFill>
                    <a:schemeClr val="tx1"/>
                  </a:solidFill>
                  <a:latin typeface="微软雅黑" pitchFamily="34" charset="-122"/>
                  <a:ea typeface="微软雅黑" pitchFamily="34" charset="-122"/>
                </a:rPr>
                <a:t>监控模板管理</a:t>
              </a:r>
            </a:p>
          </p:txBody>
        </p:sp>
        <p:sp>
          <p:nvSpPr>
            <p:cNvPr id="14" name="圆角矩形 13"/>
            <p:cNvSpPr/>
            <p:nvPr/>
          </p:nvSpPr>
          <p:spPr>
            <a:xfrm>
              <a:off x="7632464" y="3141288"/>
              <a:ext cx="1116000" cy="2520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100" dirty="0" smtClean="0">
                  <a:solidFill>
                    <a:schemeClr val="tx1"/>
                  </a:solidFill>
                  <a:latin typeface="微软雅黑" pitchFamily="34" charset="-122"/>
                  <a:ea typeface="微软雅黑" pitchFamily="34" charset="-122"/>
                </a:rPr>
                <a:t>事件触发机制</a:t>
              </a:r>
            </a:p>
          </p:txBody>
        </p:sp>
      </p:grpSp>
      <p:grpSp>
        <p:nvGrpSpPr>
          <p:cNvPr id="15" name="Group 3"/>
          <p:cNvGrpSpPr>
            <a:grpSpLocks noGrp="1"/>
          </p:cNvGrpSpPr>
          <p:nvPr/>
        </p:nvGrpSpPr>
        <p:grpSpPr bwMode="auto">
          <a:xfrm rot="19783156">
            <a:off x="4549878" y="4160394"/>
            <a:ext cx="1713597" cy="1456194"/>
            <a:chOff x="2132" y="1152"/>
            <a:chExt cx="2620" cy="2558"/>
          </a:xfrm>
        </p:grpSpPr>
        <p:grpSp>
          <p:nvGrpSpPr>
            <p:cNvPr id="16" name="Group 4"/>
            <p:cNvGrpSpPr>
              <a:grpSpLocks/>
            </p:cNvGrpSpPr>
            <p:nvPr/>
          </p:nvGrpSpPr>
          <p:grpSpPr bwMode="auto">
            <a:xfrm>
              <a:off x="2132" y="1152"/>
              <a:ext cx="1487" cy="1247"/>
              <a:chOff x="2057" y="862"/>
              <a:chExt cx="1549" cy="1351"/>
            </a:xfrm>
          </p:grpSpPr>
          <p:sp>
            <p:nvSpPr>
              <p:cNvPr id="28" name="AutoShape 5"/>
              <p:cNvSpPr>
                <a:spLocks noChangeArrowheads="1"/>
              </p:cNvSpPr>
              <p:nvPr/>
            </p:nvSpPr>
            <p:spPr bwMode="gray">
              <a:xfrm>
                <a:off x="2070" y="885"/>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9" name="AutoShape 6"/>
              <p:cNvSpPr>
                <a:spLocks noChangeArrowheads="1"/>
              </p:cNvSpPr>
              <p:nvPr/>
            </p:nvSpPr>
            <p:spPr bwMode="gray">
              <a:xfrm>
                <a:off x="2057" y="862"/>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30" name="AutoShape 7"/>
              <p:cNvSpPr>
                <a:spLocks noChangeArrowheads="1"/>
              </p:cNvSpPr>
              <p:nvPr/>
            </p:nvSpPr>
            <p:spPr bwMode="gray">
              <a:xfrm>
                <a:off x="2147" y="942"/>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grpSp>
        <p:sp>
          <p:nvSpPr>
            <p:cNvPr id="17" name="Text Box 12"/>
            <p:cNvSpPr txBox="1">
              <a:spLocks noChangeArrowheads="1"/>
            </p:cNvSpPr>
            <p:nvPr/>
          </p:nvSpPr>
          <p:spPr bwMode="gray">
            <a:xfrm rot="1816844">
              <a:off x="2409" y="1302"/>
              <a:ext cx="910" cy="919"/>
            </a:xfrm>
            <a:prstGeom prst="rect">
              <a:avLst/>
            </a:prstGeom>
            <a:noFill/>
            <a:ln w="9525" algn="ctr">
              <a:noFill/>
              <a:miter lim="800000"/>
              <a:headEnd/>
              <a:tailEnd/>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400" kern="0" dirty="0" smtClean="0">
                  <a:solidFill>
                    <a:srgbClr val="FFFFFF"/>
                  </a:solidFill>
                  <a:latin typeface="微软雅黑" pitchFamily="34" charset="-122"/>
                  <a:ea typeface="微软雅黑" pitchFamily="34" charset="-122"/>
                </a:rPr>
                <a:t>接口</a:t>
              </a:r>
              <a:endParaRPr lang="en-US" altLang="zh-CN" sz="1400" kern="0" dirty="0" smtClean="0">
                <a:solidFill>
                  <a:srgbClr val="FFFFFF"/>
                </a:solidFill>
                <a:latin typeface="微软雅黑" pitchFamily="34" charset="-122"/>
                <a:ea typeface="微软雅黑"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lang="zh-CN" altLang="en-US" sz="1400" kern="0" dirty="0" smtClean="0">
                  <a:solidFill>
                    <a:srgbClr val="FFFFFF"/>
                  </a:solidFill>
                  <a:latin typeface="微软雅黑" pitchFamily="34" charset="-122"/>
                  <a:ea typeface="微软雅黑" pitchFamily="34" charset="-122"/>
                </a:rPr>
                <a:t>服务</a:t>
              </a:r>
              <a:endParaRPr kumimoji="0" lang="en-US" altLang="zh-CN" sz="140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nvGrpSpPr>
            <p:cNvPr id="18" name="Group 14"/>
            <p:cNvGrpSpPr>
              <a:grpSpLocks/>
            </p:cNvGrpSpPr>
            <p:nvPr/>
          </p:nvGrpSpPr>
          <p:grpSpPr bwMode="auto">
            <a:xfrm>
              <a:off x="3264" y="1776"/>
              <a:ext cx="1488" cy="1247"/>
              <a:chOff x="3174" y="2656"/>
              <a:chExt cx="1549" cy="1351"/>
            </a:xfrm>
          </p:grpSpPr>
          <p:sp>
            <p:nvSpPr>
              <p:cNvPr id="25" name="AutoShape 15"/>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6" name="AutoShape 16"/>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7" name="AutoShape 17"/>
              <p:cNvSpPr>
                <a:spLocks noChangeArrowheads="1"/>
              </p:cNvSpPr>
              <p:nvPr/>
            </p:nvSpPr>
            <p:spPr bwMode="gray">
              <a:xfrm>
                <a:off x="3264" y="2736"/>
                <a:ext cx="1350" cy="1168"/>
              </a:xfrm>
              <a:prstGeom prst="hexagon">
                <a:avLst>
                  <a:gd name="adj" fmla="val 28896"/>
                  <a:gd name="vf" fmla="val 115470"/>
                </a:avLst>
              </a:prstGeom>
              <a:gradFill rotWithShape="1">
                <a:gsLst>
                  <a:gs pos="0">
                    <a:srgbClr val="EC941E">
                      <a:gamma/>
                      <a:shade val="46275"/>
                      <a:invGamma/>
                    </a:srgbClr>
                  </a:gs>
                  <a:gs pos="100000">
                    <a:srgbClr val="EC941E"/>
                  </a:gs>
                </a:gsLst>
                <a:lin ang="2700000" scaled="1"/>
              </a:gradFill>
              <a:ln w="9525">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grpSp>
        <p:sp>
          <p:nvSpPr>
            <p:cNvPr id="19" name="Text Box 18"/>
            <p:cNvSpPr txBox="1">
              <a:spLocks noChangeArrowheads="1"/>
            </p:cNvSpPr>
            <p:nvPr/>
          </p:nvSpPr>
          <p:spPr bwMode="gray">
            <a:xfrm rot="1816844">
              <a:off x="3467" y="1793"/>
              <a:ext cx="986" cy="1298"/>
            </a:xfrm>
            <a:prstGeom prst="rect">
              <a:avLst/>
            </a:prstGeom>
            <a:noFill/>
            <a:ln w="9525" algn="ctr">
              <a:noFill/>
              <a:miter lim="800000"/>
              <a:headEnd/>
              <a:tailEnd/>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服务提供者</a:t>
              </a:r>
              <a:endParaRPr kumimoji="0" lang="en-US" altLang="zh-CN" sz="1400"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nvGrpSpPr>
            <p:cNvPr id="20" name="Group 19"/>
            <p:cNvGrpSpPr>
              <a:grpSpLocks/>
            </p:cNvGrpSpPr>
            <p:nvPr/>
          </p:nvGrpSpPr>
          <p:grpSpPr bwMode="auto">
            <a:xfrm>
              <a:off x="2142" y="2391"/>
              <a:ext cx="1488" cy="1247"/>
              <a:chOff x="3174" y="2656"/>
              <a:chExt cx="1549" cy="1351"/>
            </a:xfrm>
          </p:grpSpPr>
          <p:sp>
            <p:nvSpPr>
              <p:cNvPr id="22" name="AutoShape 20"/>
              <p:cNvSpPr>
                <a:spLocks noChangeArrowheads="1"/>
              </p:cNvSpPr>
              <p:nvPr/>
            </p:nvSpPr>
            <p:spPr bwMode="gray">
              <a:xfrm>
                <a:off x="3187" y="2679"/>
                <a:ext cx="1536" cy="1328"/>
              </a:xfrm>
              <a:prstGeom prst="hexagon">
                <a:avLst>
                  <a:gd name="adj" fmla="val 28916"/>
                  <a:gd name="vf" fmla="val 115470"/>
                </a:avLst>
              </a:prstGeom>
              <a:solidFill>
                <a:srgbClr val="808080"/>
              </a:soli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3" name="AutoShape 21"/>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24" name="AutoShape 22"/>
              <p:cNvSpPr>
                <a:spLocks noChangeArrowheads="1"/>
              </p:cNvSpPr>
              <p:nvPr/>
            </p:nvSpPr>
            <p:spPr bwMode="gray">
              <a:xfrm>
                <a:off x="3264" y="2736"/>
                <a:ext cx="1350" cy="1168"/>
              </a:xfrm>
              <a:prstGeom prst="hexagon">
                <a:avLst>
                  <a:gd name="adj" fmla="val 28896"/>
                  <a:gd name="vf" fmla="val 115470"/>
                </a:avLst>
              </a:prstGeom>
              <a:gradFill rotWithShape="1">
                <a:gsLst>
                  <a:gs pos="0">
                    <a:srgbClr val="0066CC"/>
                  </a:gs>
                  <a:gs pos="100000">
                    <a:srgbClr val="0066CC">
                      <a:gamma/>
                      <a:shade val="46275"/>
                      <a:invGamma/>
                    </a:srgbClr>
                  </a:gs>
                </a:gsLst>
                <a:lin ang="5400000" scaled="1"/>
              </a:gradFill>
              <a:ln w="9525">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grpSp>
        <p:sp>
          <p:nvSpPr>
            <p:cNvPr id="21" name="Text Box 23"/>
            <p:cNvSpPr txBox="1">
              <a:spLocks noChangeArrowheads="1"/>
            </p:cNvSpPr>
            <p:nvPr/>
          </p:nvSpPr>
          <p:spPr bwMode="gray">
            <a:xfrm rot="1816844">
              <a:off x="2339" y="2412"/>
              <a:ext cx="980" cy="1298"/>
            </a:xfrm>
            <a:prstGeom prst="rect">
              <a:avLst/>
            </a:prstGeom>
            <a:noFill/>
            <a:ln w="9525" algn="ctr">
              <a:noFill/>
              <a:miter lim="800000"/>
              <a:headEnd/>
              <a:tailEnd/>
            </a:ln>
            <a:effec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服务消费者</a:t>
              </a:r>
              <a:endParaRPr kumimoji="0" lang="en-US" altLang="zh-CN" sz="14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grpSp>
      <p:cxnSp>
        <p:nvCxnSpPr>
          <p:cNvPr id="31" name="直接连接符 30"/>
          <p:cNvCxnSpPr/>
          <p:nvPr/>
        </p:nvCxnSpPr>
        <p:spPr>
          <a:xfrm flipV="1">
            <a:off x="3895019" y="5085184"/>
            <a:ext cx="821121" cy="288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组合 1"/>
          <p:cNvGrpSpPr/>
          <p:nvPr/>
        </p:nvGrpSpPr>
        <p:grpSpPr>
          <a:xfrm>
            <a:off x="6321978" y="3717568"/>
            <a:ext cx="2714518" cy="1315933"/>
            <a:chOff x="6300192" y="842714"/>
            <a:chExt cx="2714518" cy="1315933"/>
          </a:xfrm>
        </p:grpSpPr>
        <p:sp>
          <p:nvSpPr>
            <p:cNvPr id="33" name="Rectangle 13"/>
            <p:cNvSpPr>
              <a:spLocks noChangeArrowheads="1"/>
            </p:cNvSpPr>
            <p:nvPr/>
          </p:nvSpPr>
          <p:spPr bwMode="auto">
            <a:xfrm>
              <a:off x="6300192" y="1142984"/>
              <a:ext cx="2714518" cy="1015663"/>
            </a:xfrm>
            <a:prstGeom prst="rect">
              <a:avLst/>
            </a:prstGeom>
            <a:noFill/>
            <a:ln w="9525">
              <a:solidFill>
                <a:schemeClr val="tx2"/>
              </a:solidFill>
              <a:miter lim="800000"/>
              <a:headEnd/>
              <a:tailEnd/>
            </a:ln>
          </p:spPr>
          <p:txBody>
            <a:bodyPr wrap="square" lIns="0" tIns="0" rIns="0" bIns="0">
              <a:spAutoFit/>
            </a:bodyPr>
            <a:lstStyle/>
            <a:p>
              <a:pPr marL="285750" lvl="0" indent="-285750" eaLnBrk="0" fontAlgn="auto" hangingPunct="0">
                <a:spcBef>
                  <a:spcPts val="0"/>
                </a:spcBef>
                <a:spcAft>
                  <a:spcPts val="0"/>
                </a:spcAft>
                <a:buFont typeface="Wingdings" pitchFamily="2" charset="2"/>
                <a:buChar char="Ø"/>
                <a:tabLst>
                  <a:tab pos="1492250" algn="ctr"/>
                  <a:tab pos="4406900" algn="ctr"/>
                  <a:tab pos="7435850" algn="ctr"/>
                </a:tabLst>
                <a:defRPr/>
              </a:pPr>
              <a:r>
                <a:rPr lang="zh-CN" altLang="en-US" sz="1100" b="0" kern="0" dirty="0" smtClean="0">
                  <a:solidFill>
                    <a:schemeClr val="tx1"/>
                  </a:solidFill>
                  <a:latin typeface="微软雅黑" pitchFamily="34" charset="-122"/>
                  <a:ea typeface="微软雅黑" pitchFamily="34" charset="-122"/>
                </a:rPr>
                <a:t>分析某时间段内服务提供者系统性能较差的</a:t>
              </a:r>
              <a:r>
                <a:rPr lang="en-US" altLang="zh-CN" sz="1100" b="0" kern="0" dirty="0" smtClean="0">
                  <a:solidFill>
                    <a:schemeClr val="tx1"/>
                  </a:solidFill>
                  <a:latin typeface="微软雅黑" pitchFamily="34" charset="-122"/>
                  <a:ea typeface="微软雅黑" pitchFamily="34" charset="-122"/>
                </a:rPr>
                <a:t>TOP10</a:t>
              </a:r>
              <a:r>
                <a:rPr lang="zh-CN" altLang="en-US" sz="1100" b="0" kern="0" dirty="0" smtClean="0">
                  <a:solidFill>
                    <a:schemeClr val="tx1"/>
                  </a:solidFill>
                  <a:latin typeface="微软雅黑" pitchFamily="34" charset="-122"/>
                  <a:ea typeface="微软雅黑" pitchFamily="34" charset="-122"/>
                </a:rPr>
                <a:t>列表；</a:t>
              </a:r>
              <a:endParaRPr lang="en-US" altLang="zh-CN" sz="1100" b="0" kern="0" dirty="0" smtClean="0">
                <a:solidFill>
                  <a:schemeClr val="tx1"/>
                </a:solidFill>
                <a:latin typeface="微软雅黑" pitchFamily="34" charset="-122"/>
                <a:ea typeface="微软雅黑" pitchFamily="34" charset="-122"/>
              </a:endParaRPr>
            </a:p>
            <a:p>
              <a:pPr marL="285750" lvl="0" indent="-285750" eaLnBrk="0" fontAlgn="auto" hangingPunct="0">
                <a:spcBef>
                  <a:spcPts val="0"/>
                </a:spcBef>
                <a:spcAft>
                  <a:spcPts val="0"/>
                </a:spcAft>
                <a:buFont typeface="Wingdings" pitchFamily="2" charset="2"/>
                <a:buChar char="Ø"/>
                <a:tabLst>
                  <a:tab pos="1492250" algn="ctr"/>
                  <a:tab pos="4406900" algn="ctr"/>
                  <a:tab pos="7435850" algn="ctr"/>
                </a:tabLst>
                <a:defRPr/>
              </a:pPr>
              <a:r>
                <a:rPr lang="zh-CN" altLang="en-US" sz="1100" b="0" kern="0" dirty="0" smtClean="0">
                  <a:solidFill>
                    <a:schemeClr val="tx1"/>
                  </a:solidFill>
                  <a:latin typeface="微软雅黑" pitchFamily="34" charset="-122"/>
                  <a:ea typeface="微软雅黑" pitchFamily="34" charset="-122"/>
                </a:rPr>
                <a:t>分析某时间段内某服务提供者系统中性能较差的服务的</a:t>
              </a:r>
              <a:r>
                <a:rPr lang="en-US" altLang="zh-CN" sz="1100" b="0" kern="0" dirty="0" smtClean="0">
                  <a:solidFill>
                    <a:schemeClr val="tx1"/>
                  </a:solidFill>
                  <a:latin typeface="微软雅黑" pitchFamily="34" charset="-122"/>
                  <a:ea typeface="微软雅黑" pitchFamily="34" charset="-122"/>
                </a:rPr>
                <a:t>TOP10</a:t>
              </a:r>
              <a:r>
                <a:rPr lang="zh-CN" altLang="en-US" sz="1100" b="0" kern="0" dirty="0" smtClean="0">
                  <a:solidFill>
                    <a:schemeClr val="tx1"/>
                  </a:solidFill>
                  <a:latin typeface="微软雅黑" pitchFamily="34" charset="-122"/>
                  <a:ea typeface="微软雅黑" pitchFamily="34" charset="-122"/>
                </a:rPr>
                <a:t>列表；</a:t>
              </a:r>
              <a:endParaRPr lang="en-US" altLang="zh-CN" sz="1100" b="0" kern="0" dirty="0" smtClean="0">
                <a:solidFill>
                  <a:schemeClr val="tx1"/>
                </a:solidFill>
                <a:latin typeface="微软雅黑" pitchFamily="34" charset="-122"/>
                <a:ea typeface="微软雅黑" pitchFamily="34" charset="-122"/>
              </a:endParaRPr>
            </a:p>
            <a:p>
              <a:pPr marL="285750" lvl="0" indent="-285750" eaLnBrk="0" fontAlgn="auto" hangingPunct="0">
                <a:spcBef>
                  <a:spcPts val="0"/>
                </a:spcBef>
                <a:spcAft>
                  <a:spcPts val="0"/>
                </a:spcAft>
                <a:buFont typeface="Wingdings" pitchFamily="2" charset="2"/>
                <a:buChar char="Ø"/>
                <a:tabLst>
                  <a:tab pos="1492250" algn="ctr"/>
                  <a:tab pos="4406900" algn="ctr"/>
                  <a:tab pos="7435850" algn="ctr"/>
                </a:tabLst>
                <a:defRPr/>
              </a:pPr>
              <a:r>
                <a:rPr lang="zh-CN" altLang="en-US" sz="1100" b="0" kern="0" dirty="0" smtClean="0">
                  <a:solidFill>
                    <a:schemeClr val="tx1"/>
                  </a:solidFill>
                  <a:latin typeface="微软雅黑" pitchFamily="34" charset="-122"/>
                  <a:ea typeface="微软雅黑" pitchFamily="34" charset="-122"/>
                </a:rPr>
                <a:t>分析某时间段内某服务提供者总体服务提供概况；</a:t>
              </a:r>
              <a:endParaRPr lang="en-US" altLang="zh-CN" sz="1100" b="0" dirty="0" smtClean="0">
                <a:solidFill>
                  <a:schemeClr val="tx1"/>
                </a:solidFill>
                <a:latin typeface="微软雅黑" pitchFamily="34" charset="-122"/>
                <a:ea typeface="微软雅黑" pitchFamily="34" charset="-122"/>
              </a:endParaRPr>
            </a:p>
          </p:txBody>
        </p:sp>
        <p:sp>
          <p:nvSpPr>
            <p:cNvPr id="34" name="Rectangle 27"/>
            <p:cNvSpPr>
              <a:spLocks noChangeArrowheads="1"/>
            </p:cNvSpPr>
            <p:nvPr/>
          </p:nvSpPr>
          <p:spPr bwMode="blackWhite">
            <a:xfrm>
              <a:off x="6300192" y="842714"/>
              <a:ext cx="2714518" cy="287496"/>
            </a:xfrm>
            <a:prstGeom prst="rect">
              <a:avLst/>
            </a:prstGeom>
            <a:gradFill rotWithShape="0">
              <a:gsLst>
                <a:gs pos="0">
                  <a:srgbClr val="0072EA"/>
                </a:gs>
                <a:gs pos="100000">
                  <a:srgbClr val="4694DA"/>
                </a:gs>
              </a:gsLst>
              <a:lin ang="2700000" scaled="1"/>
            </a:gradFill>
            <a:ln w="12700">
              <a:solidFill>
                <a:srgbClr val="000000"/>
              </a:solidFill>
              <a:round/>
              <a:headEnd/>
              <a:tailE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tabLst/>
                <a:defRPr/>
              </a:pPr>
              <a:r>
                <a:rPr kumimoji="0" lang="zh-CN" altLang="en-US" sz="1000" b="1" i="0" u="none" strike="noStrike" kern="0" cap="none" spc="0" normalizeH="0" baseline="0" noProof="0" dirty="0" smtClean="0">
                  <a:ln>
                    <a:noFill/>
                  </a:ln>
                  <a:effectLst/>
                  <a:uLnTx/>
                  <a:uFillTx/>
                  <a:latin typeface="微软雅黑" pitchFamily="34" charset="-122"/>
                  <a:ea typeface="微软雅黑" pitchFamily="34" charset="-122"/>
                </a:rPr>
                <a:t> </a:t>
              </a: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服务提供者系统行为分析</a:t>
              </a:r>
              <a:endParaRPr kumimoji="0" lang="en-CA" altLang="zh-CN" sz="14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35" name="组合 7"/>
          <p:cNvGrpSpPr/>
          <p:nvPr/>
        </p:nvGrpSpPr>
        <p:grpSpPr>
          <a:xfrm>
            <a:off x="5868144" y="5229200"/>
            <a:ext cx="2988000" cy="1463187"/>
            <a:chOff x="214282" y="817554"/>
            <a:chExt cx="2714518" cy="1711287"/>
          </a:xfrm>
        </p:grpSpPr>
        <p:sp>
          <p:nvSpPr>
            <p:cNvPr id="36" name="Rectangle 13"/>
            <p:cNvSpPr>
              <a:spLocks noChangeArrowheads="1"/>
            </p:cNvSpPr>
            <p:nvPr/>
          </p:nvSpPr>
          <p:spPr bwMode="auto">
            <a:xfrm>
              <a:off x="214282" y="1142981"/>
              <a:ext cx="2714518" cy="1385860"/>
            </a:xfrm>
            <a:prstGeom prst="rect">
              <a:avLst/>
            </a:prstGeom>
            <a:noFill/>
            <a:ln w="9525">
              <a:solidFill>
                <a:schemeClr val="tx2"/>
              </a:solidFill>
              <a:miter lim="800000"/>
              <a:headEnd/>
              <a:tailEnd/>
            </a:ln>
          </p:spPr>
          <p:txBody>
            <a:bodyPr wrap="square" lIns="0" tIns="0" rIns="0" bIns="0">
              <a:spAutoFit/>
            </a:bodyPr>
            <a:lstStyle/>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kumimoji="0" lang="zh-CN" altLang="en-US"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分析某时间段内访问峰值较大的</a:t>
              </a:r>
              <a:r>
                <a:rPr kumimoji="0" lang="en-US" altLang="zh-CN"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TOP10</a:t>
              </a:r>
              <a:r>
                <a:rPr kumimoji="0" lang="zh-CN" altLang="en-US"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的服务消费者系统；</a:t>
              </a:r>
              <a:endParaRPr kumimoji="0" lang="en-US" altLang="zh-CN"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zh-CN" altLang="en-US" sz="1100" b="0" kern="0" dirty="0" smtClean="0">
                  <a:solidFill>
                    <a:schemeClr val="tx1"/>
                  </a:solidFill>
                  <a:latin typeface="微软雅黑" pitchFamily="34" charset="-122"/>
                  <a:ea typeface="微软雅黑" pitchFamily="34" charset="-122"/>
                </a:rPr>
                <a:t>分析某时间段内某服务消费者系统访问量的变化趋势；</a:t>
              </a:r>
              <a:endParaRPr lang="en-US" altLang="zh-CN" sz="1100" b="0" kern="0" dirty="0" smtClean="0">
                <a:solidFill>
                  <a:schemeClr val="tx1"/>
                </a:solidFill>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kumimoji="0" lang="zh-CN" altLang="en-US"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分析某时间段内某服务消费者系统失败访问次数；</a:t>
              </a:r>
              <a:endParaRPr kumimoji="0" lang="en-US" altLang="zh-CN"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en-US" altLang="zh-CN" sz="1100" b="0" kern="0" dirty="0" smtClean="0">
                  <a:solidFill>
                    <a:schemeClr val="tx1"/>
                  </a:solidFill>
                  <a:latin typeface="微软雅黑" pitchFamily="34" charset="-122"/>
                  <a:ea typeface="微软雅黑" pitchFamily="34" charset="-122"/>
                </a:rPr>
                <a:t>……</a:t>
              </a:r>
              <a:endParaRPr kumimoji="0" lang="en-US" altLang="zh-CN" sz="11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sp>
          <p:nvSpPr>
            <p:cNvPr id="37" name="Rectangle 27"/>
            <p:cNvSpPr>
              <a:spLocks noChangeArrowheads="1"/>
            </p:cNvSpPr>
            <p:nvPr/>
          </p:nvSpPr>
          <p:spPr bwMode="blackWhite">
            <a:xfrm>
              <a:off x="214282" y="817554"/>
              <a:ext cx="2714518" cy="336244"/>
            </a:xfrm>
            <a:prstGeom prst="rect">
              <a:avLst/>
            </a:prstGeom>
            <a:gradFill rotWithShape="0">
              <a:gsLst>
                <a:gs pos="0">
                  <a:srgbClr val="0072EA"/>
                </a:gs>
                <a:gs pos="100000">
                  <a:srgbClr val="4694DA"/>
                </a:gs>
              </a:gsLst>
              <a:lin ang="2700000" scaled="1"/>
            </a:gradFill>
            <a:ln w="12700">
              <a:solidFill>
                <a:srgbClr val="000000"/>
              </a:solidFill>
              <a:round/>
              <a:headEnd/>
              <a:tailE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服务消费者系统行为分析</a:t>
              </a:r>
              <a:endParaRPr kumimoji="0" lang="en-CA" altLang="zh-CN" sz="1400" b="1" i="0" u="none" strike="noStrike" kern="0" cap="none" spc="0" normalizeH="0" baseline="0" noProof="0" dirty="0">
                <a:ln>
                  <a:noFill/>
                </a:ln>
                <a:effectLst/>
                <a:uLnTx/>
                <a:uFillTx/>
                <a:latin typeface="微软雅黑" pitchFamily="34" charset="-122"/>
                <a:ea typeface="微软雅黑" pitchFamily="34" charset="-122"/>
              </a:endParaRPr>
            </a:p>
          </p:txBody>
        </p:sp>
      </p:grpSp>
      <p:grpSp>
        <p:nvGrpSpPr>
          <p:cNvPr id="38" name="组合 9"/>
          <p:cNvGrpSpPr/>
          <p:nvPr/>
        </p:nvGrpSpPr>
        <p:grpSpPr>
          <a:xfrm>
            <a:off x="1475656" y="5373216"/>
            <a:ext cx="2988000" cy="1325509"/>
            <a:chOff x="5846824" y="3901973"/>
            <a:chExt cx="3167885" cy="1325509"/>
          </a:xfrm>
        </p:grpSpPr>
        <p:sp>
          <p:nvSpPr>
            <p:cNvPr id="39" name="Rectangle 13"/>
            <p:cNvSpPr>
              <a:spLocks noChangeArrowheads="1"/>
            </p:cNvSpPr>
            <p:nvPr/>
          </p:nvSpPr>
          <p:spPr bwMode="auto">
            <a:xfrm>
              <a:off x="5846824" y="4211819"/>
              <a:ext cx="3167885" cy="1015663"/>
            </a:xfrm>
            <a:prstGeom prst="rect">
              <a:avLst/>
            </a:prstGeom>
            <a:noFill/>
            <a:ln w="9525">
              <a:solidFill>
                <a:schemeClr val="tx2"/>
              </a:solidFill>
              <a:miter lim="800000"/>
              <a:headEnd/>
              <a:tailEnd/>
            </a:ln>
          </p:spPr>
          <p:txBody>
            <a:bodyPr wrap="square" lIns="0" tIns="0" rIns="0" bIns="0">
              <a:spAutoFit/>
            </a:bodyPr>
            <a:lstStyle/>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zh-CN" altLang="en-US" sz="1100" b="0" dirty="0" smtClean="0">
                  <a:solidFill>
                    <a:schemeClr val="tx1"/>
                  </a:solidFill>
                  <a:latin typeface="微软雅黑" pitchFamily="34" charset="-122"/>
                  <a:ea typeface="微软雅黑" pitchFamily="34" charset="-122"/>
                </a:rPr>
                <a:t>分析某时间段内服务运行的总体情况：成功率、</a:t>
              </a:r>
              <a:r>
                <a:rPr lang="zh-CN" altLang="en-US" sz="1100" b="0" smtClean="0">
                  <a:solidFill>
                    <a:schemeClr val="tx1"/>
                  </a:solidFill>
                  <a:latin typeface="微软雅黑" pitchFamily="34" charset="-122"/>
                  <a:ea typeface="微软雅黑" pitchFamily="34" charset="-122"/>
                </a:rPr>
                <a:t>失败率等</a:t>
              </a:r>
              <a:endParaRPr lang="en-US" altLang="zh-CN" sz="1100" b="0" dirty="0" smtClean="0">
                <a:solidFill>
                  <a:schemeClr val="tx1"/>
                </a:solidFill>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zh-CN" altLang="en-US" sz="1100" b="0" dirty="0" smtClean="0">
                  <a:solidFill>
                    <a:schemeClr val="tx1"/>
                  </a:solidFill>
                  <a:latin typeface="微软雅黑" pitchFamily="34" charset="-122"/>
                  <a:ea typeface="微软雅黑" pitchFamily="34" charset="-122"/>
                </a:rPr>
                <a:t>分析某时间段内</a:t>
              </a:r>
              <a:r>
                <a:rPr lang="en-US" altLang="zh-CN" sz="1100" b="0" dirty="0" smtClean="0">
                  <a:solidFill>
                    <a:schemeClr val="tx1"/>
                  </a:solidFill>
                  <a:latin typeface="微软雅黑" pitchFamily="34" charset="-122"/>
                  <a:ea typeface="微软雅黑" pitchFamily="34" charset="-122"/>
                </a:rPr>
                <a:t>TOP10</a:t>
              </a:r>
              <a:r>
                <a:rPr lang="zh-CN" altLang="en-US" sz="1100" b="0" dirty="0" smtClean="0">
                  <a:solidFill>
                    <a:schemeClr val="tx1"/>
                  </a:solidFill>
                  <a:latin typeface="微软雅黑" pitchFamily="34" charset="-122"/>
                  <a:ea typeface="微软雅黑" pitchFamily="34" charset="-122"/>
                </a:rPr>
                <a:t>性能较差的</a:t>
              </a:r>
              <a:r>
                <a:rPr lang="zh-CN" altLang="en-US" sz="1100" b="0" smtClean="0">
                  <a:solidFill>
                    <a:schemeClr val="tx1"/>
                  </a:solidFill>
                  <a:latin typeface="微软雅黑" pitchFamily="34" charset="-122"/>
                  <a:ea typeface="微软雅黑" pitchFamily="34" charset="-122"/>
                </a:rPr>
                <a:t>服务列表</a:t>
              </a:r>
              <a:endParaRPr lang="en-US" altLang="zh-CN" sz="1100" b="0" dirty="0" smtClean="0">
                <a:solidFill>
                  <a:schemeClr val="tx1"/>
                </a:solidFill>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zh-CN" altLang="en-US" sz="1100" b="0" dirty="0" smtClean="0">
                  <a:solidFill>
                    <a:schemeClr val="tx1"/>
                  </a:solidFill>
                  <a:latin typeface="微软雅黑" pitchFamily="34" charset="-122"/>
                  <a:ea typeface="微软雅黑" pitchFamily="34" charset="-122"/>
                </a:rPr>
                <a:t>分析某时间段内系统整体的性能变化</a:t>
              </a:r>
              <a:r>
                <a:rPr lang="zh-CN" altLang="en-US" sz="1100" b="0" smtClean="0">
                  <a:solidFill>
                    <a:schemeClr val="tx1"/>
                  </a:solidFill>
                  <a:latin typeface="微软雅黑" pitchFamily="34" charset="-122"/>
                  <a:ea typeface="微软雅黑" pitchFamily="34" charset="-122"/>
                </a:rPr>
                <a:t>走势分析</a:t>
              </a:r>
              <a:endParaRPr lang="en-US" altLang="zh-CN" sz="1100" b="0" dirty="0" smtClean="0">
                <a:solidFill>
                  <a:schemeClr val="tx1"/>
                </a:solidFill>
                <a:latin typeface="微软雅黑" pitchFamily="34" charset="-122"/>
                <a:ea typeface="微软雅黑" pitchFamily="34" charset="-122"/>
              </a:endParaRPr>
            </a:p>
            <a:p>
              <a:pPr marL="285750" marR="0" lvl="0" indent="-285750" defTabSz="914400" eaLnBrk="0" fontAlgn="auto" latinLnBrk="0" hangingPunct="0">
                <a:lnSpc>
                  <a:spcPct val="100000"/>
                </a:lnSpc>
                <a:spcBef>
                  <a:spcPts val="0"/>
                </a:spcBef>
                <a:spcAft>
                  <a:spcPts val="0"/>
                </a:spcAft>
                <a:buClrTx/>
                <a:buSzTx/>
                <a:buFont typeface="Wingdings" pitchFamily="2" charset="2"/>
                <a:buChar char="Ø"/>
                <a:tabLst>
                  <a:tab pos="1492250" algn="ctr"/>
                  <a:tab pos="4406900" algn="ctr"/>
                  <a:tab pos="7435850" algn="ctr"/>
                </a:tabLst>
                <a:defRPr/>
              </a:pPr>
              <a:r>
                <a:rPr lang="en-US" altLang="zh-CN" sz="1100" b="0" dirty="0" smtClean="0">
                  <a:solidFill>
                    <a:schemeClr val="tx1"/>
                  </a:solidFill>
                  <a:latin typeface="微软雅黑" pitchFamily="34" charset="-122"/>
                  <a:ea typeface="微软雅黑" pitchFamily="34" charset="-122"/>
                </a:rPr>
                <a:t>……</a:t>
              </a:r>
              <a:endParaRPr lang="zh-CN" altLang="en-US" sz="1100" b="0" dirty="0">
                <a:solidFill>
                  <a:schemeClr val="tx1"/>
                </a:solidFill>
                <a:latin typeface="微软雅黑" pitchFamily="34" charset="-122"/>
                <a:ea typeface="微软雅黑" pitchFamily="34" charset="-122"/>
              </a:endParaRPr>
            </a:p>
          </p:txBody>
        </p:sp>
        <p:sp>
          <p:nvSpPr>
            <p:cNvPr id="40" name="Rectangle 27"/>
            <p:cNvSpPr>
              <a:spLocks noChangeArrowheads="1"/>
            </p:cNvSpPr>
            <p:nvPr/>
          </p:nvSpPr>
          <p:spPr bwMode="blackWhite">
            <a:xfrm>
              <a:off x="5846824" y="3901973"/>
              <a:ext cx="3167885" cy="287496"/>
            </a:xfrm>
            <a:prstGeom prst="rect">
              <a:avLst/>
            </a:prstGeom>
            <a:gradFill rotWithShape="0">
              <a:gsLst>
                <a:gs pos="0">
                  <a:srgbClr val="0072EA"/>
                </a:gs>
                <a:gs pos="100000">
                  <a:srgbClr val="4694DA"/>
                </a:gs>
              </a:gsLst>
              <a:lin ang="2700000" scaled="1"/>
            </a:gradFill>
            <a:ln w="12700">
              <a:solidFill>
                <a:srgbClr val="000000"/>
              </a:solidFill>
              <a:round/>
              <a:headEnd/>
              <a:tailEnd/>
            </a:ln>
          </p:spPr>
          <p:txBody>
            <a:bodyPr wrap="none" anchor="ctr"/>
            <a:lstStyle/>
            <a:p>
              <a:pPr marL="0" marR="0" lvl="0" indent="0" algn="ctr" defTabSz="914400" eaLnBrk="0" fontAlgn="auto" latinLnBrk="0" hangingPunct="0">
                <a:lnSpc>
                  <a:spcPct val="100000"/>
                </a:lnSpc>
                <a:spcBef>
                  <a:spcPct val="0"/>
                </a:spcBef>
                <a:spcAft>
                  <a:spcPct val="0"/>
                </a:spcAft>
                <a:buClr>
                  <a:srgbClr val="FF3300"/>
                </a:buClr>
                <a:buSzTx/>
                <a:buFontTx/>
                <a:buNone/>
                <a:tabLst/>
                <a:defRPr/>
              </a:pPr>
              <a:r>
                <a:rPr kumimoji="0" lang="zh-CN" altLang="en-US" sz="1400" b="1" i="0" u="none" strike="noStrike" kern="0" cap="none" spc="0" normalizeH="0" baseline="0" noProof="0" dirty="0" smtClean="0">
                  <a:ln>
                    <a:noFill/>
                  </a:ln>
                  <a:effectLst/>
                  <a:uLnTx/>
                  <a:uFillTx/>
                  <a:latin typeface="微软雅黑" pitchFamily="34" charset="-122"/>
                  <a:ea typeface="微软雅黑" pitchFamily="34" charset="-122"/>
                </a:rPr>
                <a:t>接口服务行为分析</a:t>
              </a:r>
              <a:endParaRPr kumimoji="0" lang="en-CA" altLang="zh-CN" sz="1400" b="1" i="0" u="none" strike="noStrike" kern="0" cap="none" spc="0" normalizeH="0" baseline="0" noProof="0" dirty="0">
                <a:ln>
                  <a:noFill/>
                </a:ln>
                <a:effectLst/>
                <a:uLnTx/>
                <a:uFillTx/>
                <a:latin typeface="微软雅黑" pitchFamily="34" charset="-122"/>
                <a:ea typeface="微软雅黑" pitchFamily="34" charset="-122"/>
              </a:endParaRPr>
            </a:p>
          </p:txBody>
        </p:sp>
      </p:grpSp>
      <p:cxnSp>
        <p:nvCxnSpPr>
          <p:cNvPr id="41" name="直接连接符 40"/>
          <p:cNvCxnSpPr/>
          <p:nvPr/>
        </p:nvCxnSpPr>
        <p:spPr>
          <a:xfrm flipV="1">
            <a:off x="6012160" y="4272168"/>
            <a:ext cx="309818" cy="1397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圆角矩形 41"/>
          <p:cNvSpPr/>
          <p:nvPr/>
        </p:nvSpPr>
        <p:spPr>
          <a:xfrm rot="19582150">
            <a:off x="2088278" y="3376900"/>
            <a:ext cx="3626346" cy="1112346"/>
          </a:xfrm>
          <a:prstGeom prst="roundRect">
            <a:avLst>
              <a:gd name="adj" fmla="val 9419"/>
            </a:avLst>
          </a:prstGeom>
        </p:spPr>
        <p:style>
          <a:lnRef idx="1">
            <a:schemeClr val="dk1"/>
          </a:lnRef>
          <a:fillRef idx="2">
            <a:schemeClr val="dk1"/>
          </a:fillRef>
          <a:effectRef idx="1">
            <a:schemeClr val="dk1"/>
          </a:effectRef>
          <a:fontRef idx="minor">
            <a:schemeClr val="dk1"/>
          </a:fontRef>
        </p:style>
        <p:txBody>
          <a:bodyPr rtlCol="0" anchor="ctr"/>
          <a:lstStyle/>
          <a:p>
            <a:r>
              <a:rPr lang="en-US" altLang="zh-CN" sz="1400" dirty="0" smtClean="0">
                <a:solidFill>
                  <a:schemeClr val="tx1"/>
                </a:solidFill>
                <a:latin typeface="微软雅黑" pitchFamily="34" charset="-122"/>
                <a:ea typeface="微软雅黑" pitchFamily="34" charset="-122"/>
              </a:rPr>
              <a:t>SSM</a:t>
            </a:r>
            <a:r>
              <a:rPr lang="zh-CN" altLang="en-US" sz="1400" dirty="0" smtClean="0">
                <a:solidFill>
                  <a:schemeClr val="tx1"/>
                </a:solidFill>
                <a:latin typeface="微软雅黑" pitchFamily="34" charset="-122"/>
                <a:ea typeface="微软雅黑" pitchFamily="34" charset="-122"/>
              </a:rPr>
              <a:t>通过对“接口服务”、“服务提供者”、“服务消费者”等三个实体的行为模式监控，来为评价相关业务运行健康状况及相关业务决策提供参考分析数据 。</a:t>
            </a:r>
          </a:p>
        </p:txBody>
      </p:sp>
      <p:sp>
        <p:nvSpPr>
          <p:cNvPr id="43" name="圆角矩形 42"/>
          <p:cNvSpPr/>
          <p:nvPr/>
        </p:nvSpPr>
        <p:spPr>
          <a:xfrm>
            <a:off x="35496" y="1484784"/>
            <a:ext cx="3528392" cy="1916642"/>
          </a:xfrm>
          <a:prstGeom prst="roundRect">
            <a:avLst>
              <a:gd name="adj" fmla="val 2614"/>
            </a:avLst>
          </a:prstGeom>
          <a:solidFill>
            <a:srgbClr val="FFFF00"/>
          </a:solidFill>
          <a:effectLst>
            <a:outerShdw blurRad="50800" dist="38100" dir="2700000" algn="tl" rotWithShape="0">
              <a:prstClr val="black">
                <a:alpha val="40000"/>
              </a:prstClr>
            </a:outerShdw>
          </a:effectLst>
          <a:scene3d>
            <a:camera prst="perspectiveRight"/>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r>
              <a:rPr lang="zh-CN" altLang="en-US" dirty="0" smtClean="0">
                <a:solidFill>
                  <a:schemeClr val="tx1"/>
                </a:solidFill>
                <a:latin typeface="微软雅黑" pitchFamily="34" charset="-122"/>
                <a:ea typeface="微软雅黑" pitchFamily="34" charset="-122"/>
              </a:rPr>
              <a:t>软件资产全生命周期管理在</a:t>
            </a:r>
            <a:r>
              <a:rPr lang="en-US" altLang="zh-CN" dirty="0" smtClean="0">
                <a:solidFill>
                  <a:schemeClr val="tx1"/>
                </a:solidFill>
                <a:latin typeface="微软雅黑" pitchFamily="34" charset="-122"/>
                <a:ea typeface="微软雅黑" pitchFamily="34" charset="-122"/>
              </a:rPr>
              <a:t>SOA</a:t>
            </a:r>
            <a:r>
              <a:rPr lang="zh-CN" altLang="en-US" dirty="0" smtClean="0">
                <a:solidFill>
                  <a:schemeClr val="tx1"/>
                </a:solidFill>
                <a:latin typeface="微软雅黑" pitchFamily="34" charset="-122"/>
                <a:ea typeface="微软雅黑" pitchFamily="34" charset="-122"/>
              </a:rPr>
              <a:t>体系下至关重要，其中接口服务资产的</a:t>
            </a:r>
            <a:r>
              <a:rPr lang="zh-CN" altLang="en-US" i="1" u="sng" dirty="0" smtClean="0">
                <a:solidFill>
                  <a:srgbClr val="FF0000"/>
                </a:solidFill>
                <a:latin typeface="微软雅黑" pitchFamily="34" charset="-122"/>
                <a:ea typeface="微软雅黑" pitchFamily="34" charset="-122"/>
              </a:rPr>
              <a:t>运行期监控</a:t>
            </a:r>
            <a:r>
              <a:rPr lang="zh-CN" altLang="en-US" dirty="0" smtClean="0">
                <a:solidFill>
                  <a:schemeClr val="tx1"/>
                </a:solidFill>
                <a:latin typeface="微软雅黑" pitchFamily="34" charset="-122"/>
                <a:ea typeface="微软雅黑" pitchFamily="34" charset="-122"/>
              </a:rPr>
              <a:t>使得</a:t>
            </a:r>
            <a:r>
              <a:rPr lang="zh-CN" altLang="en-US" i="1" u="sng" smtClean="0">
                <a:solidFill>
                  <a:srgbClr val="FF0000"/>
                </a:solidFill>
                <a:latin typeface="微软雅黑" pitchFamily="34" charset="-122"/>
                <a:ea typeface="微软雅黑" pitchFamily="34" charset="-122"/>
              </a:rPr>
              <a:t>“资产使用情况透明化</a:t>
            </a:r>
            <a:r>
              <a:rPr lang="zh-CN" altLang="en-US" i="1" u="sng" dirty="0" smtClean="0">
                <a:solidFill>
                  <a:srgbClr val="FF0000"/>
                </a:solidFill>
                <a:latin typeface="微软雅黑" pitchFamily="34" charset="-122"/>
                <a:ea typeface="微软雅黑" pitchFamily="34" charset="-122"/>
              </a:rPr>
              <a:t>”</a:t>
            </a:r>
            <a:r>
              <a:rPr lang="zh-CN" altLang="en-US" dirty="0" smtClean="0">
                <a:solidFill>
                  <a:schemeClr val="tx1"/>
                </a:solidFill>
                <a:latin typeface="微软雅黑" pitchFamily="34" charset="-122"/>
                <a:ea typeface="微软雅黑" pitchFamily="34" charset="-122"/>
              </a:rPr>
              <a:t>从而</a:t>
            </a:r>
            <a:r>
              <a:rPr lang="zh-CN" altLang="en-US" i="1" u="sng" dirty="0" smtClean="0">
                <a:solidFill>
                  <a:srgbClr val="FF0000"/>
                </a:solidFill>
                <a:latin typeface="微软雅黑" pitchFamily="34" charset="-122"/>
                <a:ea typeface="微软雅黑" pitchFamily="34" charset="-122"/>
              </a:rPr>
              <a:t>有效支撑集成架构的部署价值</a:t>
            </a:r>
          </a:p>
        </p:txBody>
      </p:sp>
      <p:grpSp>
        <p:nvGrpSpPr>
          <p:cNvPr id="44" name="Group 109"/>
          <p:cNvGrpSpPr>
            <a:grpSpLocks/>
          </p:cNvGrpSpPr>
          <p:nvPr/>
        </p:nvGrpSpPr>
        <p:grpSpPr bwMode="auto">
          <a:xfrm>
            <a:off x="3462386" y="998748"/>
            <a:ext cx="2339752" cy="1512168"/>
            <a:chOff x="544" y="925"/>
            <a:chExt cx="1060" cy="1099"/>
          </a:xfrm>
        </p:grpSpPr>
        <p:sp>
          <p:nvSpPr>
            <p:cNvPr id="45" name="Freeform 82"/>
            <p:cNvSpPr>
              <a:spLocks/>
            </p:cNvSpPr>
            <p:nvPr/>
          </p:nvSpPr>
          <p:spPr bwMode="auto">
            <a:xfrm>
              <a:off x="1046" y="1881"/>
              <a:ext cx="64" cy="26"/>
            </a:xfrm>
            <a:custGeom>
              <a:avLst/>
              <a:gdLst/>
              <a:ahLst/>
              <a:cxnLst>
                <a:cxn ang="0">
                  <a:pos x="30" y="25"/>
                </a:cxn>
                <a:cxn ang="0">
                  <a:pos x="37" y="25"/>
                </a:cxn>
                <a:cxn ang="0">
                  <a:pos x="43" y="25"/>
                </a:cxn>
                <a:cxn ang="0">
                  <a:pos x="48" y="23"/>
                </a:cxn>
                <a:cxn ang="0">
                  <a:pos x="53" y="22"/>
                </a:cxn>
                <a:cxn ang="0">
                  <a:pos x="57" y="20"/>
                </a:cxn>
                <a:cxn ang="0">
                  <a:pos x="60" y="18"/>
                </a:cxn>
                <a:cxn ang="0">
                  <a:pos x="61" y="16"/>
                </a:cxn>
                <a:cxn ang="0">
                  <a:pos x="63" y="13"/>
                </a:cxn>
                <a:cxn ang="0">
                  <a:pos x="61" y="10"/>
                </a:cxn>
                <a:cxn ang="0">
                  <a:pos x="60" y="8"/>
                </a:cxn>
                <a:cxn ang="0">
                  <a:pos x="57" y="6"/>
                </a:cxn>
                <a:cxn ang="0">
                  <a:pos x="54" y="4"/>
                </a:cxn>
                <a:cxn ang="0">
                  <a:pos x="49" y="2"/>
                </a:cxn>
                <a:cxn ang="0">
                  <a:pos x="44" y="1"/>
                </a:cxn>
                <a:cxn ang="0">
                  <a:pos x="38" y="0"/>
                </a:cxn>
                <a:cxn ang="0">
                  <a:pos x="32" y="0"/>
                </a:cxn>
                <a:cxn ang="0">
                  <a:pos x="25" y="0"/>
                </a:cxn>
                <a:cxn ang="0">
                  <a:pos x="19" y="0"/>
                </a:cxn>
                <a:cxn ang="0">
                  <a:pos x="14" y="1"/>
                </a:cxn>
                <a:cxn ang="0">
                  <a:pos x="9" y="2"/>
                </a:cxn>
                <a:cxn ang="0">
                  <a:pos x="5" y="4"/>
                </a:cxn>
                <a:cxn ang="0">
                  <a:pos x="3" y="6"/>
                </a:cxn>
                <a:cxn ang="0">
                  <a:pos x="1" y="8"/>
                </a:cxn>
                <a:cxn ang="0">
                  <a:pos x="0" y="11"/>
                </a:cxn>
                <a:cxn ang="0">
                  <a:pos x="1" y="14"/>
                </a:cxn>
                <a:cxn ang="0">
                  <a:pos x="2" y="16"/>
                </a:cxn>
                <a:cxn ang="0">
                  <a:pos x="5" y="18"/>
                </a:cxn>
                <a:cxn ang="0">
                  <a:pos x="8" y="20"/>
                </a:cxn>
                <a:cxn ang="0">
                  <a:pos x="13" y="22"/>
                </a:cxn>
                <a:cxn ang="0">
                  <a:pos x="18" y="23"/>
                </a:cxn>
                <a:cxn ang="0">
                  <a:pos x="25" y="25"/>
                </a:cxn>
                <a:cxn ang="0">
                  <a:pos x="30" y="25"/>
                </a:cxn>
              </a:cxnLst>
              <a:rect l="0" t="0" r="r" b="b"/>
              <a:pathLst>
                <a:path w="64" h="26">
                  <a:moveTo>
                    <a:pt x="30" y="25"/>
                  </a:moveTo>
                  <a:lnTo>
                    <a:pt x="37" y="25"/>
                  </a:lnTo>
                  <a:lnTo>
                    <a:pt x="43" y="25"/>
                  </a:lnTo>
                  <a:lnTo>
                    <a:pt x="48" y="23"/>
                  </a:lnTo>
                  <a:lnTo>
                    <a:pt x="53" y="22"/>
                  </a:lnTo>
                  <a:lnTo>
                    <a:pt x="57" y="20"/>
                  </a:lnTo>
                  <a:lnTo>
                    <a:pt x="60" y="18"/>
                  </a:lnTo>
                  <a:lnTo>
                    <a:pt x="61" y="16"/>
                  </a:lnTo>
                  <a:lnTo>
                    <a:pt x="63" y="13"/>
                  </a:lnTo>
                  <a:lnTo>
                    <a:pt x="61" y="10"/>
                  </a:lnTo>
                  <a:lnTo>
                    <a:pt x="60" y="8"/>
                  </a:lnTo>
                  <a:lnTo>
                    <a:pt x="57" y="6"/>
                  </a:lnTo>
                  <a:lnTo>
                    <a:pt x="54" y="4"/>
                  </a:lnTo>
                  <a:lnTo>
                    <a:pt x="49" y="2"/>
                  </a:lnTo>
                  <a:lnTo>
                    <a:pt x="44" y="1"/>
                  </a:lnTo>
                  <a:lnTo>
                    <a:pt x="38" y="0"/>
                  </a:lnTo>
                  <a:lnTo>
                    <a:pt x="32" y="0"/>
                  </a:lnTo>
                  <a:lnTo>
                    <a:pt x="25" y="0"/>
                  </a:lnTo>
                  <a:lnTo>
                    <a:pt x="19" y="0"/>
                  </a:lnTo>
                  <a:lnTo>
                    <a:pt x="14" y="1"/>
                  </a:lnTo>
                  <a:lnTo>
                    <a:pt x="9" y="2"/>
                  </a:lnTo>
                  <a:lnTo>
                    <a:pt x="5" y="4"/>
                  </a:lnTo>
                  <a:lnTo>
                    <a:pt x="3" y="6"/>
                  </a:lnTo>
                  <a:lnTo>
                    <a:pt x="1" y="8"/>
                  </a:lnTo>
                  <a:lnTo>
                    <a:pt x="0" y="11"/>
                  </a:lnTo>
                  <a:lnTo>
                    <a:pt x="1" y="14"/>
                  </a:lnTo>
                  <a:lnTo>
                    <a:pt x="2" y="16"/>
                  </a:lnTo>
                  <a:lnTo>
                    <a:pt x="5" y="18"/>
                  </a:lnTo>
                  <a:lnTo>
                    <a:pt x="8" y="20"/>
                  </a:lnTo>
                  <a:lnTo>
                    <a:pt x="13" y="22"/>
                  </a:lnTo>
                  <a:lnTo>
                    <a:pt x="18" y="23"/>
                  </a:lnTo>
                  <a:lnTo>
                    <a:pt x="25" y="25"/>
                  </a:lnTo>
                  <a:lnTo>
                    <a:pt x="30" y="25"/>
                  </a:lnTo>
                </a:path>
              </a:pathLst>
            </a:custGeom>
            <a:solidFill>
              <a:srgbClr val="7F7F7F"/>
            </a:solidFill>
            <a:ln w="9525" cap="rnd">
              <a:noFill/>
              <a:round/>
              <a:headEnd/>
              <a:tailEnd/>
            </a:ln>
            <a:effectLst/>
          </p:spPr>
          <p:txBody>
            <a:bodyPr/>
            <a:lstStyle/>
            <a:p>
              <a:endParaRPr lang="zh-CN" altLang="en-US"/>
            </a:p>
          </p:txBody>
        </p:sp>
        <p:sp>
          <p:nvSpPr>
            <p:cNvPr id="46" name="Freeform 83"/>
            <p:cNvSpPr>
              <a:spLocks/>
            </p:cNvSpPr>
            <p:nvPr/>
          </p:nvSpPr>
          <p:spPr bwMode="auto">
            <a:xfrm>
              <a:off x="1072" y="1829"/>
              <a:ext cx="19" cy="69"/>
            </a:xfrm>
            <a:custGeom>
              <a:avLst/>
              <a:gdLst/>
              <a:ahLst/>
              <a:cxnLst>
                <a:cxn ang="0">
                  <a:pos x="10" y="0"/>
                </a:cxn>
                <a:cxn ang="0">
                  <a:pos x="12" y="0"/>
                </a:cxn>
                <a:cxn ang="0">
                  <a:pos x="12" y="0"/>
                </a:cxn>
                <a:cxn ang="0">
                  <a:pos x="14" y="1"/>
                </a:cxn>
                <a:cxn ang="0">
                  <a:pos x="16" y="1"/>
                </a:cxn>
                <a:cxn ang="0">
                  <a:pos x="16" y="2"/>
                </a:cxn>
                <a:cxn ang="0">
                  <a:pos x="18" y="3"/>
                </a:cxn>
                <a:cxn ang="0">
                  <a:pos x="18" y="4"/>
                </a:cxn>
                <a:cxn ang="0">
                  <a:pos x="18" y="4"/>
                </a:cxn>
                <a:cxn ang="0">
                  <a:pos x="18" y="62"/>
                </a:cxn>
                <a:cxn ang="0">
                  <a:pos x="18" y="63"/>
                </a:cxn>
                <a:cxn ang="0">
                  <a:pos x="18" y="64"/>
                </a:cxn>
                <a:cxn ang="0">
                  <a:pos x="16" y="65"/>
                </a:cxn>
                <a:cxn ang="0">
                  <a:pos x="16" y="65"/>
                </a:cxn>
                <a:cxn ang="0">
                  <a:pos x="14" y="66"/>
                </a:cxn>
                <a:cxn ang="0">
                  <a:pos x="12" y="66"/>
                </a:cxn>
                <a:cxn ang="0">
                  <a:pos x="12" y="66"/>
                </a:cxn>
                <a:cxn ang="0">
                  <a:pos x="10" y="68"/>
                </a:cxn>
                <a:cxn ang="0">
                  <a:pos x="8" y="66"/>
                </a:cxn>
                <a:cxn ang="0">
                  <a:pos x="6" y="66"/>
                </a:cxn>
                <a:cxn ang="0">
                  <a:pos x="4" y="66"/>
                </a:cxn>
                <a:cxn ang="0">
                  <a:pos x="2" y="65"/>
                </a:cxn>
                <a:cxn ang="0">
                  <a:pos x="2" y="65"/>
                </a:cxn>
                <a:cxn ang="0">
                  <a:pos x="0" y="64"/>
                </a:cxn>
                <a:cxn ang="0">
                  <a:pos x="0" y="63"/>
                </a:cxn>
                <a:cxn ang="0">
                  <a:pos x="0" y="62"/>
                </a:cxn>
                <a:cxn ang="0">
                  <a:pos x="0" y="4"/>
                </a:cxn>
                <a:cxn ang="0">
                  <a:pos x="0" y="4"/>
                </a:cxn>
                <a:cxn ang="0">
                  <a:pos x="0" y="3"/>
                </a:cxn>
                <a:cxn ang="0">
                  <a:pos x="2" y="2"/>
                </a:cxn>
                <a:cxn ang="0">
                  <a:pos x="2" y="1"/>
                </a:cxn>
                <a:cxn ang="0">
                  <a:pos x="4" y="1"/>
                </a:cxn>
                <a:cxn ang="0">
                  <a:pos x="6" y="0"/>
                </a:cxn>
                <a:cxn ang="0">
                  <a:pos x="8" y="0"/>
                </a:cxn>
                <a:cxn ang="0">
                  <a:pos x="10" y="0"/>
                </a:cxn>
              </a:cxnLst>
              <a:rect l="0" t="0" r="r" b="b"/>
              <a:pathLst>
                <a:path w="19" h="69">
                  <a:moveTo>
                    <a:pt x="10" y="0"/>
                  </a:moveTo>
                  <a:lnTo>
                    <a:pt x="12" y="0"/>
                  </a:lnTo>
                  <a:lnTo>
                    <a:pt x="12" y="0"/>
                  </a:lnTo>
                  <a:lnTo>
                    <a:pt x="14" y="1"/>
                  </a:lnTo>
                  <a:lnTo>
                    <a:pt x="16" y="1"/>
                  </a:lnTo>
                  <a:lnTo>
                    <a:pt x="16" y="2"/>
                  </a:lnTo>
                  <a:lnTo>
                    <a:pt x="18" y="3"/>
                  </a:lnTo>
                  <a:lnTo>
                    <a:pt x="18" y="4"/>
                  </a:lnTo>
                  <a:lnTo>
                    <a:pt x="18" y="4"/>
                  </a:lnTo>
                  <a:lnTo>
                    <a:pt x="18" y="62"/>
                  </a:lnTo>
                  <a:lnTo>
                    <a:pt x="18" y="63"/>
                  </a:lnTo>
                  <a:lnTo>
                    <a:pt x="18" y="64"/>
                  </a:lnTo>
                  <a:lnTo>
                    <a:pt x="16" y="65"/>
                  </a:lnTo>
                  <a:lnTo>
                    <a:pt x="16" y="65"/>
                  </a:lnTo>
                  <a:lnTo>
                    <a:pt x="14" y="66"/>
                  </a:lnTo>
                  <a:lnTo>
                    <a:pt x="12" y="66"/>
                  </a:lnTo>
                  <a:lnTo>
                    <a:pt x="12" y="66"/>
                  </a:lnTo>
                  <a:lnTo>
                    <a:pt x="10" y="68"/>
                  </a:lnTo>
                  <a:lnTo>
                    <a:pt x="8" y="66"/>
                  </a:lnTo>
                  <a:lnTo>
                    <a:pt x="6" y="66"/>
                  </a:lnTo>
                  <a:lnTo>
                    <a:pt x="4" y="66"/>
                  </a:lnTo>
                  <a:lnTo>
                    <a:pt x="2" y="65"/>
                  </a:lnTo>
                  <a:lnTo>
                    <a:pt x="2" y="65"/>
                  </a:lnTo>
                  <a:lnTo>
                    <a:pt x="0" y="64"/>
                  </a:lnTo>
                  <a:lnTo>
                    <a:pt x="0" y="63"/>
                  </a:lnTo>
                  <a:lnTo>
                    <a:pt x="0" y="62"/>
                  </a:lnTo>
                  <a:lnTo>
                    <a:pt x="0" y="4"/>
                  </a:lnTo>
                  <a:lnTo>
                    <a:pt x="0" y="4"/>
                  </a:lnTo>
                  <a:lnTo>
                    <a:pt x="0" y="3"/>
                  </a:lnTo>
                  <a:lnTo>
                    <a:pt x="2" y="2"/>
                  </a:lnTo>
                  <a:lnTo>
                    <a:pt x="2" y="1"/>
                  </a:lnTo>
                  <a:lnTo>
                    <a:pt x="4" y="1"/>
                  </a:lnTo>
                  <a:lnTo>
                    <a:pt x="6" y="0"/>
                  </a:lnTo>
                  <a:lnTo>
                    <a:pt x="8" y="0"/>
                  </a:lnTo>
                  <a:lnTo>
                    <a:pt x="10" y="0"/>
                  </a:lnTo>
                </a:path>
              </a:pathLst>
            </a:custGeom>
            <a:solidFill>
              <a:srgbClr val="333333"/>
            </a:solidFill>
            <a:ln w="9525" cap="rnd">
              <a:noFill/>
              <a:round/>
              <a:headEnd/>
              <a:tailEnd/>
            </a:ln>
            <a:effectLst/>
          </p:spPr>
          <p:txBody>
            <a:bodyPr/>
            <a:lstStyle/>
            <a:p>
              <a:endParaRPr lang="zh-CN" altLang="en-US"/>
            </a:p>
          </p:txBody>
        </p:sp>
        <p:sp>
          <p:nvSpPr>
            <p:cNvPr id="47" name="Freeform 84"/>
            <p:cNvSpPr>
              <a:spLocks/>
            </p:cNvSpPr>
            <p:nvPr/>
          </p:nvSpPr>
          <p:spPr bwMode="auto">
            <a:xfrm>
              <a:off x="740" y="925"/>
              <a:ext cx="540" cy="711"/>
            </a:xfrm>
            <a:custGeom>
              <a:avLst/>
              <a:gdLst/>
              <a:ahLst/>
              <a:cxnLst>
                <a:cxn ang="0">
                  <a:pos x="539" y="694"/>
                </a:cxn>
                <a:cxn ang="0">
                  <a:pos x="451" y="0"/>
                </a:cxn>
                <a:cxn ang="0">
                  <a:pos x="0" y="119"/>
                </a:cxn>
                <a:cxn ang="0">
                  <a:pos x="475" y="710"/>
                </a:cxn>
                <a:cxn ang="0">
                  <a:pos x="539" y="694"/>
                </a:cxn>
              </a:cxnLst>
              <a:rect l="0" t="0" r="r" b="b"/>
              <a:pathLst>
                <a:path w="540" h="711">
                  <a:moveTo>
                    <a:pt x="539" y="694"/>
                  </a:moveTo>
                  <a:lnTo>
                    <a:pt x="451" y="0"/>
                  </a:lnTo>
                  <a:lnTo>
                    <a:pt x="0" y="119"/>
                  </a:lnTo>
                  <a:lnTo>
                    <a:pt x="475" y="710"/>
                  </a:lnTo>
                  <a:lnTo>
                    <a:pt x="539" y="694"/>
                  </a:lnTo>
                </a:path>
              </a:pathLst>
            </a:custGeom>
            <a:solidFill>
              <a:srgbClr val="99FFFF"/>
            </a:solidFill>
            <a:ln w="9525" cap="rnd">
              <a:noFill/>
              <a:round/>
              <a:headEnd/>
              <a:tailEnd/>
            </a:ln>
            <a:effectLst/>
          </p:spPr>
          <p:txBody>
            <a:bodyPr/>
            <a:lstStyle/>
            <a:p>
              <a:endParaRPr lang="zh-CN" altLang="en-US"/>
            </a:p>
          </p:txBody>
        </p:sp>
        <p:sp>
          <p:nvSpPr>
            <p:cNvPr id="48" name="Freeform 85"/>
            <p:cNvSpPr>
              <a:spLocks/>
            </p:cNvSpPr>
            <p:nvPr/>
          </p:nvSpPr>
          <p:spPr bwMode="auto">
            <a:xfrm>
              <a:off x="740" y="1045"/>
              <a:ext cx="477" cy="632"/>
            </a:xfrm>
            <a:custGeom>
              <a:avLst/>
              <a:gdLst/>
              <a:ahLst/>
              <a:cxnLst>
                <a:cxn ang="0">
                  <a:pos x="447" y="631"/>
                </a:cxn>
                <a:cxn ang="0">
                  <a:pos x="476" y="586"/>
                </a:cxn>
                <a:cxn ang="0">
                  <a:pos x="0" y="0"/>
                </a:cxn>
                <a:cxn ang="0">
                  <a:pos x="0" y="339"/>
                </a:cxn>
                <a:cxn ang="0">
                  <a:pos x="447" y="631"/>
                </a:cxn>
              </a:cxnLst>
              <a:rect l="0" t="0" r="r" b="b"/>
              <a:pathLst>
                <a:path w="477" h="632">
                  <a:moveTo>
                    <a:pt x="447" y="631"/>
                  </a:moveTo>
                  <a:lnTo>
                    <a:pt x="476" y="586"/>
                  </a:lnTo>
                  <a:lnTo>
                    <a:pt x="0" y="0"/>
                  </a:lnTo>
                  <a:lnTo>
                    <a:pt x="0" y="339"/>
                  </a:lnTo>
                  <a:lnTo>
                    <a:pt x="447" y="631"/>
                  </a:lnTo>
                </a:path>
              </a:pathLst>
            </a:custGeom>
            <a:solidFill>
              <a:srgbClr val="00CCCC"/>
            </a:solidFill>
            <a:ln w="9525" cap="rnd">
              <a:noFill/>
              <a:round/>
              <a:headEnd/>
              <a:tailEnd/>
            </a:ln>
            <a:effectLst/>
          </p:spPr>
          <p:txBody>
            <a:bodyPr/>
            <a:lstStyle/>
            <a:p>
              <a:endParaRPr lang="zh-CN" altLang="en-US"/>
            </a:p>
          </p:txBody>
        </p:sp>
        <p:sp>
          <p:nvSpPr>
            <p:cNvPr id="49" name="Freeform 86"/>
            <p:cNvSpPr>
              <a:spLocks/>
            </p:cNvSpPr>
            <p:nvPr/>
          </p:nvSpPr>
          <p:spPr bwMode="auto">
            <a:xfrm>
              <a:off x="1185" y="1616"/>
              <a:ext cx="165" cy="155"/>
            </a:xfrm>
            <a:custGeom>
              <a:avLst/>
              <a:gdLst/>
              <a:ahLst/>
              <a:cxnLst>
                <a:cxn ang="0">
                  <a:pos x="66" y="154"/>
                </a:cxn>
                <a:cxn ang="0">
                  <a:pos x="164" y="85"/>
                </a:cxn>
                <a:cxn ang="0">
                  <a:pos x="97" y="0"/>
                </a:cxn>
                <a:cxn ang="0">
                  <a:pos x="0" y="68"/>
                </a:cxn>
                <a:cxn ang="0">
                  <a:pos x="66" y="154"/>
                </a:cxn>
              </a:cxnLst>
              <a:rect l="0" t="0" r="r" b="b"/>
              <a:pathLst>
                <a:path w="165" h="155">
                  <a:moveTo>
                    <a:pt x="66" y="154"/>
                  </a:moveTo>
                  <a:lnTo>
                    <a:pt x="164" y="85"/>
                  </a:lnTo>
                  <a:lnTo>
                    <a:pt x="97" y="0"/>
                  </a:lnTo>
                  <a:lnTo>
                    <a:pt x="0" y="68"/>
                  </a:lnTo>
                  <a:lnTo>
                    <a:pt x="66" y="154"/>
                  </a:lnTo>
                </a:path>
              </a:pathLst>
            </a:custGeom>
            <a:solidFill>
              <a:srgbClr val="000000"/>
            </a:solidFill>
            <a:ln w="9525" cap="rnd">
              <a:noFill/>
              <a:round/>
              <a:headEnd/>
              <a:tailEnd/>
            </a:ln>
            <a:effectLst/>
          </p:spPr>
          <p:txBody>
            <a:bodyPr/>
            <a:lstStyle/>
            <a:p>
              <a:endParaRPr lang="zh-CN" altLang="en-US"/>
            </a:p>
          </p:txBody>
        </p:sp>
        <p:sp>
          <p:nvSpPr>
            <p:cNvPr id="50" name="Freeform 87"/>
            <p:cNvSpPr>
              <a:spLocks/>
            </p:cNvSpPr>
            <p:nvPr/>
          </p:nvSpPr>
          <p:spPr bwMode="auto">
            <a:xfrm>
              <a:off x="1181" y="1597"/>
              <a:ext cx="108" cy="109"/>
            </a:xfrm>
            <a:custGeom>
              <a:avLst/>
              <a:gdLst/>
              <a:ahLst/>
              <a:cxnLst>
                <a:cxn ang="0">
                  <a:pos x="54" y="105"/>
                </a:cxn>
                <a:cxn ang="0">
                  <a:pos x="43" y="108"/>
                </a:cxn>
                <a:cxn ang="0">
                  <a:pos x="33" y="108"/>
                </a:cxn>
                <a:cxn ang="0">
                  <a:pos x="23" y="105"/>
                </a:cxn>
                <a:cxn ang="0">
                  <a:pos x="15" y="101"/>
                </a:cxn>
                <a:cxn ang="0">
                  <a:pos x="8" y="94"/>
                </a:cxn>
                <a:cxn ang="0">
                  <a:pos x="4" y="87"/>
                </a:cxn>
                <a:cxn ang="0">
                  <a:pos x="1" y="78"/>
                </a:cxn>
                <a:cxn ang="0">
                  <a:pos x="0" y="68"/>
                </a:cxn>
                <a:cxn ang="0">
                  <a:pos x="1" y="57"/>
                </a:cxn>
                <a:cxn ang="0">
                  <a:pos x="4" y="46"/>
                </a:cxn>
                <a:cxn ang="0">
                  <a:pos x="8" y="36"/>
                </a:cxn>
                <a:cxn ang="0">
                  <a:pos x="15" y="27"/>
                </a:cxn>
                <a:cxn ang="0">
                  <a:pos x="23" y="18"/>
                </a:cxn>
                <a:cxn ang="0">
                  <a:pos x="33" y="11"/>
                </a:cxn>
                <a:cxn ang="0">
                  <a:pos x="43" y="5"/>
                </a:cxn>
                <a:cxn ang="0">
                  <a:pos x="54" y="1"/>
                </a:cxn>
                <a:cxn ang="0">
                  <a:pos x="63" y="0"/>
                </a:cxn>
                <a:cxn ang="0">
                  <a:pos x="75" y="0"/>
                </a:cxn>
                <a:cxn ang="0">
                  <a:pos x="83" y="2"/>
                </a:cxn>
                <a:cxn ang="0">
                  <a:pos x="91" y="6"/>
                </a:cxn>
                <a:cxn ang="0">
                  <a:pos x="98" y="13"/>
                </a:cxn>
                <a:cxn ang="0">
                  <a:pos x="103" y="19"/>
                </a:cxn>
                <a:cxn ang="0">
                  <a:pos x="105" y="29"/>
                </a:cxn>
                <a:cxn ang="0">
                  <a:pos x="107" y="39"/>
                </a:cxn>
                <a:cxn ang="0">
                  <a:pos x="105" y="50"/>
                </a:cxn>
                <a:cxn ang="0">
                  <a:pos x="103" y="60"/>
                </a:cxn>
                <a:cxn ang="0">
                  <a:pos x="98" y="71"/>
                </a:cxn>
                <a:cxn ang="0">
                  <a:pos x="91" y="80"/>
                </a:cxn>
                <a:cxn ang="0">
                  <a:pos x="83" y="89"/>
                </a:cxn>
                <a:cxn ang="0">
                  <a:pos x="75" y="96"/>
                </a:cxn>
                <a:cxn ang="0">
                  <a:pos x="63" y="102"/>
                </a:cxn>
                <a:cxn ang="0">
                  <a:pos x="54" y="105"/>
                </a:cxn>
              </a:cxnLst>
              <a:rect l="0" t="0" r="r" b="b"/>
              <a:pathLst>
                <a:path w="108" h="109">
                  <a:moveTo>
                    <a:pt x="54" y="105"/>
                  </a:moveTo>
                  <a:lnTo>
                    <a:pt x="43" y="108"/>
                  </a:lnTo>
                  <a:lnTo>
                    <a:pt x="33" y="108"/>
                  </a:lnTo>
                  <a:lnTo>
                    <a:pt x="23" y="105"/>
                  </a:lnTo>
                  <a:lnTo>
                    <a:pt x="15" y="101"/>
                  </a:lnTo>
                  <a:lnTo>
                    <a:pt x="8" y="94"/>
                  </a:lnTo>
                  <a:lnTo>
                    <a:pt x="4" y="87"/>
                  </a:lnTo>
                  <a:lnTo>
                    <a:pt x="1" y="78"/>
                  </a:lnTo>
                  <a:lnTo>
                    <a:pt x="0" y="68"/>
                  </a:lnTo>
                  <a:lnTo>
                    <a:pt x="1" y="57"/>
                  </a:lnTo>
                  <a:lnTo>
                    <a:pt x="4" y="46"/>
                  </a:lnTo>
                  <a:lnTo>
                    <a:pt x="8" y="36"/>
                  </a:lnTo>
                  <a:lnTo>
                    <a:pt x="15" y="27"/>
                  </a:lnTo>
                  <a:lnTo>
                    <a:pt x="23" y="18"/>
                  </a:lnTo>
                  <a:lnTo>
                    <a:pt x="33" y="11"/>
                  </a:lnTo>
                  <a:lnTo>
                    <a:pt x="43" y="5"/>
                  </a:lnTo>
                  <a:lnTo>
                    <a:pt x="54" y="1"/>
                  </a:lnTo>
                  <a:lnTo>
                    <a:pt x="63" y="0"/>
                  </a:lnTo>
                  <a:lnTo>
                    <a:pt x="75" y="0"/>
                  </a:lnTo>
                  <a:lnTo>
                    <a:pt x="83" y="2"/>
                  </a:lnTo>
                  <a:lnTo>
                    <a:pt x="91" y="6"/>
                  </a:lnTo>
                  <a:lnTo>
                    <a:pt x="98" y="13"/>
                  </a:lnTo>
                  <a:lnTo>
                    <a:pt x="103" y="19"/>
                  </a:lnTo>
                  <a:lnTo>
                    <a:pt x="105" y="29"/>
                  </a:lnTo>
                  <a:lnTo>
                    <a:pt x="107" y="39"/>
                  </a:lnTo>
                  <a:lnTo>
                    <a:pt x="105" y="50"/>
                  </a:lnTo>
                  <a:lnTo>
                    <a:pt x="103" y="60"/>
                  </a:lnTo>
                  <a:lnTo>
                    <a:pt x="98" y="71"/>
                  </a:lnTo>
                  <a:lnTo>
                    <a:pt x="91" y="80"/>
                  </a:lnTo>
                  <a:lnTo>
                    <a:pt x="83" y="89"/>
                  </a:lnTo>
                  <a:lnTo>
                    <a:pt x="75" y="96"/>
                  </a:lnTo>
                  <a:lnTo>
                    <a:pt x="63" y="102"/>
                  </a:lnTo>
                  <a:lnTo>
                    <a:pt x="54" y="105"/>
                  </a:lnTo>
                </a:path>
              </a:pathLst>
            </a:custGeom>
            <a:solidFill>
              <a:srgbClr val="000000"/>
            </a:solidFill>
            <a:ln w="9525" cap="rnd">
              <a:noFill/>
              <a:round/>
              <a:headEnd/>
              <a:tailEnd/>
            </a:ln>
            <a:effectLst/>
          </p:spPr>
          <p:txBody>
            <a:bodyPr/>
            <a:lstStyle/>
            <a:p>
              <a:endParaRPr lang="zh-CN" altLang="en-US"/>
            </a:p>
          </p:txBody>
        </p:sp>
        <p:sp>
          <p:nvSpPr>
            <p:cNvPr id="51" name="Freeform 88"/>
            <p:cNvSpPr>
              <a:spLocks/>
            </p:cNvSpPr>
            <p:nvPr/>
          </p:nvSpPr>
          <p:spPr bwMode="auto">
            <a:xfrm>
              <a:off x="1278" y="1848"/>
              <a:ext cx="326" cy="176"/>
            </a:xfrm>
            <a:custGeom>
              <a:avLst/>
              <a:gdLst/>
              <a:ahLst/>
              <a:cxnLst>
                <a:cxn ang="0">
                  <a:pos x="325" y="0"/>
                </a:cxn>
                <a:cxn ang="0">
                  <a:pos x="325" y="88"/>
                </a:cxn>
                <a:cxn ang="0">
                  <a:pos x="0" y="175"/>
                </a:cxn>
                <a:cxn ang="0">
                  <a:pos x="0" y="86"/>
                </a:cxn>
                <a:cxn ang="0">
                  <a:pos x="325" y="0"/>
                </a:cxn>
              </a:cxnLst>
              <a:rect l="0" t="0" r="r" b="b"/>
              <a:pathLst>
                <a:path w="326" h="176">
                  <a:moveTo>
                    <a:pt x="325" y="0"/>
                  </a:moveTo>
                  <a:lnTo>
                    <a:pt x="325" y="88"/>
                  </a:lnTo>
                  <a:lnTo>
                    <a:pt x="0" y="175"/>
                  </a:lnTo>
                  <a:lnTo>
                    <a:pt x="0" y="86"/>
                  </a:lnTo>
                  <a:lnTo>
                    <a:pt x="325" y="0"/>
                  </a:lnTo>
                </a:path>
              </a:pathLst>
            </a:custGeom>
            <a:solidFill>
              <a:srgbClr val="DDDDDD"/>
            </a:solidFill>
            <a:ln w="9525" cap="rnd">
              <a:noFill/>
              <a:round/>
              <a:headEnd/>
              <a:tailEnd/>
            </a:ln>
            <a:effectLst/>
          </p:spPr>
          <p:txBody>
            <a:bodyPr/>
            <a:lstStyle/>
            <a:p>
              <a:endParaRPr lang="zh-CN" altLang="en-US"/>
            </a:p>
          </p:txBody>
        </p:sp>
        <p:sp>
          <p:nvSpPr>
            <p:cNvPr id="52" name="Freeform 89"/>
            <p:cNvSpPr>
              <a:spLocks/>
            </p:cNvSpPr>
            <p:nvPr/>
          </p:nvSpPr>
          <p:spPr bwMode="auto">
            <a:xfrm>
              <a:off x="1060" y="1765"/>
              <a:ext cx="219" cy="259"/>
            </a:xfrm>
            <a:custGeom>
              <a:avLst/>
              <a:gdLst/>
              <a:ahLst/>
              <a:cxnLst>
                <a:cxn ang="0">
                  <a:pos x="0" y="0"/>
                </a:cxn>
                <a:cxn ang="0">
                  <a:pos x="0" y="87"/>
                </a:cxn>
                <a:cxn ang="0">
                  <a:pos x="218" y="258"/>
                </a:cxn>
                <a:cxn ang="0">
                  <a:pos x="218" y="169"/>
                </a:cxn>
                <a:cxn ang="0">
                  <a:pos x="0" y="0"/>
                </a:cxn>
              </a:cxnLst>
              <a:rect l="0" t="0" r="r" b="b"/>
              <a:pathLst>
                <a:path w="219" h="259">
                  <a:moveTo>
                    <a:pt x="0" y="0"/>
                  </a:moveTo>
                  <a:lnTo>
                    <a:pt x="0" y="87"/>
                  </a:lnTo>
                  <a:lnTo>
                    <a:pt x="218" y="258"/>
                  </a:lnTo>
                  <a:lnTo>
                    <a:pt x="218" y="169"/>
                  </a:lnTo>
                  <a:lnTo>
                    <a:pt x="0" y="0"/>
                  </a:lnTo>
                </a:path>
              </a:pathLst>
            </a:custGeom>
            <a:solidFill>
              <a:srgbClr val="5F5F5F"/>
            </a:solidFill>
            <a:ln w="9525" cap="rnd">
              <a:noFill/>
              <a:round/>
              <a:headEnd/>
              <a:tailEnd/>
            </a:ln>
            <a:effectLst/>
          </p:spPr>
          <p:txBody>
            <a:bodyPr/>
            <a:lstStyle/>
            <a:p>
              <a:endParaRPr lang="zh-CN" altLang="en-US"/>
            </a:p>
          </p:txBody>
        </p:sp>
        <p:sp>
          <p:nvSpPr>
            <p:cNvPr id="53" name="Freeform 90"/>
            <p:cNvSpPr>
              <a:spLocks/>
            </p:cNvSpPr>
            <p:nvPr/>
          </p:nvSpPr>
          <p:spPr bwMode="auto">
            <a:xfrm>
              <a:off x="1060" y="1678"/>
              <a:ext cx="544" cy="258"/>
            </a:xfrm>
            <a:custGeom>
              <a:avLst/>
              <a:gdLst/>
              <a:ahLst/>
              <a:cxnLst>
                <a:cxn ang="0">
                  <a:pos x="326" y="0"/>
                </a:cxn>
                <a:cxn ang="0">
                  <a:pos x="543" y="169"/>
                </a:cxn>
                <a:cxn ang="0">
                  <a:pos x="218" y="257"/>
                </a:cxn>
                <a:cxn ang="0">
                  <a:pos x="0" y="87"/>
                </a:cxn>
                <a:cxn ang="0">
                  <a:pos x="326" y="0"/>
                </a:cxn>
              </a:cxnLst>
              <a:rect l="0" t="0" r="r" b="b"/>
              <a:pathLst>
                <a:path w="544" h="258">
                  <a:moveTo>
                    <a:pt x="326" y="0"/>
                  </a:moveTo>
                  <a:lnTo>
                    <a:pt x="543" y="169"/>
                  </a:lnTo>
                  <a:lnTo>
                    <a:pt x="218" y="257"/>
                  </a:lnTo>
                  <a:lnTo>
                    <a:pt x="0" y="87"/>
                  </a:lnTo>
                  <a:lnTo>
                    <a:pt x="326" y="0"/>
                  </a:lnTo>
                </a:path>
              </a:pathLst>
            </a:custGeom>
            <a:solidFill>
              <a:srgbClr val="B2B2B2"/>
            </a:solidFill>
            <a:ln w="9525" cap="rnd">
              <a:noFill/>
              <a:round/>
              <a:headEnd/>
              <a:tailEnd/>
            </a:ln>
            <a:effectLst/>
          </p:spPr>
          <p:txBody>
            <a:bodyPr/>
            <a:lstStyle/>
            <a:p>
              <a:endParaRPr lang="zh-CN" altLang="en-US"/>
            </a:p>
          </p:txBody>
        </p:sp>
        <p:sp>
          <p:nvSpPr>
            <p:cNvPr id="54" name="Freeform 91"/>
            <p:cNvSpPr>
              <a:spLocks/>
            </p:cNvSpPr>
            <p:nvPr/>
          </p:nvSpPr>
          <p:spPr bwMode="auto">
            <a:xfrm>
              <a:off x="1286" y="1772"/>
              <a:ext cx="261" cy="140"/>
            </a:xfrm>
            <a:custGeom>
              <a:avLst/>
              <a:gdLst/>
              <a:ahLst/>
              <a:cxnLst>
                <a:cxn ang="0">
                  <a:pos x="260" y="0"/>
                </a:cxn>
                <a:cxn ang="0">
                  <a:pos x="260" y="69"/>
                </a:cxn>
                <a:cxn ang="0">
                  <a:pos x="0" y="139"/>
                </a:cxn>
                <a:cxn ang="0">
                  <a:pos x="0" y="69"/>
                </a:cxn>
                <a:cxn ang="0">
                  <a:pos x="260" y="0"/>
                </a:cxn>
              </a:cxnLst>
              <a:rect l="0" t="0" r="r" b="b"/>
              <a:pathLst>
                <a:path w="261" h="140">
                  <a:moveTo>
                    <a:pt x="260" y="0"/>
                  </a:moveTo>
                  <a:lnTo>
                    <a:pt x="260" y="69"/>
                  </a:lnTo>
                  <a:lnTo>
                    <a:pt x="0" y="139"/>
                  </a:lnTo>
                  <a:lnTo>
                    <a:pt x="0" y="69"/>
                  </a:lnTo>
                  <a:lnTo>
                    <a:pt x="260" y="0"/>
                  </a:lnTo>
                </a:path>
              </a:pathLst>
            </a:custGeom>
            <a:solidFill>
              <a:srgbClr val="DDDDDD"/>
            </a:solidFill>
            <a:ln w="9525" cap="rnd">
              <a:noFill/>
              <a:round/>
              <a:headEnd/>
              <a:tailEnd/>
            </a:ln>
            <a:effectLst/>
          </p:spPr>
          <p:txBody>
            <a:bodyPr/>
            <a:lstStyle/>
            <a:p>
              <a:endParaRPr lang="zh-CN" altLang="en-US"/>
            </a:p>
          </p:txBody>
        </p:sp>
        <p:sp>
          <p:nvSpPr>
            <p:cNvPr id="55" name="Freeform 92"/>
            <p:cNvSpPr>
              <a:spLocks/>
            </p:cNvSpPr>
            <p:nvPr/>
          </p:nvSpPr>
          <p:spPr bwMode="auto">
            <a:xfrm>
              <a:off x="1112" y="1696"/>
              <a:ext cx="175" cy="216"/>
            </a:xfrm>
            <a:custGeom>
              <a:avLst/>
              <a:gdLst/>
              <a:ahLst/>
              <a:cxnLst>
                <a:cxn ang="0">
                  <a:pos x="0" y="0"/>
                </a:cxn>
                <a:cxn ang="0">
                  <a:pos x="0" y="69"/>
                </a:cxn>
                <a:cxn ang="0">
                  <a:pos x="174" y="215"/>
                </a:cxn>
                <a:cxn ang="0">
                  <a:pos x="174" y="145"/>
                </a:cxn>
                <a:cxn ang="0">
                  <a:pos x="0" y="0"/>
                </a:cxn>
              </a:cxnLst>
              <a:rect l="0" t="0" r="r" b="b"/>
              <a:pathLst>
                <a:path w="175" h="216">
                  <a:moveTo>
                    <a:pt x="0" y="0"/>
                  </a:moveTo>
                  <a:lnTo>
                    <a:pt x="0" y="69"/>
                  </a:lnTo>
                  <a:lnTo>
                    <a:pt x="174" y="215"/>
                  </a:lnTo>
                  <a:lnTo>
                    <a:pt x="174" y="145"/>
                  </a:lnTo>
                  <a:lnTo>
                    <a:pt x="0" y="0"/>
                  </a:lnTo>
                </a:path>
              </a:pathLst>
            </a:custGeom>
            <a:solidFill>
              <a:srgbClr val="5F5F5F"/>
            </a:solidFill>
            <a:ln w="9525" cap="rnd">
              <a:noFill/>
              <a:round/>
              <a:headEnd/>
              <a:tailEnd/>
            </a:ln>
            <a:effectLst/>
          </p:spPr>
          <p:txBody>
            <a:bodyPr/>
            <a:lstStyle/>
            <a:p>
              <a:endParaRPr lang="zh-CN" altLang="en-US"/>
            </a:p>
          </p:txBody>
        </p:sp>
        <p:sp>
          <p:nvSpPr>
            <p:cNvPr id="56" name="Freeform 93"/>
            <p:cNvSpPr>
              <a:spLocks/>
            </p:cNvSpPr>
            <p:nvPr/>
          </p:nvSpPr>
          <p:spPr bwMode="auto">
            <a:xfrm>
              <a:off x="1112" y="1627"/>
              <a:ext cx="435" cy="214"/>
            </a:xfrm>
            <a:custGeom>
              <a:avLst/>
              <a:gdLst/>
              <a:ahLst/>
              <a:cxnLst>
                <a:cxn ang="0">
                  <a:pos x="259" y="0"/>
                </a:cxn>
                <a:cxn ang="0">
                  <a:pos x="434" y="143"/>
                </a:cxn>
                <a:cxn ang="0">
                  <a:pos x="174" y="213"/>
                </a:cxn>
                <a:cxn ang="0">
                  <a:pos x="0" y="69"/>
                </a:cxn>
                <a:cxn ang="0">
                  <a:pos x="259" y="0"/>
                </a:cxn>
              </a:cxnLst>
              <a:rect l="0" t="0" r="r" b="b"/>
              <a:pathLst>
                <a:path w="435" h="214">
                  <a:moveTo>
                    <a:pt x="259" y="0"/>
                  </a:moveTo>
                  <a:lnTo>
                    <a:pt x="434" y="143"/>
                  </a:lnTo>
                  <a:lnTo>
                    <a:pt x="174" y="213"/>
                  </a:lnTo>
                  <a:lnTo>
                    <a:pt x="0" y="69"/>
                  </a:lnTo>
                  <a:lnTo>
                    <a:pt x="259" y="0"/>
                  </a:lnTo>
                </a:path>
              </a:pathLst>
            </a:custGeom>
            <a:solidFill>
              <a:srgbClr val="B2B2B2"/>
            </a:solidFill>
            <a:ln w="9525" cap="rnd">
              <a:noFill/>
              <a:round/>
              <a:headEnd/>
              <a:tailEnd/>
            </a:ln>
            <a:effectLst/>
          </p:spPr>
          <p:txBody>
            <a:bodyPr/>
            <a:lstStyle/>
            <a:p>
              <a:endParaRPr lang="zh-CN" altLang="en-US"/>
            </a:p>
          </p:txBody>
        </p:sp>
        <p:sp>
          <p:nvSpPr>
            <p:cNvPr id="57" name="Freeform 94"/>
            <p:cNvSpPr>
              <a:spLocks/>
            </p:cNvSpPr>
            <p:nvPr/>
          </p:nvSpPr>
          <p:spPr bwMode="auto">
            <a:xfrm>
              <a:off x="1177" y="1655"/>
              <a:ext cx="304" cy="155"/>
            </a:xfrm>
            <a:custGeom>
              <a:avLst/>
              <a:gdLst/>
              <a:ahLst/>
              <a:cxnLst>
                <a:cxn ang="0">
                  <a:pos x="184" y="0"/>
                </a:cxn>
                <a:cxn ang="0">
                  <a:pos x="303" y="106"/>
                </a:cxn>
                <a:cxn ang="0">
                  <a:pos x="125" y="154"/>
                </a:cxn>
                <a:cxn ang="0">
                  <a:pos x="0" y="49"/>
                </a:cxn>
                <a:cxn ang="0">
                  <a:pos x="184" y="0"/>
                </a:cxn>
              </a:cxnLst>
              <a:rect l="0" t="0" r="r" b="b"/>
              <a:pathLst>
                <a:path w="304" h="155">
                  <a:moveTo>
                    <a:pt x="184" y="0"/>
                  </a:moveTo>
                  <a:lnTo>
                    <a:pt x="303" y="106"/>
                  </a:lnTo>
                  <a:lnTo>
                    <a:pt x="125" y="154"/>
                  </a:lnTo>
                  <a:lnTo>
                    <a:pt x="0" y="49"/>
                  </a:lnTo>
                  <a:lnTo>
                    <a:pt x="184" y="0"/>
                  </a:lnTo>
                </a:path>
              </a:pathLst>
            </a:custGeom>
            <a:solidFill>
              <a:srgbClr val="5F5F5F"/>
            </a:solidFill>
            <a:ln w="9525" cap="rnd">
              <a:noFill/>
              <a:round/>
              <a:headEnd/>
              <a:tailEnd/>
            </a:ln>
            <a:effectLst/>
          </p:spPr>
          <p:txBody>
            <a:bodyPr/>
            <a:lstStyle/>
            <a:p>
              <a:endParaRPr lang="zh-CN" altLang="en-US"/>
            </a:p>
          </p:txBody>
        </p:sp>
        <p:sp>
          <p:nvSpPr>
            <p:cNvPr id="58" name="Freeform 95"/>
            <p:cNvSpPr>
              <a:spLocks/>
            </p:cNvSpPr>
            <p:nvPr/>
          </p:nvSpPr>
          <p:spPr bwMode="auto">
            <a:xfrm>
              <a:off x="1193" y="1661"/>
              <a:ext cx="274" cy="143"/>
            </a:xfrm>
            <a:custGeom>
              <a:avLst/>
              <a:gdLst/>
              <a:ahLst/>
              <a:cxnLst>
                <a:cxn ang="0">
                  <a:pos x="166" y="0"/>
                </a:cxn>
                <a:cxn ang="0">
                  <a:pos x="273" y="100"/>
                </a:cxn>
                <a:cxn ang="0">
                  <a:pos x="113" y="142"/>
                </a:cxn>
                <a:cxn ang="0">
                  <a:pos x="0" y="45"/>
                </a:cxn>
                <a:cxn ang="0">
                  <a:pos x="166" y="0"/>
                </a:cxn>
              </a:cxnLst>
              <a:rect l="0" t="0" r="r" b="b"/>
              <a:pathLst>
                <a:path w="274" h="143">
                  <a:moveTo>
                    <a:pt x="166" y="0"/>
                  </a:moveTo>
                  <a:lnTo>
                    <a:pt x="273" y="100"/>
                  </a:lnTo>
                  <a:lnTo>
                    <a:pt x="113" y="142"/>
                  </a:lnTo>
                  <a:lnTo>
                    <a:pt x="0" y="45"/>
                  </a:lnTo>
                  <a:lnTo>
                    <a:pt x="166" y="0"/>
                  </a:lnTo>
                </a:path>
              </a:pathLst>
            </a:custGeom>
            <a:solidFill>
              <a:srgbClr val="B2B2B2"/>
            </a:solidFill>
            <a:ln w="9525" cap="rnd">
              <a:noFill/>
              <a:round/>
              <a:headEnd/>
              <a:tailEnd/>
            </a:ln>
            <a:effectLst/>
          </p:spPr>
          <p:txBody>
            <a:bodyPr/>
            <a:lstStyle/>
            <a:p>
              <a:endParaRPr lang="zh-CN" altLang="en-US"/>
            </a:p>
          </p:txBody>
        </p:sp>
        <p:sp>
          <p:nvSpPr>
            <p:cNvPr id="59" name="Freeform 96"/>
            <p:cNvSpPr>
              <a:spLocks/>
            </p:cNvSpPr>
            <p:nvPr/>
          </p:nvSpPr>
          <p:spPr bwMode="auto">
            <a:xfrm>
              <a:off x="740" y="925"/>
              <a:ext cx="452" cy="460"/>
            </a:xfrm>
            <a:custGeom>
              <a:avLst/>
              <a:gdLst/>
              <a:ahLst/>
              <a:cxnLst>
                <a:cxn ang="0">
                  <a:pos x="451" y="339"/>
                </a:cxn>
                <a:cxn ang="0">
                  <a:pos x="451" y="0"/>
                </a:cxn>
                <a:cxn ang="0">
                  <a:pos x="0" y="119"/>
                </a:cxn>
                <a:cxn ang="0">
                  <a:pos x="0" y="459"/>
                </a:cxn>
                <a:cxn ang="0">
                  <a:pos x="451" y="339"/>
                </a:cxn>
              </a:cxnLst>
              <a:rect l="0" t="0" r="r" b="b"/>
              <a:pathLst>
                <a:path w="452" h="460">
                  <a:moveTo>
                    <a:pt x="451" y="339"/>
                  </a:moveTo>
                  <a:lnTo>
                    <a:pt x="451" y="0"/>
                  </a:lnTo>
                  <a:lnTo>
                    <a:pt x="0" y="119"/>
                  </a:lnTo>
                  <a:lnTo>
                    <a:pt x="0" y="459"/>
                  </a:lnTo>
                  <a:lnTo>
                    <a:pt x="451" y="339"/>
                  </a:lnTo>
                </a:path>
              </a:pathLst>
            </a:custGeom>
            <a:solidFill>
              <a:srgbClr val="009999"/>
            </a:solidFill>
            <a:ln w="9525" cap="rnd">
              <a:noFill/>
              <a:round/>
              <a:headEnd/>
              <a:tailEnd/>
            </a:ln>
            <a:effectLst/>
          </p:spPr>
          <p:txBody>
            <a:bodyPr/>
            <a:lstStyle/>
            <a:p>
              <a:endParaRPr lang="zh-CN" altLang="en-US"/>
            </a:p>
          </p:txBody>
        </p:sp>
        <p:sp>
          <p:nvSpPr>
            <p:cNvPr id="60" name="Freeform 97"/>
            <p:cNvSpPr>
              <a:spLocks/>
            </p:cNvSpPr>
            <p:nvPr/>
          </p:nvSpPr>
          <p:spPr bwMode="auto">
            <a:xfrm>
              <a:off x="740" y="1045"/>
              <a:ext cx="215" cy="340"/>
            </a:xfrm>
            <a:custGeom>
              <a:avLst/>
              <a:gdLst/>
              <a:ahLst/>
              <a:cxnLst>
                <a:cxn ang="0">
                  <a:pos x="44" y="325"/>
                </a:cxn>
                <a:cxn ang="0">
                  <a:pos x="214" y="280"/>
                </a:cxn>
                <a:cxn ang="0">
                  <a:pos x="0" y="0"/>
                </a:cxn>
                <a:cxn ang="0">
                  <a:pos x="0" y="339"/>
                </a:cxn>
                <a:cxn ang="0">
                  <a:pos x="44" y="325"/>
                </a:cxn>
              </a:cxnLst>
              <a:rect l="0" t="0" r="r" b="b"/>
              <a:pathLst>
                <a:path w="215" h="340">
                  <a:moveTo>
                    <a:pt x="44" y="325"/>
                  </a:moveTo>
                  <a:lnTo>
                    <a:pt x="214" y="280"/>
                  </a:lnTo>
                  <a:lnTo>
                    <a:pt x="0" y="0"/>
                  </a:lnTo>
                  <a:lnTo>
                    <a:pt x="0" y="339"/>
                  </a:lnTo>
                  <a:lnTo>
                    <a:pt x="44" y="325"/>
                  </a:lnTo>
                </a:path>
              </a:pathLst>
            </a:custGeom>
            <a:solidFill>
              <a:srgbClr val="008080"/>
            </a:solidFill>
            <a:ln w="9525" cap="rnd">
              <a:noFill/>
              <a:round/>
              <a:headEnd/>
              <a:tailEnd/>
            </a:ln>
            <a:effectLst/>
          </p:spPr>
          <p:txBody>
            <a:bodyPr/>
            <a:lstStyle/>
            <a:p>
              <a:endParaRPr lang="zh-CN" altLang="en-US"/>
            </a:p>
          </p:txBody>
        </p:sp>
        <p:sp>
          <p:nvSpPr>
            <p:cNvPr id="61" name="Freeform 98"/>
            <p:cNvSpPr>
              <a:spLocks/>
            </p:cNvSpPr>
            <p:nvPr/>
          </p:nvSpPr>
          <p:spPr bwMode="auto">
            <a:xfrm>
              <a:off x="793" y="960"/>
              <a:ext cx="353" cy="383"/>
            </a:xfrm>
            <a:custGeom>
              <a:avLst/>
              <a:gdLst/>
              <a:ahLst/>
              <a:cxnLst>
                <a:cxn ang="0">
                  <a:pos x="352" y="288"/>
                </a:cxn>
                <a:cxn ang="0">
                  <a:pos x="352" y="0"/>
                </a:cxn>
                <a:cxn ang="0">
                  <a:pos x="0" y="93"/>
                </a:cxn>
                <a:cxn ang="0">
                  <a:pos x="0" y="382"/>
                </a:cxn>
                <a:cxn ang="0">
                  <a:pos x="352" y="288"/>
                </a:cxn>
              </a:cxnLst>
              <a:rect l="0" t="0" r="r" b="b"/>
              <a:pathLst>
                <a:path w="353" h="383">
                  <a:moveTo>
                    <a:pt x="352" y="288"/>
                  </a:moveTo>
                  <a:lnTo>
                    <a:pt x="352" y="0"/>
                  </a:lnTo>
                  <a:lnTo>
                    <a:pt x="0" y="93"/>
                  </a:lnTo>
                  <a:lnTo>
                    <a:pt x="0" y="382"/>
                  </a:lnTo>
                  <a:lnTo>
                    <a:pt x="352" y="288"/>
                  </a:lnTo>
                </a:path>
              </a:pathLst>
            </a:custGeom>
            <a:solidFill>
              <a:srgbClr val="EAEAEA"/>
            </a:solidFill>
            <a:ln w="9525" cap="rnd">
              <a:noFill/>
              <a:round/>
              <a:headEnd/>
              <a:tailEnd/>
            </a:ln>
            <a:effectLst/>
          </p:spPr>
          <p:txBody>
            <a:bodyPr/>
            <a:lstStyle/>
            <a:p>
              <a:endParaRPr lang="zh-CN" altLang="en-US"/>
            </a:p>
          </p:txBody>
        </p:sp>
        <p:sp>
          <p:nvSpPr>
            <p:cNvPr id="62" name="Freeform 99"/>
            <p:cNvSpPr>
              <a:spLocks/>
            </p:cNvSpPr>
            <p:nvPr/>
          </p:nvSpPr>
          <p:spPr bwMode="auto">
            <a:xfrm>
              <a:off x="865" y="1215"/>
              <a:ext cx="29" cy="83"/>
            </a:xfrm>
            <a:custGeom>
              <a:avLst/>
              <a:gdLst/>
              <a:ahLst/>
              <a:cxnLst>
                <a:cxn ang="0">
                  <a:pos x="28" y="74"/>
                </a:cxn>
                <a:cxn ang="0">
                  <a:pos x="28" y="0"/>
                </a:cxn>
                <a:cxn ang="0">
                  <a:pos x="0" y="7"/>
                </a:cxn>
                <a:cxn ang="0">
                  <a:pos x="0" y="82"/>
                </a:cxn>
                <a:cxn ang="0">
                  <a:pos x="28" y="74"/>
                </a:cxn>
              </a:cxnLst>
              <a:rect l="0" t="0" r="r" b="b"/>
              <a:pathLst>
                <a:path w="29" h="83">
                  <a:moveTo>
                    <a:pt x="28" y="74"/>
                  </a:moveTo>
                  <a:lnTo>
                    <a:pt x="28" y="0"/>
                  </a:lnTo>
                  <a:lnTo>
                    <a:pt x="0" y="7"/>
                  </a:lnTo>
                  <a:lnTo>
                    <a:pt x="0" y="82"/>
                  </a:lnTo>
                  <a:lnTo>
                    <a:pt x="28" y="74"/>
                  </a:lnTo>
                </a:path>
              </a:pathLst>
            </a:custGeom>
            <a:solidFill>
              <a:srgbClr val="FFCC00"/>
            </a:solidFill>
            <a:ln w="9525" cap="rnd">
              <a:noFill/>
              <a:round/>
              <a:headEnd/>
              <a:tailEnd/>
            </a:ln>
            <a:effectLst/>
          </p:spPr>
          <p:txBody>
            <a:bodyPr/>
            <a:lstStyle/>
            <a:p>
              <a:endParaRPr lang="zh-CN" altLang="en-US"/>
            </a:p>
          </p:txBody>
        </p:sp>
        <p:sp>
          <p:nvSpPr>
            <p:cNvPr id="63" name="Freeform 100"/>
            <p:cNvSpPr>
              <a:spLocks/>
            </p:cNvSpPr>
            <p:nvPr/>
          </p:nvSpPr>
          <p:spPr bwMode="auto">
            <a:xfrm>
              <a:off x="902" y="1114"/>
              <a:ext cx="28" cy="174"/>
            </a:xfrm>
            <a:custGeom>
              <a:avLst/>
              <a:gdLst/>
              <a:ahLst/>
              <a:cxnLst>
                <a:cxn ang="0">
                  <a:pos x="27" y="165"/>
                </a:cxn>
                <a:cxn ang="0">
                  <a:pos x="27" y="0"/>
                </a:cxn>
                <a:cxn ang="0">
                  <a:pos x="0" y="7"/>
                </a:cxn>
                <a:cxn ang="0">
                  <a:pos x="0" y="173"/>
                </a:cxn>
                <a:cxn ang="0">
                  <a:pos x="27" y="165"/>
                </a:cxn>
              </a:cxnLst>
              <a:rect l="0" t="0" r="r" b="b"/>
              <a:pathLst>
                <a:path w="28" h="174">
                  <a:moveTo>
                    <a:pt x="27" y="165"/>
                  </a:moveTo>
                  <a:lnTo>
                    <a:pt x="27" y="0"/>
                  </a:lnTo>
                  <a:lnTo>
                    <a:pt x="0" y="7"/>
                  </a:lnTo>
                  <a:lnTo>
                    <a:pt x="0" y="173"/>
                  </a:lnTo>
                  <a:lnTo>
                    <a:pt x="27" y="165"/>
                  </a:lnTo>
                </a:path>
              </a:pathLst>
            </a:custGeom>
            <a:solidFill>
              <a:srgbClr val="3399FF"/>
            </a:solidFill>
            <a:ln w="9525" cap="rnd">
              <a:noFill/>
              <a:round/>
              <a:headEnd/>
              <a:tailEnd/>
            </a:ln>
            <a:effectLst/>
          </p:spPr>
          <p:txBody>
            <a:bodyPr/>
            <a:lstStyle/>
            <a:p>
              <a:endParaRPr lang="zh-CN" altLang="en-US"/>
            </a:p>
          </p:txBody>
        </p:sp>
        <p:sp>
          <p:nvSpPr>
            <p:cNvPr id="64" name="Freeform 101"/>
            <p:cNvSpPr>
              <a:spLocks/>
            </p:cNvSpPr>
            <p:nvPr/>
          </p:nvSpPr>
          <p:spPr bwMode="auto">
            <a:xfrm>
              <a:off x="938" y="1158"/>
              <a:ext cx="29" cy="119"/>
            </a:xfrm>
            <a:custGeom>
              <a:avLst/>
              <a:gdLst/>
              <a:ahLst/>
              <a:cxnLst>
                <a:cxn ang="0">
                  <a:pos x="28" y="110"/>
                </a:cxn>
                <a:cxn ang="0">
                  <a:pos x="28" y="0"/>
                </a:cxn>
                <a:cxn ang="0">
                  <a:pos x="0" y="7"/>
                </a:cxn>
                <a:cxn ang="0">
                  <a:pos x="0" y="118"/>
                </a:cxn>
                <a:cxn ang="0">
                  <a:pos x="28" y="110"/>
                </a:cxn>
              </a:cxnLst>
              <a:rect l="0" t="0" r="r" b="b"/>
              <a:pathLst>
                <a:path w="29" h="119">
                  <a:moveTo>
                    <a:pt x="28" y="110"/>
                  </a:moveTo>
                  <a:lnTo>
                    <a:pt x="28" y="0"/>
                  </a:lnTo>
                  <a:lnTo>
                    <a:pt x="0" y="7"/>
                  </a:lnTo>
                  <a:lnTo>
                    <a:pt x="0" y="118"/>
                  </a:lnTo>
                  <a:lnTo>
                    <a:pt x="28" y="110"/>
                  </a:lnTo>
                </a:path>
              </a:pathLst>
            </a:custGeom>
            <a:solidFill>
              <a:srgbClr val="CC3300"/>
            </a:solidFill>
            <a:ln w="9525" cap="rnd">
              <a:noFill/>
              <a:round/>
              <a:headEnd/>
              <a:tailEnd/>
            </a:ln>
            <a:effectLst/>
          </p:spPr>
          <p:txBody>
            <a:bodyPr/>
            <a:lstStyle/>
            <a:p>
              <a:endParaRPr lang="zh-CN" altLang="en-US"/>
            </a:p>
          </p:txBody>
        </p:sp>
        <p:sp>
          <p:nvSpPr>
            <p:cNvPr id="65" name="Freeform 102"/>
            <p:cNvSpPr>
              <a:spLocks/>
            </p:cNvSpPr>
            <p:nvPr/>
          </p:nvSpPr>
          <p:spPr bwMode="auto">
            <a:xfrm>
              <a:off x="990" y="1182"/>
              <a:ext cx="28" cy="83"/>
            </a:xfrm>
            <a:custGeom>
              <a:avLst/>
              <a:gdLst/>
              <a:ahLst/>
              <a:cxnLst>
                <a:cxn ang="0">
                  <a:pos x="27" y="74"/>
                </a:cxn>
                <a:cxn ang="0">
                  <a:pos x="27" y="0"/>
                </a:cxn>
                <a:cxn ang="0">
                  <a:pos x="0" y="7"/>
                </a:cxn>
                <a:cxn ang="0">
                  <a:pos x="0" y="82"/>
                </a:cxn>
                <a:cxn ang="0">
                  <a:pos x="27" y="74"/>
                </a:cxn>
              </a:cxnLst>
              <a:rect l="0" t="0" r="r" b="b"/>
              <a:pathLst>
                <a:path w="28" h="83">
                  <a:moveTo>
                    <a:pt x="27" y="74"/>
                  </a:moveTo>
                  <a:lnTo>
                    <a:pt x="27" y="0"/>
                  </a:lnTo>
                  <a:lnTo>
                    <a:pt x="0" y="7"/>
                  </a:lnTo>
                  <a:lnTo>
                    <a:pt x="0" y="82"/>
                  </a:lnTo>
                  <a:lnTo>
                    <a:pt x="27" y="74"/>
                  </a:lnTo>
                </a:path>
              </a:pathLst>
            </a:custGeom>
            <a:solidFill>
              <a:srgbClr val="FFCC00"/>
            </a:solidFill>
            <a:ln w="9525" cap="rnd">
              <a:noFill/>
              <a:round/>
              <a:headEnd/>
              <a:tailEnd/>
            </a:ln>
            <a:effectLst/>
          </p:spPr>
          <p:txBody>
            <a:bodyPr/>
            <a:lstStyle/>
            <a:p>
              <a:endParaRPr lang="zh-CN" altLang="en-US"/>
            </a:p>
          </p:txBody>
        </p:sp>
        <p:sp>
          <p:nvSpPr>
            <p:cNvPr id="66" name="Freeform 103"/>
            <p:cNvSpPr>
              <a:spLocks/>
            </p:cNvSpPr>
            <p:nvPr/>
          </p:nvSpPr>
          <p:spPr bwMode="auto">
            <a:xfrm>
              <a:off x="1026" y="1119"/>
              <a:ext cx="29" cy="135"/>
            </a:xfrm>
            <a:custGeom>
              <a:avLst/>
              <a:gdLst/>
              <a:ahLst/>
              <a:cxnLst>
                <a:cxn ang="0">
                  <a:pos x="28" y="126"/>
                </a:cxn>
                <a:cxn ang="0">
                  <a:pos x="28" y="0"/>
                </a:cxn>
                <a:cxn ang="0">
                  <a:pos x="0" y="7"/>
                </a:cxn>
                <a:cxn ang="0">
                  <a:pos x="0" y="134"/>
                </a:cxn>
                <a:cxn ang="0">
                  <a:pos x="28" y="126"/>
                </a:cxn>
              </a:cxnLst>
              <a:rect l="0" t="0" r="r" b="b"/>
              <a:pathLst>
                <a:path w="29" h="135">
                  <a:moveTo>
                    <a:pt x="28" y="126"/>
                  </a:moveTo>
                  <a:lnTo>
                    <a:pt x="28" y="0"/>
                  </a:lnTo>
                  <a:lnTo>
                    <a:pt x="0" y="7"/>
                  </a:lnTo>
                  <a:lnTo>
                    <a:pt x="0" y="134"/>
                  </a:lnTo>
                  <a:lnTo>
                    <a:pt x="28" y="126"/>
                  </a:lnTo>
                </a:path>
              </a:pathLst>
            </a:custGeom>
            <a:solidFill>
              <a:srgbClr val="3399FF"/>
            </a:solidFill>
            <a:ln w="9525" cap="rnd">
              <a:noFill/>
              <a:round/>
              <a:headEnd/>
              <a:tailEnd/>
            </a:ln>
            <a:effectLst/>
          </p:spPr>
          <p:txBody>
            <a:bodyPr/>
            <a:lstStyle/>
            <a:p>
              <a:endParaRPr lang="zh-CN" altLang="en-US"/>
            </a:p>
          </p:txBody>
        </p:sp>
        <p:sp>
          <p:nvSpPr>
            <p:cNvPr id="67" name="Freeform 104"/>
            <p:cNvSpPr>
              <a:spLocks/>
            </p:cNvSpPr>
            <p:nvPr/>
          </p:nvSpPr>
          <p:spPr bwMode="auto">
            <a:xfrm>
              <a:off x="1062" y="1077"/>
              <a:ext cx="30" cy="167"/>
            </a:xfrm>
            <a:custGeom>
              <a:avLst/>
              <a:gdLst/>
              <a:ahLst/>
              <a:cxnLst>
                <a:cxn ang="0">
                  <a:pos x="29" y="158"/>
                </a:cxn>
                <a:cxn ang="0">
                  <a:pos x="29" y="0"/>
                </a:cxn>
                <a:cxn ang="0">
                  <a:pos x="0" y="7"/>
                </a:cxn>
                <a:cxn ang="0">
                  <a:pos x="0" y="166"/>
                </a:cxn>
                <a:cxn ang="0">
                  <a:pos x="29" y="158"/>
                </a:cxn>
              </a:cxnLst>
              <a:rect l="0" t="0" r="r" b="b"/>
              <a:pathLst>
                <a:path w="30" h="167">
                  <a:moveTo>
                    <a:pt x="29" y="158"/>
                  </a:moveTo>
                  <a:lnTo>
                    <a:pt x="29" y="0"/>
                  </a:lnTo>
                  <a:lnTo>
                    <a:pt x="0" y="7"/>
                  </a:lnTo>
                  <a:lnTo>
                    <a:pt x="0" y="166"/>
                  </a:lnTo>
                  <a:lnTo>
                    <a:pt x="29" y="158"/>
                  </a:lnTo>
                </a:path>
              </a:pathLst>
            </a:custGeom>
            <a:solidFill>
              <a:srgbClr val="CC3300"/>
            </a:solidFill>
            <a:ln w="9525" cap="rnd">
              <a:noFill/>
              <a:round/>
              <a:headEnd/>
              <a:tailEnd/>
            </a:ln>
            <a:effectLst/>
          </p:spPr>
          <p:txBody>
            <a:bodyPr/>
            <a:lstStyle/>
            <a:p>
              <a:endParaRPr lang="zh-CN" altLang="en-US"/>
            </a:p>
          </p:txBody>
        </p:sp>
        <p:sp>
          <p:nvSpPr>
            <p:cNvPr id="68" name="Freeform 105"/>
            <p:cNvSpPr>
              <a:spLocks/>
            </p:cNvSpPr>
            <p:nvPr/>
          </p:nvSpPr>
          <p:spPr bwMode="auto">
            <a:xfrm>
              <a:off x="831" y="1229"/>
              <a:ext cx="280" cy="91"/>
            </a:xfrm>
            <a:custGeom>
              <a:avLst/>
              <a:gdLst/>
              <a:ahLst/>
              <a:cxnLst>
                <a:cxn ang="0">
                  <a:pos x="279" y="15"/>
                </a:cxn>
                <a:cxn ang="0">
                  <a:pos x="279" y="0"/>
                </a:cxn>
                <a:cxn ang="0">
                  <a:pos x="0" y="74"/>
                </a:cxn>
                <a:cxn ang="0">
                  <a:pos x="0" y="90"/>
                </a:cxn>
                <a:cxn ang="0">
                  <a:pos x="279" y="15"/>
                </a:cxn>
              </a:cxnLst>
              <a:rect l="0" t="0" r="r" b="b"/>
              <a:pathLst>
                <a:path w="280" h="91">
                  <a:moveTo>
                    <a:pt x="279" y="15"/>
                  </a:moveTo>
                  <a:lnTo>
                    <a:pt x="279" y="0"/>
                  </a:lnTo>
                  <a:lnTo>
                    <a:pt x="0" y="74"/>
                  </a:lnTo>
                  <a:lnTo>
                    <a:pt x="0" y="90"/>
                  </a:lnTo>
                  <a:lnTo>
                    <a:pt x="279" y="15"/>
                  </a:lnTo>
                </a:path>
              </a:pathLst>
            </a:custGeom>
            <a:solidFill>
              <a:schemeClr val="bg2"/>
            </a:solidFill>
            <a:ln w="9525" cap="rnd">
              <a:noFill/>
              <a:round/>
              <a:headEnd/>
              <a:tailEnd/>
            </a:ln>
            <a:effectLst/>
          </p:spPr>
          <p:txBody>
            <a:bodyPr/>
            <a:lstStyle/>
            <a:p>
              <a:endParaRPr lang="zh-CN" altLang="en-US"/>
            </a:p>
          </p:txBody>
        </p:sp>
        <p:sp>
          <p:nvSpPr>
            <p:cNvPr id="69" name="Freeform 106"/>
            <p:cNvSpPr>
              <a:spLocks/>
            </p:cNvSpPr>
            <p:nvPr/>
          </p:nvSpPr>
          <p:spPr bwMode="auto">
            <a:xfrm>
              <a:off x="831" y="1055"/>
              <a:ext cx="19" cy="265"/>
            </a:xfrm>
            <a:custGeom>
              <a:avLst/>
              <a:gdLst/>
              <a:ahLst/>
              <a:cxnLst>
                <a:cxn ang="0">
                  <a:pos x="18" y="260"/>
                </a:cxn>
                <a:cxn ang="0">
                  <a:pos x="18" y="0"/>
                </a:cxn>
                <a:cxn ang="0">
                  <a:pos x="0" y="3"/>
                </a:cxn>
                <a:cxn ang="0">
                  <a:pos x="0" y="264"/>
                </a:cxn>
                <a:cxn ang="0">
                  <a:pos x="18" y="260"/>
                </a:cxn>
              </a:cxnLst>
              <a:rect l="0" t="0" r="r" b="b"/>
              <a:pathLst>
                <a:path w="19" h="265">
                  <a:moveTo>
                    <a:pt x="18" y="260"/>
                  </a:moveTo>
                  <a:lnTo>
                    <a:pt x="18" y="0"/>
                  </a:lnTo>
                  <a:lnTo>
                    <a:pt x="0" y="3"/>
                  </a:lnTo>
                  <a:lnTo>
                    <a:pt x="0" y="264"/>
                  </a:lnTo>
                  <a:lnTo>
                    <a:pt x="18" y="260"/>
                  </a:lnTo>
                </a:path>
              </a:pathLst>
            </a:custGeom>
            <a:solidFill>
              <a:schemeClr val="bg2"/>
            </a:solidFill>
            <a:ln w="9525" cap="rnd">
              <a:noFill/>
              <a:round/>
              <a:headEnd/>
              <a:tailEnd/>
            </a:ln>
            <a:effectLst/>
          </p:spPr>
          <p:txBody>
            <a:bodyPr/>
            <a:lstStyle/>
            <a:p>
              <a:endParaRPr lang="zh-CN" altLang="en-US"/>
            </a:p>
          </p:txBody>
        </p:sp>
        <p:sp>
          <p:nvSpPr>
            <p:cNvPr id="70" name="Freeform 107"/>
            <p:cNvSpPr>
              <a:spLocks/>
            </p:cNvSpPr>
            <p:nvPr/>
          </p:nvSpPr>
          <p:spPr bwMode="auto">
            <a:xfrm>
              <a:off x="544" y="1078"/>
              <a:ext cx="228" cy="742"/>
            </a:xfrm>
            <a:custGeom>
              <a:avLst/>
              <a:gdLst/>
              <a:ahLst/>
              <a:cxnLst>
                <a:cxn ang="0">
                  <a:pos x="42" y="417"/>
                </a:cxn>
                <a:cxn ang="0">
                  <a:pos x="20" y="307"/>
                </a:cxn>
                <a:cxn ang="0">
                  <a:pos x="1" y="251"/>
                </a:cxn>
                <a:cxn ang="0">
                  <a:pos x="6" y="229"/>
                </a:cxn>
                <a:cxn ang="0">
                  <a:pos x="15" y="197"/>
                </a:cxn>
                <a:cxn ang="0">
                  <a:pos x="26" y="167"/>
                </a:cxn>
                <a:cxn ang="0">
                  <a:pos x="39" y="147"/>
                </a:cxn>
                <a:cxn ang="0">
                  <a:pos x="60" y="131"/>
                </a:cxn>
                <a:cxn ang="0">
                  <a:pos x="81" y="116"/>
                </a:cxn>
                <a:cxn ang="0">
                  <a:pos x="96" y="107"/>
                </a:cxn>
                <a:cxn ang="0">
                  <a:pos x="96" y="88"/>
                </a:cxn>
                <a:cxn ang="0">
                  <a:pos x="85" y="64"/>
                </a:cxn>
                <a:cxn ang="0">
                  <a:pos x="83" y="56"/>
                </a:cxn>
                <a:cxn ang="0">
                  <a:pos x="83" y="42"/>
                </a:cxn>
                <a:cxn ang="0">
                  <a:pos x="87" y="28"/>
                </a:cxn>
                <a:cxn ang="0">
                  <a:pos x="94" y="16"/>
                </a:cxn>
                <a:cxn ang="0">
                  <a:pos x="98" y="7"/>
                </a:cxn>
                <a:cxn ang="0">
                  <a:pos x="103" y="2"/>
                </a:cxn>
                <a:cxn ang="0">
                  <a:pos x="114" y="0"/>
                </a:cxn>
                <a:cxn ang="0">
                  <a:pos x="136" y="0"/>
                </a:cxn>
                <a:cxn ang="0">
                  <a:pos x="148" y="1"/>
                </a:cxn>
                <a:cxn ang="0">
                  <a:pos x="152" y="5"/>
                </a:cxn>
                <a:cxn ang="0">
                  <a:pos x="157" y="11"/>
                </a:cxn>
                <a:cxn ang="0">
                  <a:pos x="166" y="20"/>
                </a:cxn>
                <a:cxn ang="0">
                  <a:pos x="169" y="35"/>
                </a:cxn>
                <a:cxn ang="0">
                  <a:pos x="167" y="49"/>
                </a:cxn>
                <a:cxn ang="0">
                  <a:pos x="165" y="59"/>
                </a:cxn>
                <a:cxn ang="0">
                  <a:pos x="149" y="93"/>
                </a:cxn>
                <a:cxn ang="0">
                  <a:pos x="150" y="107"/>
                </a:cxn>
                <a:cxn ang="0">
                  <a:pos x="167" y="118"/>
                </a:cxn>
                <a:cxn ang="0">
                  <a:pos x="190" y="133"/>
                </a:cxn>
                <a:cxn ang="0">
                  <a:pos x="207" y="147"/>
                </a:cxn>
                <a:cxn ang="0">
                  <a:pos x="210" y="158"/>
                </a:cxn>
                <a:cxn ang="0">
                  <a:pos x="213" y="192"/>
                </a:cxn>
                <a:cxn ang="0">
                  <a:pos x="219" y="236"/>
                </a:cxn>
                <a:cxn ang="0">
                  <a:pos x="223" y="273"/>
                </a:cxn>
                <a:cxn ang="0">
                  <a:pos x="224" y="290"/>
                </a:cxn>
                <a:cxn ang="0">
                  <a:pos x="225" y="320"/>
                </a:cxn>
                <a:cxn ang="0">
                  <a:pos x="227" y="360"/>
                </a:cxn>
                <a:cxn ang="0">
                  <a:pos x="225" y="396"/>
                </a:cxn>
                <a:cxn ang="0">
                  <a:pos x="221" y="412"/>
                </a:cxn>
                <a:cxn ang="0">
                  <a:pos x="213" y="418"/>
                </a:cxn>
                <a:cxn ang="0">
                  <a:pos x="206" y="419"/>
                </a:cxn>
                <a:cxn ang="0">
                  <a:pos x="200" y="418"/>
                </a:cxn>
                <a:cxn ang="0">
                  <a:pos x="201" y="408"/>
                </a:cxn>
                <a:cxn ang="0">
                  <a:pos x="191" y="409"/>
                </a:cxn>
                <a:cxn ang="0">
                  <a:pos x="195" y="541"/>
                </a:cxn>
                <a:cxn ang="0">
                  <a:pos x="200" y="683"/>
                </a:cxn>
                <a:cxn ang="0">
                  <a:pos x="168" y="701"/>
                </a:cxn>
                <a:cxn ang="0">
                  <a:pos x="122" y="703"/>
                </a:cxn>
                <a:cxn ang="0">
                  <a:pos x="115" y="713"/>
                </a:cxn>
                <a:cxn ang="0">
                  <a:pos x="105" y="726"/>
                </a:cxn>
                <a:cxn ang="0">
                  <a:pos x="95" y="737"/>
                </a:cxn>
                <a:cxn ang="0">
                  <a:pos x="87" y="741"/>
                </a:cxn>
                <a:cxn ang="0">
                  <a:pos x="77" y="739"/>
                </a:cxn>
                <a:cxn ang="0">
                  <a:pos x="68" y="738"/>
                </a:cxn>
                <a:cxn ang="0">
                  <a:pos x="62" y="736"/>
                </a:cxn>
                <a:cxn ang="0">
                  <a:pos x="70" y="709"/>
                </a:cxn>
                <a:cxn ang="0">
                  <a:pos x="56" y="550"/>
                </a:cxn>
                <a:cxn ang="0">
                  <a:pos x="46" y="384"/>
                </a:cxn>
              </a:cxnLst>
              <a:rect l="0" t="0" r="r" b="b"/>
              <a:pathLst>
                <a:path w="228" h="742">
                  <a:moveTo>
                    <a:pt x="46" y="384"/>
                  </a:moveTo>
                  <a:lnTo>
                    <a:pt x="42" y="417"/>
                  </a:lnTo>
                  <a:lnTo>
                    <a:pt x="13" y="376"/>
                  </a:lnTo>
                  <a:lnTo>
                    <a:pt x="20" y="307"/>
                  </a:lnTo>
                  <a:lnTo>
                    <a:pt x="0" y="254"/>
                  </a:lnTo>
                  <a:lnTo>
                    <a:pt x="1" y="251"/>
                  </a:lnTo>
                  <a:lnTo>
                    <a:pt x="3" y="242"/>
                  </a:lnTo>
                  <a:lnTo>
                    <a:pt x="6" y="229"/>
                  </a:lnTo>
                  <a:lnTo>
                    <a:pt x="9" y="213"/>
                  </a:lnTo>
                  <a:lnTo>
                    <a:pt x="15" y="197"/>
                  </a:lnTo>
                  <a:lnTo>
                    <a:pt x="19" y="180"/>
                  </a:lnTo>
                  <a:lnTo>
                    <a:pt x="26" y="167"/>
                  </a:lnTo>
                  <a:lnTo>
                    <a:pt x="31" y="156"/>
                  </a:lnTo>
                  <a:lnTo>
                    <a:pt x="39" y="147"/>
                  </a:lnTo>
                  <a:lnTo>
                    <a:pt x="49" y="139"/>
                  </a:lnTo>
                  <a:lnTo>
                    <a:pt x="60" y="131"/>
                  </a:lnTo>
                  <a:lnTo>
                    <a:pt x="71" y="123"/>
                  </a:lnTo>
                  <a:lnTo>
                    <a:pt x="81" y="116"/>
                  </a:lnTo>
                  <a:lnTo>
                    <a:pt x="90" y="111"/>
                  </a:lnTo>
                  <a:lnTo>
                    <a:pt x="96" y="107"/>
                  </a:lnTo>
                  <a:lnTo>
                    <a:pt x="99" y="106"/>
                  </a:lnTo>
                  <a:lnTo>
                    <a:pt x="96" y="88"/>
                  </a:lnTo>
                  <a:lnTo>
                    <a:pt x="85" y="66"/>
                  </a:lnTo>
                  <a:lnTo>
                    <a:pt x="85" y="64"/>
                  </a:lnTo>
                  <a:lnTo>
                    <a:pt x="84" y="61"/>
                  </a:lnTo>
                  <a:lnTo>
                    <a:pt x="83" y="56"/>
                  </a:lnTo>
                  <a:lnTo>
                    <a:pt x="83" y="49"/>
                  </a:lnTo>
                  <a:lnTo>
                    <a:pt x="83" y="42"/>
                  </a:lnTo>
                  <a:lnTo>
                    <a:pt x="84" y="35"/>
                  </a:lnTo>
                  <a:lnTo>
                    <a:pt x="87" y="28"/>
                  </a:lnTo>
                  <a:lnTo>
                    <a:pt x="90" y="22"/>
                  </a:lnTo>
                  <a:lnTo>
                    <a:pt x="94" y="16"/>
                  </a:lnTo>
                  <a:lnTo>
                    <a:pt x="96" y="12"/>
                  </a:lnTo>
                  <a:lnTo>
                    <a:pt x="98" y="7"/>
                  </a:lnTo>
                  <a:lnTo>
                    <a:pt x="100" y="4"/>
                  </a:lnTo>
                  <a:lnTo>
                    <a:pt x="103" y="2"/>
                  </a:lnTo>
                  <a:lnTo>
                    <a:pt x="107" y="1"/>
                  </a:lnTo>
                  <a:lnTo>
                    <a:pt x="114" y="0"/>
                  </a:lnTo>
                  <a:lnTo>
                    <a:pt x="125" y="0"/>
                  </a:lnTo>
                  <a:lnTo>
                    <a:pt x="136" y="0"/>
                  </a:lnTo>
                  <a:lnTo>
                    <a:pt x="144" y="0"/>
                  </a:lnTo>
                  <a:lnTo>
                    <a:pt x="148" y="1"/>
                  </a:lnTo>
                  <a:lnTo>
                    <a:pt x="150" y="3"/>
                  </a:lnTo>
                  <a:lnTo>
                    <a:pt x="152" y="5"/>
                  </a:lnTo>
                  <a:lnTo>
                    <a:pt x="154" y="7"/>
                  </a:lnTo>
                  <a:lnTo>
                    <a:pt x="157" y="11"/>
                  </a:lnTo>
                  <a:lnTo>
                    <a:pt x="161" y="16"/>
                  </a:lnTo>
                  <a:lnTo>
                    <a:pt x="166" y="20"/>
                  </a:lnTo>
                  <a:lnTo>
                    <a:pt x="168" y="27"/>
                  </a:lnTo>
                  <a:lnTo>
                    <a:pt x="169" y="35"/>
                  </a:lnTo>
                  <a:lnTo>
                    <a:pt x="168" y="42"/>
                  </a:lnTo>
                  <a:lnTo>
                    <a:pt x="167" y="49"/>
                  </a:lnTo>
                  <a:lnTo>
                    <a:pt x="166" y="55"/>
                  </a:lnTo>
                  <a:lnTo>
                    <a:pt x="165" y="59"/>
                  </a:lnTo>
                  <a:lnTo>
                    <a:pt x="164" y="61"/>
                  </a:lnTo>
                  <a:lnTo>
                    <a:pt x="149" y="93"/>
                  </a:lnTo>
                  <a:lnTo>
                    <a:pt x="147" y="106"/>
                  </a:lnTo>
                  <a:lnTo>
                    <a:pt x="150" y="107"/>
                  </a:lnTo>
                  <a:lnTo>
                    <a:pt x="157" y="112"/>
                  </a:lnTo>
                  <a:lnTo>
                    <a:pt x="167" y="118"/>
                  </a:lnTo>
                  <a:lnTo>
                    <a:pt x="178" y="125"/>
                  </a:lnTo>
                  <a:lnTo>
                    <a:pt x="190" y="133"/>
                  </a:lnTo>
                  <a:lnTo>
                    <a:pt x="200" y="140"/>
                  </a:lnTo>
                  <a:lnTo>
                    <a:pt x="207" y="147"/>
                  </a:lnTo>
                  <a:lnTo>
                    <a:pt x="209" y="151"/>
                  </a:lnTo>
                  <a:lnTo>
                    <a:pt x="210" y="158"/>
                  </a:lnTo>
                  <a:lnTo>
                    <a:pt x="211" y="172"/>
                  </a:lnTo>
                  <a:lnTo>
                    <a:pt x="213" y="192"/>
                  </a:lnTo>
                  <a:lnTo>
                    <a:pt x="217" y="214"/>
                  </a:lnTo>
                  <a:lnTo>
                    <a:pt x="219" y="236"/>
                  </a:lnTo>
                  <a:lnTo>
                    <a:pt x="221" y="256"/>
                  </a:lnTo>
                  <a:lnTo>
                    <a:pt x="223" y="273"/>
                  </a:lnTo>
                  <a:lnTo>
                    <a:pt x="223" y="282"/>
                  </a:lnTo>
                  <a:lnTo>
                    <a:pt x="224" y="290"/>
                  </a:lnTo>
                  <a:lnTo>
                    <a:pt x="224" y="303"/>
                  </a:lnTo>
                  <a:lnTo>
                    <a:pt x="225" y="320"/>
                  </a:lnTo>
                  <a:lnTo>
                    <a:pt x="227" y="340"/>
                  </a:lnTo>
                  <a:lnTo>
                    <a:pt x="227" y="360"/>
                  </a:lnTo>
                  <a:lnTo>
                    <a:pt x="227" y="378"/>
                  </a:lnTo>
                  <a:lnTo>
                    <a:pt x="225" y="396"/>
                  </a:lnTo>
                  <a:lnTo>
                    <a:pt x="223" y="408"/>
                  </a:lnTo>
                  <a:lnTo>
                    <a:pt x="221" y="412"/>
                  </a:lnTo>
                  <a:lnTo>
                    <a:pt x="218" y="416"/>
                  </a:lnTo>
                  <a:lnTo>
                    <a:pt x="213" y="418"/>
                  </a:lnTo>
                  <a:lnTo>
                    <a:pt x="209" y="418"/>
                  </a:lnTo>
                  <a:lnTo>
                    <a:pt x="206" y="419"/>
                  </a:lnTo>
                  <a:lnTo>
                    <a:pt x="202" y="419"/>
                  </a:lnTo>
                  <a:lnTo>
                    <a:pt x="200" y="418"/>
                  </a:lnTo>
                  <a:lnTo>
                    <a:pt x="199" y="418"/>
                  </a:lnTo>
                  <a:lnTo>
                    <a:pt x="201" y="408"/>
                  </a:lnTo>
                  <a:lnTo>
                    <a:pt x="211" y="399"/>
                  </a:lnTo>
                  <a:lnTo>
                    <a:pt x="191" y="409"/>
                  </a:lnTo>
                  <a:lnTo>
                    <a:pt x="198" y="509"/>
                  </a:lnTo>
                  <a:lnTo>
                    <a:pt x="195" y="541"/>
                  </a:lnTo>
                  <a:lnTo>
                    <a:pt x="167" y="656"/>
                  </a:lnTo>
                  <a:lnTo>
                    <a:pt x="200" y="683"/>
                  </a:lnTo>
                  <a:lnTo>
                    <a:pt x="204" y="702"/>
                  </a:lnTo>
                  <a:lnTo>
                    <a:pt x="168" y="701"/>
                  </a:lnTo>
                  <a:lnTo>
                    <a:pt x="123" y="702"/>
                  </a:lnTo>
                  <a:lnTo>
                    <a:pt x="122" y="703"/>
                  </a:lnTo>
                  <a:lnTo>
                    <a:pt x="120" y="707"/>
                  </a:lnTo>
                  <a:lnTo>
                    <a:pt x="115" y="713"/>
                  </a:lnTo>
                  <a:lnTo>
                    <a:pt x="111" y="720"/>
                  </a:lnTo>
                  <a:lnTo>
                    <a:pt x="105" y="726"/>
                  </a:lnTo>
                  <a:lnTo>
                    <a:pt x="101" y="733"/>
                  </a:lnTo>
                  <a:lnTo>
                    <a:pt x="95" y="737"/>
                  </a:lnTo>
                  <a:lnTo>
                    <a:pt x="91" y="739"/>
                  </a:lnTo>
                  <a:lnTo>
                    <a:pt x="87" y="741"/>
                  </a:lnTo>
                  <a:lnTo>
                    <a:pt x="81" y="741"/>
                  </a:lnTo>
                  <a:lnTo>
                    <a:pt x="77" y="739"/>
                  </a:lnTo>
                  <a:lnTo>
                    <a:pt x="72" y="739"/>
                  </a:lnTo>
                  <a:lnTo>
                    <a:pt x="68" y="738"/>
                  </a:lnTo>
                  <a:lnTo>
                    <a:pt x="65" y="737"/>
                  </a:lnTo>
                  <a:lnTo>
                    <a:pt x="62" y="736"/>
                  </a:lnTo>
                  <a:lnTo>
                    <a:pt x="62" y="736"/>
                  </a:lnTo>
                  <a:lnTo>
                    <a:pt x="70" y="709"/>
                  </a:lnTo>
                  <a:lnTo>
                    <a:pt x="82" y="679"/>
                  </a:lnTo>
                  <a:lnTo>
                    <a:pt x="56" y="550"/>
                  </a:lnTo>
                  <a:lnTo>
                    <a:pt x="50" y="428"/>
                  </a:lnTo>
                  <a:lnTo>
                    <a:pt x="46" y="384"/>
                  </a:lnTo>
                </a:path>
              </a:pathLst>
            </a:custGeom>
            <a:solidFill>
              <a:srgbClr val="4C4C4C"/>
            </a:solidFill>
            <a:ln w="9525" cap="rnd">
              <a:noFill/>
              <a:round/>
              <a:headEnd/>
              <a:tailEnd/>
            </a:ln>
            <a:effectLst/>
          </p:spPr>
          <p:txBody>
            <a:bodyPr/>
            <a:lstStyle/>
            <a:p>
              <a:endParaRPr lang="zh-CN" altLang="en-US"/>
            </a:p>
          </p:txBody>
        </p:sp>
        <p:sp>
          <p:nvSpPr>
            <p:cNvPr id="71" name="Freeform 108"/>
            <p:cNvSpPr>
              <a:spLocks/>
            </p:cNvSpPr>
            <p:nvPr/>
          </p:nvSpPr>
          <p:spPr bwMode="auto">
            <a:xfrm>
              <a:off x="551" y="1071"/>
              <a:ext cx="226" cy="743"/>
            </a:xfrm>
            <a:custGeom>
              <a:avLst/>
              <a:gdLst/>
              <a:ahLst/>
              <a:cxnLst>
                <a:cxn ang="0">
                  <a:pos x="41" y="417"/>
                </a:cxn>
                <a:cxn ang="0">
                  <a:pos x="19" y="307"/>
                </a:cxn>
                <a:cxn ang="0">
                  <a:pos x="0" y="251"/>
                </a:cxn>
                <a:cxn ang="0">
                  <a:pos x="5" y="229"/>
                </a:cxn>
                <a:cxn ang="0">
                  <a:pos x="14" y="197"/>
                </a:cxn>
                <a:cxn ang="0">
                  <a:pos x="25" y="167"/>
                </a:cxn>
                <a:cxn ang="0">
                  <a:pos x="39" y="147"/>
                </a:cxn>
                <a:cxn ang="0">
                  <a:pos x="59" y="131"/>
                </a:cxn>
                <a:cxn ang="0">
                  <a:pos x="81" y="116"/>
                </a:cxn>
                <a:cxn ang="0">
                  <a:pos x="95" y="108"/>
                </a:cxn>
                <a:cxn ang="0">
                  <a:pos x="95" y="88"/>
                </a:cxn>
                <a:cxn ang="0">
                  <a:pos x="84" y="65"/>
                </a:cxn>
                <a:cxn ang="0">
                  <a:pos x="83" y="56"/>
                </a:cxn>
                <a:cxn ang="0">
                  <a:pos x="82" y="42"/>
                </a:cxn>
                <a:cxn ang="0">
                  <a:pos x="85" y="28"/>
                </a:cxn>
                <a:cxn ang="0">
                  <a:pos x="93" y="16"/>
                </a:cxn>
                <a:cxn ang="0">
                  <a:pos x="97" y="7"/>
                </a:cxn>
                <a:cxn ang="0">
                  <a:pos x="102" y="2"/>
                </a:cxn>
                <a:cxn ang="0">
                  <a:pos x="114" y="0"/>
                </a:cxn>
                <a:cxn ang="0">
                  <a:pos x="136" y="0"/>
                </a:cxn>
                <a:cxn ang="0">
                  <a:pos x="147" y="1"/>
                </a:cxn>
                <a:cxn ang="0">
                  <a:pos x="151" y="5"/>
                </a:cxn>
                <a:cxn ang="0">
                  <a:pos x="155" y="12"/>
                </a:cxn>
                <a:cxn ang="0">
                  <a:pos x="165" y="20"/>
                </a:cxn>
                <a:cxn ang="0">
                  <a:pos x="167" y="35"/>
                </a:cxn>
                <a:cxn ang="0">
                  <a:pos x="165" y="49"/>
                </a:cxn>
                <a:cxn ang="0">
                  <a:pos x="163" y="59"/>
                </a:cxn>
                <a:cxn ang="0">
                  <a:pos x="149" y="93"/>
                </a:cxn>
                <a:cxn ang="0">
                  <a:pos x="149" y="108"/>
                </a:cxn>
                <a:cxn ang="0">
                  <a:pos x="166" y="119"/>
                </a:cxn>
                <a:cxn ang="0">
                  <a:pos x="188" y="133"/>
                </a:cxn>
                <a:cxn ang="0">
                  <a:pos x="205" y="147"/>
                </a:cxn>
                <a:cxn ang="0">
                  <a:pos x="208" y="158"/>
                </a:cxn>
                <a:cxn ang="0">
                  <a:pos x="212" y="192"/>
                </a:cxn>
                <a:cxn ang="0">
                  <a:pos x="218" y="237"/>
                </a:cxn>
                <a:cxn ang="0">
                  <a:pos x="221" y="273"/>
                </a:cxn>
                <a:cxn ang="0">
                  <a:pos x="222" y="291"/>
                </a:cxn>
                <a:cxn ang="0">
                  <a:pos x="223" y="320"/>
                </a:cxn>
                <a:cxn ang="0">
                  <a:pos x="225" y="360"/>
                </a:cxn>
                <a:cxn ang="0">
                  <a:pos x="223" y="396"/>
                </a:cxn>
                <a:cxn ang="0">
                  <a:pos x="219" y="413"/>
                </a:cxn>
                <a:cxn ang="0">
                  <a:pos x="212" y="418"/>
                </a:cxn>
                <a:cxn ang="0">
                  <a:pos x="204" y="420"/>
                </a:cxn>
                <a:cxn ang="0">
                  <a:pos x="198" y="418"/>
                </a:cxn>
                <a:cxn ang="0">
                  <a:pos x="200" y="409"/>
                </a:cxn>
                <a:cxn ang="0">
                  <a:pos x="190" y="410"/>
                </a:cxn>
                <a:cxn ang="0">
                  <a:pos x="193" y="542"/>
                </a:cxn>
                <a:cxn ang="0">
                  <a:pos x="198" y="684"/>
                </a:cxn>
                <a:cxn ang="0">
                  <a:pos x="166" y="702"/>
                </a:cxn>
                <a:cxn ang="0">
                  <a:pos x="121" y="704"/>
                </a:cxn>
                <a:cxn ang="0">
                  <a:pos x="115" y="714"/>
                </a:cxn>
                <a:cxn ang="0">
                  <a:pos x="105" y="727"/>
                </a:cxn>
                <a:cxn ang="0">
                  <a:pos x="94" y="738"/>
                </a:cxn>
                <a:cxn ang="0">
                  <a:pos x="85" y="742"/>
                </a:cxn>
                <a:cxn ang="0">
                  <a:pos x="75" y="740"/>
                </a:cxn>
                <a:cxn ang="0">
                  <a:pos x="68" y="739"/>
                </a:cxn>
                <a:cxn ang="0">
                  <a:pos x="62" y="737"/>
                </a:cxn>
                <a:cxn ang="0">
                  <a:pos x="70" y="711"/>
                </a:cxn>
                <a:cxn ang="0">
                  <a:pos x="54" y="551"/>
                </a:cxn>
                <a:cxn ang="0">
                  <a:pos x="45" y="384"/>
                </a:cxn>
              </a:cxnLst>
              <a:rect l="0" t="0" r="r" b="b"/>
              <a:pathLst>
                <a:path w="226" h="743">
                  <a:moveTo>
                    <a:pt x="45" y="384"/>
                  </a:moveTo>
                  <a:lnTo>
                    <a:pt x="41" y="417"/>
                  </a:lnTo>
                  <a:lnTo>
                    <a:pt x="13" y="377"/>
                  </a:lnTo>
                  <a:lnTo>
                    <a:pt x="19" y="307"/>
                  </a:lnTo>
                  <a:lnTo>
                    <a:pt x="0" y="254"/>
                  </a:lnTo>
                  <a:lnTo>
                    <a:pt x="0" y="251"/>
                  </a:lnTo>
                  <a:lnTo>
                    <a:pt x="2" y="242"/>
                  </a:lnTo>
                  <a:lnTo>
                    <a:pt x="5" y="229"/>
                  </a:lnTo>
                  <a:lnTo>
                    <a:pt x="9" y="213"/>
                  </a:lnTo>
                  <a:lnTo>
                    <a:pt x="14" y="197"/>
                  </a:lnTo>
                  <a:lnTo>
                    <a:pt x="19" y="180"/>
                  </a:lnTo>
                  <a:lnTo>
                    <a:pt x="25" y="167"/>
                  </a:lnTo>
                  <a:lnTo>
                    <a:pt x="31" y="156"/>
                  </a:lnTo>
                  <a:lnTo>
                    <a:pt x="39" y="147"/>
                  </a:lnTo>
                  <a:lnTo>
                    <a:pt x="48" y="140"/>
                  </a:lnTo>
                  <a:lnTo>
                    <a:pt x="59" y="131"/>
                  </a:lnTo>
                  <a:lnTo>
                    <a:pt x="70" y="123"/>
                  </a:lnTo>
                  <a:lnTo>
                    <a:pt x="81" y="116"/>
                  </a:lnTo>
                  <a:lnTo>
                    <a:pt x="90" y="111"/>
                  </a:lnTo>
                  <a:lnTo>
                    <a:pt x="95" y="108"/>
                  </a:lnTo>
                  <a:lnTo>
                    <a:pt x="97" y="106"/>
                  </a:lnTo>
                  <a:lnTo>
                    <a:pt x="95" y="88"/>
                  </a:lnTo>
                  <a:lnTo>
                    <a:pt x="85" y="66"/>
                  </a:lnTo>
                  <a:lnTo>
                    <a:pt x="84" y="65"/>
                  </a:lnTo>
                  <a:lnTo>
                    <a:pt x="84" y="61"/>
                  </a:lnTo>
                  <a:lnTo>
                    <a:pt x="83" y="56"/>
                  </a:lnTo>
                  <a:lnTo>
                    <a:pt x="82" y="49"/>
                  </a:lnTo>
                  <a:lnTo>
                    <a:pt x="82" y="42"/>
                  </a:lnTo>
                  <a:lnTo>
                    <a:pt x="83" y="35"/>
                  </a:lnTo>
                  <a:lnTo>
                    <a:pt x="85" y="28"/>
                  </a:lnTo>
                  <a:lnTo>
                    <a:pt x="90" y="22"/>
                  </a:lnTo>
                  <a:lnTo>
                    <a:pt x="93" y="16"/>
                  </a:lnTo>
                  <a:lnTo>
                    <a:pt x="95" y="12"/>
                  </a:lnTo>
                  <a:lnTo>
                    <a:pt x="97" y="7"/>
                  </a:lnTo>
                  <a:lnTo>
                    <a:pt x="99" y="4"/>
                  </a:lnTo>
                  <a:lnTo>
                    <a:pt x="102" y="2"/>
                  </a:lnTo>
                  <a:lnTo>
                    <a:pt x="106" y="1"/>
                  </a:lnTo>
                  <a:lnTo>
                    <a:pt x="114" y="0"/>
                  </a:lnTo>
                  <a:lnTo>
                    <a:pt x="124" y="0"/>
                  </a:lnTo>
                  <a:lnTo>
                    <a:pt x="136" y="0"/>
                  </a:lnTo>
                  <a:lnTo>
                    <a:pt x="142" y="1"/>
                  </a:lnTo>
                  <a:lnTo>
                    <a:pt x="147" y="1"/>
                  </a:lnTo>
                  <a:lnTo>
                    <a:pt x="149" y="3"/>
                  </a:lnTo>
                  <a:lnTo>
                    <a:pt x="151" y="5"/>
                  </a:lnTo>
                  <a:lnTo>
                    <a:pt x="152" y="7"/>
                  </a:lnTo>
                  <a:lnTo>
                    <a:pt x="155" y="12"/>
                  </a:lnTo>
                  <a:lnTo>
                    <a:pt x="161" y="16"/>
                  </a:lnTo>
                  <a:lnTo>
                    <a:pt x="165" y="20"/>
                  </a:lnTo>
                  <a:lnTo>
                    <a:pt x="166" y="27"/>
                  </a:lnTo>
                  <a:lnTo>
                    <a:pt x="167" y="35"/>
                  </a:lnTo>
                  <a:lnTo>
                    <a:pt x="166" y="42"/>
                  </a:lnTo>
                  <a:lnTo>
                    <a:pt x="165" y="49"/>
                  </a:lnTo>
                  <a:lnTo>
                    <a:pt x="164" y="55"/>
                  </a:lnTo>
                  <a:lnTo>
                    <a:pt x="163" y="59"/>
                  </a:lnTo>
                  <a:lnTo>
                    <a:pt x="163" y="61"/>
                  </a:lnTo>
                  <a:lnTo>
                    <a:pt x="149" y="93"/>
                  </a:lnTo>
                  <a:lnTo>
                    <a:pt x="147" y="106"/>
                  </a:lnTo>
                  <a:lnTo>
                    <a:pt x="149" y="108"/>
                  </a:lnTo>
                  <a:lnTo>
                    <a:pt x="156" y="112"/>
                  </a:lnTo>
                  <a:lnTo>
                    <a:pt x="166" y="119"/>
                  </a:lnTo>
                  <a:lnTo>
                    <a:pt x="177" y="125"/>
                  </a:lnTo>
                  <a:lnTo>
                    <a:pt x="188" y="133"/>
                  </a:lnTo>
                  <a:lnTo>
                    <a:pt x="198" y="141"/>
                  </a:lnTo>
                  <a:lnTo>
                    <a:pt x="205" y="147"/>
                  </a:lnTo>
                  <a:lnTo>
                    <a:pt x="208" y="152"/>
                  </a:lnTo>
                  <a:lnTo>
                    <a:pt x="208" y="158"/>
                  </a:lnTo>
                  <a:lnTo>
                    <a:pt x="210" y="173"/>
                  </a:lnTo>
                  <a:lnTo>
                    <a:pt x="212" y="192"/>
                  </a:lnTo>
                  <a:lnTo>
                    <a:pt x="215" y="214"/>
                  </a:lnTo>
                  <a:lnTo>
                    <a:pt x="218" y="237"/>
                  </a:lnTo>
                  <a:lnTo>
                    <a:pt x="220" y="256"/>
                  </a:lnTo>
                  <a:lnTo>
                    <a:pt x="221" y="273"/>
                  </a:lnTo>
                  <a:lnTo>
                    <a:pt x="222" y="283"/>
                  </a:lnTo>
                  <a:lnTo>
                    <a:pt x="222" y="291"/>
                  </a:lnTo>
                  <a:lnTo>
                    <a:pt x="223" y="304"/>
                  </a:lnTo>
                  <a:lnTo>
                    <a:pt x="223" y="320"/>
                  </a:lnTo>
                  <a:lnTo>
                    <a:pt x="225" y="340"/>
                  </a:lnTo>
                  <a:lnTo>
                    <a:pt x="225" y="360"/>
                  </a:lnTo>
                  <a:lnTo>
                    <a:pt x="225" y="379"/>
                  </a:lnTo>
                  <a:lnTo>
                    <a:pt x="223" y="396"/>
                  </a:lnTo>
                  <a:lnTo>
                    <a:pt x="221" y="409"/>
                  </a:lnTo>
                  <a:lnTo>
                    <a:pt x="219" y="413"/>
                  </a:lnTo>
                  <a:lnTo>
                    <a:pt x="216" y="416"/>
                  </a:lnTo>
                  <a:lnTo>
                    <a:pt x="212" y="418"/>
                  </a:lnTo>
                  <a:lnTo>
                    <a:pt x="208" y="418"/>
                  </a:lnTo>
                  <a:lnTo>
                    <a:pt x="204" y="420"/>
                  </a:lnTo>
                  <a:lnTo>
                    <a:pt x="200" y="420"/>
                  </a:lnTo>
                  <a:lnTo>
                    <a:pt x="198" y="418"/>
                  </a:lnTo>
                  <a:lnTo>
                    <a:pt x="197" y="418"/>
                  </a:lnTo>
                  <a:lnTo>
                    <a:pt x="200" y="409"/>
                  </a:lnTo>
                  <a:lnTo>
                    <a:pt x="210" y="400"/>
                  </a:lnTo>
                  <a:lnTo>
                    <a:pt x="190" y="410"/>
                  </a:lnTo>
                  <a:lnTo>
                    <a:pt x="196" y="510"/>
                  </a:lnTo>
                  <a:lnTo>
                    <a:pt x="193" y="542"/>
                  </a:lnTo>
                  <a:lnTo>
                    <a:pt x="165" y="657"/>
                  </a:lnTo>
                  <a:lnTo>
                    <a:pt x="198" y="684"/>
                  </a:lnTo>
                  <a:lnTo>
                    <a:pt x="204" y="703"/>
                  </a:lnTo>
                  <a:lnTo>
                    <a:pt x="166" y="702"/>
                  </a:lnTo>
                  <a:lnTo>
                    <a:pt x="121" y="703"/>
                  </a:lnTo>
                  <a:lnTo>
                    <a:pt x="121" y="704"/>
                  </a:lnTo>
                  <a:lnTo>
                    <a:pt x="118" y="708"/>
                  </a:lnTo>
                  <a:lnTo>
                    <a:pt x="115" y="714"/>
                  </a:lnTo>
                  <a:lnTo>
                    <a:pt x="110" y="721"/>
                  </a:lnTo>
                  <a:lnTo>
                    <a:pt x="105" y="727"/>
                  </a:lnTo>
                  <a:lnTo>
                    <a:pt x="99" y="734"/>
                  </a:lnTo>
                  <a:lnTo>
                    <a:pt x="94" y="738"/>
                  </a:lnTo>
                  <a:lnTo>
                    <a:pt x="90" y="740"/>
                  </a:lnTo>
                  <a:lnTo>
                    <a:pt x="85" y="742"/>
                  </a:lnTo>
                  <a:lnTo>
                    <a:pt x="81" y="742"/>
                  </a:lnTo>
                  <a:lnTo>
                    <a:pt x="75" y="740"/>
                  </a:lnTo>
                  <a:lnTo>
                    <a:pt x="71" y="740"/>
                  </a:lnTo>
                  <a:lnTo>
                    <a:pt x="68" y="739"/>
                  </a:lnTo>
                  <a:lnTo>
                    <a:pt x="64" y="738"/>
                  </a:lnTo>
                  <a:lnTo>
                    <a:pt x="62" y="737"/>
                  </a:lnTo>
                  <a:lnTo>
                    <a:pt x="61" y="737"/>
                  </a:lnTo>
                  <a:lnTo>
                    <a:pt x="70" y="711"/>
                  </a:lnTo>
                  <a:lnTo>
                    <a:pt x="81" y="680"/>
                  </a:lnTo>
                  <a:lnTo>
                    <a:pt x="54" y="551"/>
                  </a:lnTo>
                  <a:lnTo>
                    <a:pt x="49" y="428"/>
                  </a:lnTo>
                  <a:lnTo>
                    <a:pt x="45" y="384"/>
                  </a:lnTo>
                </a:path>
              </a:pathLst>
            </a:custGeom>
            <a:solidFill>
              <a:srgbClr val="33CCFF"/>
            </a:solidFill>
            <a:ln w="9525" cap="rnd">
              <a:noFill/>
              <a:round/>
              <a:headEnd/>
              <a:tailEnd/>
            </a:ln>
            <a:effectLst/>
          </p:spPr>
          <p:txBody>
            <a:bodyPr/>
            <a:lstStyle/>
            <a:p>
              <a:endParaRPr lang="zh-CN" altLang="en-US"/>
            </a:p>
          </p:txBody>
        </p:sp>
      </p:grpSp>
    </p:spTree>
    <p:extLst>
      <p:ext uri="{BB962C8B-B14F-4D97-AF65-F5344CB8AC3E}">
        <p14:creationId xmlns:p14="http://schemas.microsoft.com/office/powerpoint/2010/main" val="3251756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接口服务运行期管</a:t>
            </a:r>
            <a:r>
              <a:rPr lang="zh-CN" altLang="en-US"/>
              <a:t>控</a:t>
            </a:r>
          </a:p>
        </p:txBody>
      </p:sp>
      <p:sp>
        <p:nvSpPr>
          <p:cNvPr id="3" name="矩形 2"/>
          <p:cNvSpPr/>
          <p:nvPr/>
        </p:nvSpPr>
        <p:spPr>
          <a:xfrm>
            <a:off x="767080" y="4625918"/>
            <a:ext cx="7405320" cy="1857238"/>
          </a:xfrm>
          <a:prstGeom prst="rect">
            <a:avLst/>
          </a:prstGeom>
        </p:spPr>
        <p:style>
          <a:lnRef idx="2">
            <a:schemeClr val="accent1"/>
          </a:lnRef>
          <a:fillRef idx="1">
            <a:schemeClr val="lt1"/>
          </a:fillRef>
          <a:effectRef idx="0">
            <a:schemeClr val="accent1"/>
          </a:effectRef>
          <a:fontRef idx="minor">
            <a:schemeClr val="dk1"/>
          </a:fontRef>
        </p:style>
        <p:txBody>
          <a:bodyPr wrap="square" anchor="ctr">
            <a:noAutofit/>
          </a:bodyPr>
          <a:lstStyle/>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阻断功能</a:t>
            </a:r>
            <a:r>
              <a:rPr lang="zh-CN" altLang="en-US" sz="1600" smtClean="0">
                <a:latin typeface="微软雅黑" pitchFamily="34" charset="-122"/>
                <a:ea typeface="微软雅黑" pitchFamily="34" charset="-122"/>
                <a:cs typeface="Times New Roman" pitchFamily="18" charset="0"/>
              </a:rPr>
              <a:t>：如果</a:t>
            </a:r>
            <a:r>
              <a:rPr lang="en-US" altLang="zh-CN" sz="1600" smtClean="0">
                <a:latin typeface="微软雅黑" pitchFamily="34" charset="-122"/>
                <a:ea typeface="微软雅黑" pitchFamily="34" charset="-122"/>
                <a:cs typeface="Times New Roman" pitchFamily="18" charset="0"/>
              </a:rPr>
              <a:t>SAM</a:t>
            </a:r>
            <a:r>
              <a:rPr lang="zh-CN" altLang="en-US" sz="1600" smtClean="0">
                <a:latin typeface="微软雅黑" pitchFamily="34" charset="-122"/>
                <a:ea typeface="微软雅黑" pitchFamily="34" charset="-122"/>
                <a:cs typeface="Times New Roman" pitchFamily="18" charset="0"/>
              </a:rPr>
              <a:t>配置信息为打开，直接阻断非法调用，包括</a:t>
            </a:r>
            <a:r>
              <a:rPr lang="en-US" altLang="zh-CN" sz="1600" smtClean="0">
                <a:latin typeface="微软雅黑" pitchFamily="34" charset="-122"/>
                <a:ea typeface="微软雅黑" pitchFamily="34" charset="-122"/>
                <a:cs typeface="Times New Roman" pitchFamily="18" charset="0"/>
              </a:rPr>
              <a:t>IP</a:t>
            </a:r>
            <a:r>
              <a:rPr lang="zh-CN" altLang="en-US" sz="1600" smtClean="0">
                <a:latin typeface="微软雅黑" pitchFamily="34" charset="-122"/>
                <a:ea typeface="微软雅黑" pitchFamily="34" charset="-122"/>
                <a:cs typeface="Times New Roman" pitchFamily="18" charset="0"/>
              </a:rPr>
              <a:t>地址非法、调用关系未声明等</a:t>
            </a:r>
            <a:r>
              <a:rPr lang="zh-CN" altLang="zh-CN" sz="1600" smtClean="0">
                <a:latin typeface="微软雅黑" pitchFamily="34" charset="-122"/>
                <a:ea typeface="微软雅黑" pitchFamily="34" charset="-122"/>
                <a:cs typeface="Times New Roman" pitchFamily="18" charset="0"/>
              </a:rPr>
              <a:t>；</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违规审计</a:t>
            </a:r>
            <a:r>
              <a:rPr lang="zh-CN" altLang="zh-CN" sz="1600" smtClean="0">
                <a:latin typeface="微软雅黑" pitchFamily="34" charset="-122"/>
                <a:ea typeface="微软雅黑" pitchFamily="34" charset="-122"/>
                <a:cs typeface="Times New Roman" pitchFamily="18" charset="0"/>
              </a:rPr>
              <a:t>：</a:t>
            </a:r>
            <a:r>
              <a:rPr lang="zh-CN" altLang="en-US" sz="1600" smtClean="0">
                <a:latin typeface="微软雅黑" pitchFamily="34" charset="-122"/>
                <a:ea typeface="微软雅黑" pitchFamily="34" charset="-122"/>
                <a:cs typeface="Times New Roman" pitchFamily="18" charset="0"/>
              </a:rPr>
              <a:t>如果</a:t>
            </a:r>
            <a:r>
              <a:rPr lang="en-US" altLang="zh-CN" sz="1600">
                <a:latin typeface="微软雅黑" pitchFamily="34" charset="-122"/>
                <a:ea typeface="微软雅黑" pitchFamily="34" charset="-122"/>
                <a:cs typeface="Times New Roman" pitchFamily="18" charset="0"/>
              </a:rPr>
              <a:t>SAM</a:t>
            </a:r>
            <a:r>
              <a:rPr lang="zh-CN" altLang="en-US" sz="1600">
                <a:latin typeface="微软雅黑" pitchFamily="34" charset="-122"/>
                <a:ea typeface="微软雅黑" pitchFamily="34" charset="-122"/>
                <a:cs typeface="Times New Roman" pitchFamily="18" charset="0"/>
              </a:rPr>
              <a:t>配置信息</a:t>
            </a:r>
            <a:r>
              <a:rPr lang="zh-CN" altLang="en-US" sz="1600" smtClean="0">
                <a:latin typeface="微软雅黑" pitchFamily="34" charset="-122"/>
                <a:ea typeface="微软雅黑" pitchFamily="34" charset="-122"/>
                <a:cs typeface="Times New Roman" pitchFamily="18" charset="0"/>
              </a:rPr>
              <a:t>为关闭，当前接口访问放行，在日志中记录违规类型：</a:t>
            </a:r>
            <a:r>
              <a:rPr lang="en-US" altLang="zh-CN" sz="1600" smtClean="0">
                <a:latin typeface="微软雅黑" pitchFamily="34" charset="-122"/>
                <a:ea typeface="微软雅黑" pitchFamily="34" charset="-122"/>
                <a:cs typeface="Times New Roman" pitchFamily="18" charset="0"/>
              </a:rPr>
              <a:t>IP</a:t>
            </a:r>
            <a:r>
              <a:rPr lang="zh-CN" altLang="en-US" sz="1600" smtClean="0">
                <a:latin typeface="微软雅黑" pitchFamily="34" charset="-122"/>
                <a:ea typeface="微软雅黑" pitchFamily="34" charset="-122"/>
                <a:cs typeface="Times New Roman" pitchFamily="18" charset="0"/>
              </a:rPr>
              <a:t>地址非法和调用关系非法。</a:t>
            </a:r>
            <a:endParaRPr lang="zh-CN" altLang="en-US" sz="2400">
              <a:latin typeface="微软雅黑" pitchFamily="34" charset="-122"/>
              <a:ea typeface="微软雅黑" pitchFamily="34" charset="-122"/>
              <a:cs typeface="宋体" pitchFamily="2" charset="-122"/>
            </a:endParaRPr>
          </a:p>
        </p:txBody>
      </p:sp>
      <p:pic>
        <p:nvPicPr>
          <p:cNvPr id="4"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6388" y="1130103"/>
            <a:ext cx="265998"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3781" y="1255178"/>
            <a:ext cx="265998"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bwMode="auto">
          <a:xfrm>
            <a:off x="1259632" y="1491244"/>
            <a:ext cx="1219200" cy="307777"/>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服务消费者</a:t>
            </a:r>
            <a:endParaRPr lang="zh-CN" altLang="en-US" sz="1400" kern="0" dirty="0">
              <a:solidFill>
                <a:schemeClr val="tx1"/>
              </a:solidFill>
              <a:latin typeface="微软雅黑" pitchFamily="34" charset="-122"/>
              <a:ea typeface="微软雅黑" pitchFamily="34" charset="-122"/>
            </a:endParaRPr>
          </a:p>
        </p:txBody>
      </p:sp>
      <p:pic>
        <p:nvPicPr>
          <p:cNvPr id="7"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200" y="979048"/>
            <a:ext cx="265999" cy="37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6741" y="1065175"/>
            <a:ext cx="265999" cy="37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bwMode="auto">
          <a:xfrm>
            <a:off x="6578927" y="1432620"/>
            <a:ext cx="1143000" cy="366401"/>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服务提供者</a:t>
            </a:r>
            <a:endParaRPr lang="zh-CN" altLang="en-US" sz="1400" kern="0" dirty="0">
              <a:solidFill>
                <a:schemeClr val="tx1"/>
              </a:solidFill>
              <a:latin typeface="微软雅黑" pitchFamily="34" charset="-122"/>
              <a:ea typeface="微软雅黑" pitchFamily="34" charset="-122"/>
            </a:endParaRPr>
          </a:p>
        </p:txBody>
      </p:sp>
      <p:pic>
        <p:nvPicPr>
          <p:cNvPr id="10"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1496379" y="1865625"/>
            <a:ext cx="372853" cy="516722"/>
          </a:xfrm>
          <a:prstGeom prst="rect">
            <a:avLst/>
          </a:prstGeom>
          <a:noFill/>
        </p:spPr>
      </p:pic>
      <p:pic>
        <p:nvPicPr>
          <p:cNvPr id="11"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1726356" y="1794187"/>
            <a:ext cx="372853" cy="516722"/>
          </a:xfrm>
          <a:prstGeom prst="rect">
            <a:avLst/>
          </a:prstGeom>
          <a:noFill/>
        </p:spPr>
      </p:pic>
      <p:pic>
        <p:nvPicPr>
          <p:cNvPr id="12"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1940670" y="1937063"/>
            <a:ext cx="372853" cy="516722"/>
          </a:xfrm>
          <a:prstGeom prst="rect">
            <a:avLst/>
          </a:prstGeom>
          <a:noFill/>
        </p:spPr>
      </p:pic>
      <p:sp>
        <p:nvSpPr>
          <p:cNvPr id="13" name="流程图: 直接访问存储器 12"/>
          <p:cNvSpPr/>
          <p:nvPr/>
        </p:nvSpPr>
        <p:spPr>
          <a:xfrm>
            <a:off x="4905505" y="1828297"/>
            <a:ext cx="1160238" cy="448502"/>
          </a:xfrm>
          <a:prstGeom prst="flowChartMagneticDrum">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mtClean="0"/>
              <a:t>ESB</a:t>
            </a:r>
            <a:endParaRPr lang="zh-CN" altLang="en-US"/>
          </a:p>
        </p:txBody>
      </p:sp>
      <p:pic>
        <p:nvPicPr>
          <p:cNvPr id="14"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6760767" y="1794187"/>
            <a:ext cx="372853" cy="516722"/>
          </a:xfrm>
          <a:prstGeom prst="rect">
            <a:avLst/>
          </a:prstGeom>
          <a:noFill/>
        </p:spPr>
      </p:pic>
      <p:pic>
        <p:nvPicPr>
          <p:cNvPr id="15"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6990744" y="1722749"/>
            <a:ext cx="372853" cy="516722"/>
          </a:xfrm>
          <a:prstGeom prst="rect">
            <a:avLst/>
          </a:prstGeom>
          <a:noFill/>
        </p:spPr>
      </p:pic>
      <p:pic>
        <p:nvPicPr>
          <p:cNvPr id="16"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7205058" y="1865625"/>
            <a:ext cx="372853" cy="516722"/>
          </a:xfrm>
          <a:prstGeom prst="rect">
            <a:avLst/>
          </a:prstGeom>
          <a:noFill/>
        </p:spPr>
      </p:pic>
      <p:sp>
        <p:nvSpPr>
          <p:cNvPr id="18" name="矩形 17"/>
          <p:cNvSpPr/>
          <p:nvPr/>
        </p:nvSpPr>
        <p:spPr>
          <a:xfrm>
            <a:off x="3067284" y="1412030"/>
            <a:ext cx="1198259" cy="1266782"/>
          </a:xfrm>
          <a:prstGeom prst="rect">
            <a:avLst/>
          </a:prstGeom>
        </p:spPr>
        <p:style>
          <a:lnRef idx="1">
            <a:schemeClr val="accent3"/>
          </a:lnRef>
          <a:fillRef idx="2">
            <a:schemeClr val="accent3"/>
          </a:fillRef>
          <a:effectRef idx="1">
            <a:schemeClr val="accent3"/>
          </a:effectRef>
          <a:fontRef idx="minor">
            <a:schemeClr val="dk1"/>
          </a:fontRef>
        </p:style>
        <p:txBody>
          <a:bodyPr vert="horz" rtlCol="0" anchor="t"/>
          <a:lstStyle/>
          <a:p>
            <a:pPr algn="ctr"/>
            <a:r>
              <a:rPr lang="en-US" altLang="zh-CN" smtClean="0"/>
              <a:t>SSM</a:t>
            </a:r>
            <a:endParaRPr lang="zh-CN" altLang="en-US"/>
          </a:p>
        </p:txBody>
      </p:sp>
      <p:sp>
        <p:nvSpPr>
          <p:cNvPr id="19" name="矩形 18"/>
          <p:cNvSpPr/>
          <p:nvPr/>
        </p:nvSpPr>
        <p:spPr>
          <a:xfrm>
            <a:off x="2753375" y="3284984"/>
            <a:ext cx="2260977" cy="843476"/>
          </a:xfrm>
          <a:prstGeom prst="rect">
            <a:avLst/>
          </a:prstGeom>
        </p:spPr>
        <p:style>
          <a:lnRef idx="1">
            <a:schemeClr val="accent1"/>
          </a:lnRef>
          <a:fillRef idx="2">
            <a:schemeClr val="accent1"/>
          </a:fillRef>
          <a:effectRef idx="1">
            <a:schemeClr val="accent1"/>
          </a:effectRef>
          <a:fontRef idx="minor">
            <a:schemeClr val="dk1"/>
          </a:fontRef>
        </p:style>
        <p:txBody>
          <a:bodyPr vert="horz" rtlCol="0" anchor="b"/>
          <a:lstStyle/>
          <a:p>
            <a:pPr algn="ctr"/>
            <a:r>
              <a:rPr lang="en-US" altLang="zh-CN" sz="1600" smtClean="0"/>
              <a:t>SAM</a:t>
            </a:r>
            <a:endParaRPr lang="zh-CN" altLang="en-US" sz="1600"/>
          </a:p>
        </p:txBody>
      </p:sp>
      <p:sp>
        <p:nvSpPr>
          <p:cNvPr id="20" name="右箭头 19"/>
          <p:cNvSpPr/>
          <p:nvPr/>
        </p:nvSpPr>
        <p:spPr>
          <a:xfrm rot="16200000">
            <a:off x="3679254" y="2841520"/>
            <a:ext cx="409219" cy="28803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1" name="矩形 20"/>
          <p:cNvSpPr/>
          <p:nvPr/>
        </p:nvSpPr>
        <p:spPr>
          <a:xfrm>
            <a:off x="3958498" y="2708920"/>
            <a:ext cx="595422" cy="523220"/>
          </a:xfrm>
          <a:prstGeom prst="rect">
            <a:avLst/>
          </a:prstGeom>
        </p:spPr>
        <p:txBody>
          <a:bodyPr wrap="square">
            <a:spAutoFit/>
          </a:bodyPr>
          <a:lstStyle/>
          <a:p>
            <a:r>
              <a:rPr lang="zh-CN" altLang="en-US" sz="1400" smtClean="0">
                <a:latin typeface="微软雅黑" pitchFamily="34" charset="-122"/>
                <a:ea typeface="微软雅黑" pitchFamily="34" charset="-122"/>
                <a:cs typeface="Times New Roman" pitchFamily="18" charset="0"/>
              </a:rPr>
              <a:t>配置信息</a:t>
            </a:r>
            <a:endParaRPr lang="zh-CN" altLang="en-US" sz="1400">
              <a:latin typeface="微软雅黑" pitchFamily="34" charset="-122"/>
              <a:ea typeface="微软雅黑" pitchFamily="34" charset="-122"/>
            </a:endParaRPr>
          </a:p>
        </p:txBody>
      </p:sp>
      <p:sp>
        <p:nvSpPr>
          <p:cNvPr id="22" name="矩形 21"/>
          <p:cNvSpPr/>
          <p:nvPr/>
        </p:nvSpPr>
        <p:spPr>
          <a:xfrm>
            <a:off x="2901628" y="3379625"/>
            <a:ext cx="798839" cy="3970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a:latin typeface="微软雅黑" pitchFamily="34" charset="-122"/>
                <a:ea typeface="微软雅黑" pitchFamily="34" charset="-122"/>
              </a:rPr>
              <a:t>IP</a:t>
            </a:r>
            <a:r>
              <a:rPr lang="zh-CN" altLang="en-US" sz="1200">
                <a:latin typeface="微软雅黑" pitchFamily="34" charset="-122"/>
                <a:ea typeface="微软雅黑" pitchFamily="34" charset="-122"/>
              </a:rPr>
              <a:t>地址阻断开关</a:t>
            </a:r>
          </a:p>
        </p:txBody>
      </p:sp>
      <p:sp>
        <p:nvSpPr>
          <p:cNvPr id="23" name="矩形 22"/>
          <p:cNvSpPr/>
          <p:nvPr/>
        </p:nvSpPr>
        <p:spPr>
          <a:xfrm>
            <a:off x="4027879" y="3379625"/>
            <a:ext cx="798839" cy="39709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200" smtClean="0">
                <a:latin typeface="微软雅黑" pitchFamily="34" charset="-122"/>
                <a:ea typeface="微软雅黑" pitchFamily="34" charset="-122"/>
              </a:rPr>
              <a:t>调用关系阻断开关</a:t>
            </a:r>
            <a:endParaRPr lang="zh-CN" altLang="en-US" sz="1200">
              <a:latin typeface="微软雅黑" pitchFamily="34" charset="-122"/>
              <a:ea typeface="微软雅黑" pitchFamily="34" charset="-122"/>
            </a:endParaRPr>
          </a:p>
        </p:txBody>
      </p:sp>
      <p:sp>
        <p:nvSpPr>
          <p:cNvPr id="25" name="右箭头 24"/>
          <p:cNvSpPr/>
          <p:nvPr/>
        </p:nvSpPr>
        <p:spPr>
          <a:xfrm>
            <a:off x="4422140" y="1908981"/>
            <a:ext cx="347459" cy="3304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6" name="右箭头 25"/>
          <p:cNvSpPr/>
          <p:nvPr/>
        </p:nvSpPr>
        <p:spPr>
          <a:xfrm>
            <a:off x="6209759" y="1908981"/>
            <a:ext cx="347459" cy="3304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流程图: 过程 26"/>
          <p:cNvSpPr/>
          <p:nvPr/>
        </p:nvSpPr>
        <p:spPr>
          <a:xfrm>
            <a:off x="1116524" y="4409894"/>
            <a:ext cx="1793448" cy="432048"/>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smtClean="0">
                <a:latin typeface="微软雅黑" pitchFamily="34" charset="-122"/>
                <a:ea typeface="微软雅黑" pitchFamily="34" charset="-122"/>
              </a:rPr>
              <a:t>接口调用管控</a:t>
            </a:r>
            <a:endParaRPr lang="zh-CN" altLang="en-US" sz="1600" b="1">
              <a:latin typeface="微软雅黑" pitchFamily="34" charset="-122"/>
              <a:ea typeface="微软雅黑" pitchFamily="34" charset="-122"/>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65" y="1710339"/>
            <a:ext cx="282302" cy="923925"/>
          </a:xfrm>
          <a:prstGeom prst="rect">
            <a:avLst/>
          </a:prstGeom>
          <a:noFill/>
          <a:ln>
            <a:noFill/>
          </a:ln>
          <a:effectLst/>
        </p:spPr>
      </p:pic>
      <p:sp>
        <p:nvSpPr>
          <p:cNvPr id="28" name="右弧形箭头 27"/>
          <p:cNvSpPr/>
          <p:nvPr/>
        </p:nvSpPr>
        <p:spPr>
          <a:xfrm>
            <a:off x="3216512" y="2057261"/>
            <a:ext cx="432048" cy="472675"/>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29" name="右箭头 28"/>
          <p:cNvSpPr/>
          <p:nvPr/>
        </p:nvSpPr>
        <p:spPr>
          <a:xfrm>
            <a:off x="2549932" y="1948350"/>
            <a:ext cx="347459" cy="3304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275388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接口服务运行统计分析</a:t>
            </a:r>
            <a:endParaRPr lang="zh-CN" altLang="en-US"/>
          </a:p>
        </p:txBody>
      </p:sp>
      <p:sp>
        <p:nvSpPr>
          <p:cNvPr id="15" name="圆角矩形 14"/>
          <p:cNvSpPr/>
          <p:nvPr/>
        </p:nvSpPr>
        <p:spPr>
          <a:xfrm>
            <a:off x="107504" y="3068960"/>
            <a:ext cx="4736318" cy="1919094"/>
          </a:xfrm>
          <a:prstGeom prst="roundRect">
            <a:avLst>
              <a:gd name="adj" fmla="val 5708"/>
            </a:avLst>
          </a:prstGeom>
          <a:ln/>
        </p:spPr>
        <p:style>
          <a:lnRef idx="2">
            <a:schemeClr val="accent3"/>
          </a:lnRef>
          <a:fillRef idx="1">
            <a:schemeClr val="lt1"/>
          </a:fillRef>
          <a:effectRef idx="0">
            <a:schemeClr val="accent3"/>
          </a:effectRef>
          <a:fontRef idx="minor">
            <a:schemeClr val="dk1"/>
          </a:fontRef>
        </p:style>
        <p:txBody>
          <a:bodyPr rtlCol="0" anchor="t"/>
          <a:lstStyle/>
          <a:p>
            <a:pPr algn="ctr" fontAlgn="auto">
              <a:spcBef>
                <a:spcPts val="0"/>
              </a:spcBef>
              <a:spcAft>
                <a:spcPts val="0"/>
              </a:spcAft>
            </a:pPr>
            <a:r>
              <a:rPr lang="zh-CN" altLang="en-US" sz="1600" b="0" smtClean="0">
                <a:solidFill>
                  <a:prstClr val="black"/>
                </a:solidFill>
                <a:latin typeface="微软雅黑" pitchFamily="34" charset="-122"/>
                <a:ea typeface="微软雅黑" pitchFamily="34" charset="-122"/>
              </a:rPr>
              <a:t>服务统计</a:t>
            </a:r>
            <a:r>
              <a:rPr lang="zh-CN" altLang="en-US" sz="1600">
                <a:solidFill>
                  <a:prstClr val="black"/>
                </a:solidFill>
                <a:latin typeface="微软雅黑" pitchFamily="34" charset="-122"/>
                <a:ea typeface="微软雅黑" pitchFamily="34" charset="-122"/>
              </a:rPr>
              <a:t>分析</a:t>
            </a:r>
            <a:endParaRPr lang="zh-CN" altLang="en-US" sz="1600" b="0" dirty="0">
              <a:solidFill>
                <a:prstClr val="black"/>
              </a:solidFill>
              <a:latin typeface="微软雅黑" pitchFamily="34" charset="-122"/>
              <a:ea typeface="微软雅黑" pitchFamily="34" charset="-122"/>
            </a:endParaRPr>
          </a:p>
        </p:txBody>
      </p:sp>
      <p:sp>
        <p:nvSpPr>
          <p:cNvPr id="16" name="圆角矩形 15"/>
          <p:cNvSpPr/>
          <p:nvPr/>
        </p:nvSpPr>
        <p:spPr>
          <a:xfrm>
            <a:off x="251520" y="3740037"/>
            <a:ext cx="1368720" cy="40904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0" smtClean="0">
                <a:solidFill>
                  <a:prstClr val="black"/>
                </a:solidFill>
                <a:latin typeface="微软雅黑" pitchFamily="34" charset="-122"/>
                <a:ea typeface="微软雅黑" pitchFamily="34" charset="-122"/>
              </a:rPr>
              <a:t>运行整体状态</a:t>
            </a:r>
            <a:endParaRPr lang="zh-CN" altLang="en-US" sz="1400" b="0" dirty="0">
              <a:solidFill>
                <a:prstClr val="black"/>
              </a:solidFill>
              <a:latin typeface="微软雅黑" pitchFamily="34" charset="-122"/>
              <a:ea typeface="微软雅黑" pitchFamily="34" charset="-122"/>
            </a:endParaRPr>
          </a:p>
        </p:txBody>
      </p:sp>
      <p:sp>
        <p:nvSpPr>
          <p:cNvPr id="17" name="圆角矩形 16"/>
          <p:cNvSpPr/>
          <p:nvPr/>
        </p:nvSpPr>
        <p:spPr>
          <a:xfrm>
            <a:off x="251520" y="4378765"/>
            <a:ext cx="1368720" cy="40689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smtClean="0">
                <a:solidFill>
                  <a:prstClr val="black"/>
                </a:solidFill>
                <a:latin typeface="微软雅黑" pitchFamily="34" charset="-122"/>
                <a:ea typeface="微软雅黑" pitchFamily="34" charset="-122"/>
              </a:rPr>
              <a:t>访问故障诊断</a:t>
            </a:r>
            <a:endParaRPr lang="zh-CN" altLang="en-US" sz="1400" b="0" dirty="0">
              <a:solidFill>
                <a:prstClr val="black"/>
              </a:solidFill>
              <a:latin typeface="微软雅黑" pitchFamily="34" charset="-122"/>
              <a:ea typeface="微软雅黑" pitchFamily="34" charset="-122"/>
            </a:endParaRPr>
          </a:p>
        </p:txBody>
      </p:sp>
      <p:sp>
        <p:nvSpPr>
          <p:cNvPr id="18" name="圆角矩形 17"/>
          <p:cNvSpPr/>
          <p:nvPr/>
        </p:nvSpPr>
        <p:spPr>
          <a:xfrm>
            <a:off x="3371298" y="3724784"/>
            <a:ext cx="1368720" cy="4068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0" smtClean="0">
                <a:solidFill>
                  <a:prstClr val="black"/>
                </a:solidFill>
                <a:latin typeface="微软雅黑" pitchFamily="34" charset="-122"/>
                <a:ea typeface="微软雅黑" pitchFamily="34" charset="-122"/>
              </a:rPr>
              <a:t>服务响应时间</a:t>
            </a:r>
            <a:endParaRPr lang="zh-CN" altLang="en-US" sz="1400" b="0" dirty="0">
              <a:solidFill>
                <a:prstClr val="black"/>
              </a:solidFill>
              <a:latin typeface="微软雅黑" pitchFamily="34" charset="-122"/>
              <a:ea typeface="微软雅黑" pitchFamily="34" charset="-122"/>
            </a:endParaRPr>
          </a:p>
        </p:txBody>
      </p:sp>
      <p:sp>
        <p:nvSpPr>
          <p:cNvPr id="19" name="圆角矩形 18"/>
          <p:cNvSpPr/>
          <p:nvPr/>
        </p:nvSpPr>
        <p:spPr>
          <a:xfrm>
            <a:off x="3371298" y="4365105"/>
            <a:ext cx="1368720" cy="4068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0" dirty="0" smtClean="0">
                <a:solidFill>
                  <a:prstClr val="black"/>
                </a:solidFill>
                <a:latin typeface="微软雅黑" pitchFamily="34" charset="-122"/>
                <a:ea typeface="微软雅黑" pitchFamily="34" charset="-122"/>
              </a:rPr>
              <a:t>执行效率明细</a:t>
            </a:r>
            <a:endParaRPr lang="zh-CN" altLang="en-US" sz="1400" b="0" dirty="0">
              <a:solidFill>
                <a:prstClr val="black"/>
              </a:solidFill>
              <a:latin typeface="微软雅黑" pitchFamily="34" charset="-122"/>
              <a:ea typeface="微软雅黑" pitchFamily="34" charset="-122"/>
            </a:endParaRPr>
          </a:p>
        </p:txBody>
      </p:sp>
      <p:sp>
        <p:nvSpPr>
          <p:cNvPr id="20" name="圆角矩形 19"/>
          <p:cNvSpPr/>
          <p:nvPr/>
        </p:nvSpPr>
        <p:spPr>
          <a:xfrm>
            <a:off x="1718686" y="3742186"/>
            <a:ext cx="1505592" cy="4068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en-US" altLang="zh-CN" sz="1400" b="0" smtClean="0">
                <a:solidFill>
                  <a:prstClr val="black"/>
                </a:solidFill>
                <a:latin typeface="微软雅黑" pitchFamily="34" charset="-122"/>
                <a:ea typeface="微软雅黑" pitchFamily="34" charset="-122"/>
              </a:rPr>
              <a:t>IP</a:t>
            </a:r>
            <a:r>
              <a:rPr lang="zh-CN" altLang="en-US" sz="1400" b="0" smtClean="0">
                <a:solidFill>
                  <a:prstClr val="black"/>
                </a:solidFill>
                <a:latin typeface="微软雅黑" pitchFamily="34" charset="-122"/>
                <a:ea typeface="微软雅黑" pitchFamily="34" charset="-122"/>
              </a:rPr>
              <a:t>非法调用情况</a:t>
            </a:r>
            <a:endParaRPr lang="zh-CN" altLang="en-US" sz="1400" b="0" dirty="0">
              <a:solidFill>
                <a:prstClr val="black"/>
              </a:solidFill>
              <a:latin typeface="微软雅黑" pitchFamily="34" charset="-122"/>
              <a:ea typeface="微软雅黑" pitchFamily="34" charset="-122"/>
            </a:endParaRPr>
          </a:p>
        </p:txBody>
      </p:sp>
      <p:sp>
        <p:nvSpPr>
          <p:cNvPr id="21" name="圆角矩形 20"/>
          <p:cNvSpPr/>
          <p:nvPr/>
        </p:nvSpPr>
        <p:spPr>
          <a:xfrm>
            <a:off x="1718686" y="4365104"/>
            <a:ext cx="1505592" cy="406894"/>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sz="1400" b="0" dirty="0" smtClean="0">
                <a:solidFill>
                  <a:prstClr val="black"/>
                </a:solidFill>
                <a:latin typeface="微软雅黑" pitchFamily="34" charset="-122"/>
                <a:ea typeface="微软雅黑" pitchFamily="34" charset="-122"/>
              </a:rPr>
              <a:t>非授权调用情况</a:t>
            </a:r>
            <a:endParaRPr lang="zh-CN" altLang="en-US" sz="1400" b="0" dirty="0">
              <a:solidFill>
                <a:prstClr val="black"/>
              </a:solidFill>
              <a:latin typeface="微软雅黑" pitchFamily="34" charset="-122"/>
              <a:ea typeface="微软雅黑" pitchFamily="34" charset="-122"/>
            </a:endParaRPr>
          </a:p>
        </p:txBody>
      </p:sp>
      <p:sp>
        <p:nvSpPr>
          <p:cNvPr id="22" name="矩形 21"/>
          <p:cNvSpPr/>
          <p:nvPr/>
        </p:nvSpPr>
        <p:spPr>
          <a:xfrm>
            <a:off x="5435064" y="1785699"/>
            <a:ext cx="3601432" cy="2004245"/>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lvl="0" fontAlgn="base">
              <a:spcBef>
                <a:spcPct val="0"/>
              </a:spcBef>
              <a:spcAft>
                <a:spcPct val="0"/>
              </a:spcAft>
            </a:pPr>
            <a:r>
              <a:rPr lang="zh-CN" altLang="en-US" sz="1600" smtClean="0">
                <a:latin typeface="微软雅黑" pitchFamily="34" charset="-122"/>
                <a:ea typeface="微软雅黑" pitchFamily="34" charset="-122"/>
                <a:cs typeface="Times New Roman" pitchFamily="18" charset="0"/>
              </a:rPr>
              <a:t>通过</a:t>
            </a:r>
            <a:r>
              <a:rPr lang="en-US" altLang="zh-CN" sz="1600" smtClean="0">
                <a:latin typeface="微软雅黑" pitchFamily="34" charset="-122"/>
                <a:ea typeface="微软雅黑" pitchFamily="34" charset="-122"/>
                <a:cs typeface="Times New Roman" pitchFamily="18" charset="0"/>
              </a:rPr>
              <a:t>SSM</a:t>
            </a:r>
            <a:r>
              <a:rPr lang="zh-CN" altLang="en-US" sz="1600" smtClean="0">
                <a:latin typeface="微软雅黑" pitchFamily="34" charset="-122"/>
                <a:ea typeface="微软雅黑" pitchFamily="34" charset="-122"/>
                <a:cs typeface="Times New Roman" pitchFamily="18" charset="0"/>
              </a:rPr>
              <a:t>的统计分析数据管理开发商：</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服务消费者</a:t>
            </a:r>
            <a:r>
              <a:rPr lang="zh-CN" altLang="en-US" sz="1600" smtClean="0">
                <a:latin typeface="微软雅黑" pitchFamily="34" charset="-122"/>
                <a:ea typeface="微软雅黑" pitchFamily="34" charset="-122"/>
                <a:cs typeface="Times New Roman" pitchFamily="18" charset="0"/>
              </a:rPr>
              <a:t>：根据</a:t>
            </a:r>
            <a:r>
              <a:rPr lang="en-US" altLang="zh-CN" sz="1600" smtClean="0">
                <a:latin typeface="微软雅黑" pitchFamily="34" charset="-122"/>
                <a:ea typeface="微软雅黑" pitchFamily="34" charset="-122"/>
                <a:cs typeface="Times New Roman" pitchFamily="18" charset="0"/>
              </a:rPr>
              <a:t>IP</a:t>
            </a:r>
            <a:r>
              <a:rPr lang="zh-CN" altLang="en-US" sz="1600" smtClean="0">
                <a:latin typeface="微软雅黑" pitchFamily="34" charset="-122"/>
                <a:ea typeface="微软雅黑" pitchFamily="34" charset="-122"/>
                <a:cs typeface="Times New Roman" pitchFamily="18" charset="0"/>
              </a:rPr>
              <a:t>非法和非授权调用统计数据，考核开发商规范执行情况</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服务提供者</a:t>
            </a:r>
            <a:r>
              <a:rPr lang="zh-CN" altLang="zh-CN" sz="1600" smtClean="0">
                <a:latin typeface="微软雅黑" pitchFamily="34" charset="-122"/>
                <a:ea typeface="微软雅黑" pitchFamily="34" charset="-122"/>
                <a:cs typeface="Times New Roman" pitchFamily="18" charset="0"/>
              </a:rPr>
              <a:t>：</a:t>
            </a:r>
            <a:r>
              <a:rPr lang="zh-CN" altLang="en-US" sz="1600" smtClean="0">
                <a:latin typeface="微软雅黑" pitchFamily="34" charset="-122"/>
                <a:ea typeface="微软雅黑" pitchFamily="34" charset="-122"/>
                <a:cs typeface="Times New Roman" pitchFamily="18" charset="0"/>
              </a:rPr>
              <a:t>根据服务响应时间、平均报文大小、失败率等统计数据，考核开发商开发软件质量</a:t>
            </a:r>
            <a:endParaRPr lang="zh-CN" altLang="en-US" sz="2400">
              <a:latin typeface="微软雅黑" pitchFamily="34" charset="-122"/>
              <a:ea typeface="微软雅黑" pitchFamily="34" charset="-122"/>
              <a:cs typeface="宋体" pitchFamily="2" charset="-122"/>
            </a:endParaRPr>
          </a:p>
        </p:txBody>
      </p:sp>
      <p:sp>
        <p:nvSpPr>
          <p:cNvPr id="23" name="流程图: 过程 22"/>
          <p:cNvSpPr/>
          <p:nvPr/>
        </p:nvSpPr>
        <p:spPr>
          <a:xfrm>
            <a:off x="5726859" y="1556792"/>
            <a:ext cx="1793448" cy="432048"/>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smtClean="0">
                <a:latin typeface="微软雅黑" pitchFamily="34" charset="-122"/>
                <a:ea typeface="微软雅黑" pitchFamily="34" charset="-122"/>
              </a:rPr>
              <a:t>开发商管控</a:t>
            </a:r>
            <a:endParaRPr lang="zh-CN" altLang="en-US" sz="1600" b="1">
              <a:latin typeface="微软雅黑" pitchFamily="34" charset="-122"/>
              <a:ea typeface="微软雅黑" pitchFamily="34" charset="-122"/>
            </a:endParaRPr>
          </a:p>
        </p:txBody>
      </p:sp>
      <p:pic>
        <p:nvPicPr>
          <p:cNvPr id="24"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2978" y="1081170"/>
            <a:ext cx="265999"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157" y="1133482"/>
            <a:ext cx="265999"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bwMode="auto">
          <a:xfrm>
            <a:off x="228600" y="1385970"/>
            <a:ext cx="1647112" cy="307777"/>
          </a:xfrm>
          <a:prstGeom prst="rect">
            <a:avLst/>
          </a:prstGeom>
          <a:noFill/>
        </p:spPr>
        <p:txBody>
          <a:bodyPr wrap="square">
            <a:spAutoFit/>
          </a:bodyPr>
          <a:lstStyle/>
          <a:p>
            <a:pPr algn="ctr" fontAlgn="t">
              <a:defRPr/>
            </a:pPr>
            <a:r>
              <a:rPr lang="zh-CN" altLang="en-US" sz="1400" kern="0" dirty="0" smtClean="0">
                <a:latin typeface="微软雅黑" pitchFamily="34" charset="-122"/>
                <a:ea typeface="微软雅黑" pitchFamily="34" charset="-122"/>
              </a:rPr>
              <a:t>治理小组</a:t>
            </a:r>
            <a:endParaRPr lang="zh-CN" altLang="en-US" sz="1400" kern="0" dirty="0">
              <a:solidFill>
                <a:schemeClr val="tx1"/>
              </a:solidFill>
              <a:latin typeface="微软雅黑" pitchFamily="34" charset="-122"/>
              <a:ea typeface="微软雅黑" pitchFamily="34" charset="-122"/>
            </a:endParaRPr>
          </a:p>
        </p:txBody>
      </p:sp>
      <p:sp>
        <p:nvSpPr>
          <p:cNvPr id="27" name="折角形 26"/>
          <p:cNvSpPr/>
          <p:nvPr/>
        </p:nvSpPr>
        <p:spPr bwMode="auto">
          <a:xfrm>
            <a:off x="354904" y="2031504"/>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28" name="折角形 27"/>
          <p:cNvSpPr/>
          <p:nvPr/>
        </p:nvSpPr>
        <p:spPr bwMode="auto">
          <a:xfrm>
            <a:off x="454870" y="2090771"/>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29" name="折角形 28"/>
          <p:cNvSpPr/>
          <p:nvPr/>
        </p:nvSpPr>
        <p:spPr bwMode="auto">
          <a:xfrm>
            <a:off x="605397" y="2150037"/>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lIns="72000" rIns="72000" anchor="ctr"/>
          <a:lstStyle/>
          <a:p>
            <a:pPr algn="ctr" fontAlgn="auto">
              <a:spcBef>
                <a:spcPts val="0"/>
              </a:spcBef>
              <a:spcAft>
                <a:spcPts val="0"/>
              </a:spcAft>
              <a:defRPr/>
            </a:pPr>
            <a:r>
              <a:rPr lang="zh-CN" altLang="en-US" sz="1400" kern="0">
                <a:solidFill>
                  <a:sysClr val="windowText" lastClr="000000"/>
                </a:solidFill>
                <a:latin typeface="微软雅黑" pitchFamily="34" charset="-122"/>
                <a:ea typeface="微软雅黑" pitchFamily="34" charset="-122"/>
              </a:rPr>
              <a:t>治理需求</a:t>
            </a:r>
            <a:endParaRPr lang="zh-CN" altLang="en-US" sz="1400" kern="0" dirty="0">
              <a:solidFill>
                <a:sysClr val="windowText" lastClr="000000"/>
              </a:solidFill>
              <a:latin typeface="微软雅黑" pitchFamily="34" charset="-122"/>
              <a:ea typeface="微软雅黑" pitchFamily="34" charset="-122"/>
            </a:endParaRPr>
          </a:p>
        </p:txBody>
      </p:sp>
      <p:pic>
        <p:nvPicPr>
          <p:cNvPr id="30"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9662" y="1081170"/>
            <a:ext cx="265999"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5841" y="1133482"/>
            <a:ext cx="265999" cy="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bwMode="auto">
          <a:xfrm>
            <a:off x="2175284" y="1385970"/>
            <a:ext cx="1647112" cy="307777"/>
          </a:xfrm>
          <a:prstGeom prst="rect">
            <a:avLst/>
          </a:prstGeom>
          <a:noFill/>
        </p:spPr>
        <p:txBody>
          <a:bodyPr wrap="square">
            <a:spAutoFit/>
          </a:bodyPr>
          <a:lstStyle/>
          <a:p>
            <a:pPr algn="ctr" fontAlgn="t">
              <a:defRPr/>
            </a:pPr>
            <a:r>
              <a:rPr lang="zh-CN" altLang="en-US" sz="1400" kern="0" smtClean="0">
                <a:latin typeface="微软雅黑" pitchFamily="34" charset="-122"/>
                <a:ea typeface="微软雅黑" pitchFamily="34" charset="-122"/>
              </a:rPr>
              <a:t>软件资产管理员</a:t>
            </a:r>
            <a:endParaRPr lang="zh-CN" altLang="en-US" sz="1400" kern="0" dirty="0">
              <a:solidFill>
                <a:schemeClr val="tx1"/>
              </a:solidFill>
              <a:latin typeface="微软雅黑" pitchFamily="34" charset="-122"/>
              <a:ea typeface="微软雅黑" pitchFamily="34" charset="-122"/>
            </a:endParaRPr>
          </a:p>
        </p:txBody>
      </p:sp>
      <p:cxnSp>
        <p:nvCxnSpPr>
          <p:cNvPr id="33" name="直接箭头连接符 32"/>
          <p:cNvCxnSpPr/>
          <p:nvPr/>
        </p:nvCxnSpPr>
        <p:spPr>
          <a:xfrm>
            <a:off x="1047800" y="1656968"/>
            <a:ext cx="0" cy="3330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2970741" y="1642854"/>
            <a:ext cx="0" cy="333027"/>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右箭头 42"/>
          <p:cNvSpPr/>
          <p:nvPr/>
        </p:nvSpPr>
        <p:spPr>
          <a:xfrm>
            <a:off x="1959260" y="2090771"/>
            <a:ext cx="164468" cy="4741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44" name="折角形 43"/>
          <p:cNvSpPr/>
          <p:nvPr/>
        </p:nvSpPr>
        <p:spPr bwMode="auto">
          <a:xfrm>
            <a:off x="2300220" y="2060848"/>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45" name="折角形 44"/>
          <p:cNvSpPr/>
          <p:nvPr/>
        </p:nvSpPr>
        <p:spPr bwMode="auto">
          <a:xfrm>
            <a:off x="2400186" y="2120115"/>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46" name="折角形 45"/>
          <p:cNvSpPr/>
          <p:nvPr/>
        </p:nvSpPr>
        <p:spPr bwMode="auto">
          <a:xfrm>
            <a:off x="2550713" y="2179381"/>
            <a:ext cx="1197307" cy="414867"/>
          </a:xfrm>
          <a:prstGeom prst="foldedCorner">
            <a:avLst/>
          </a:prstGeom>
          <a:ln/>
        </p:spPr>
        <p:style>
          <a:lnRef idx="1">
            <a:schemeClr val="dk1"/>
          </a:lnRef>
          <a:fillRef idx="2">
            <a:schemeClr val="dk1"/>
          </a:fillRef>
          <a:effectRef idx="1">
            <a:schemeClr val="dk1"/>
          </a:effectRef>
          <a:fontRef idx="minor">
            <a:schemeClr val="dk1"/>
          </a:fontRef>
        </p:style>
        <p:txBody>
          <a:bodyPr lIns="72000" rIns="72000" anchor="ctr"/>
          <a:lstStyle/>
          <a:p>
            <a:pPr algn="ctr" fontAlgn="auto">
              <a:spcBef>
                <a:spcPts val="0"/>
              </a:spcBef>
              <a:spcAft>
                <a:spcPts val="0"/>
              </a:spcAft>
              <a:defRPr/>
            </a:pPr>
            <a:r>
              <a:rPr lang="zh-CN" altLang="en-US" sz="1400" kern="0" smtClean="0">
                <a:solidFill>
                  <a:sysClr val="windowText" lastClr="000000"/>
                </a:solidFill>
                <a:latin typeface="微软雅黑" pitchFamily="34" charset="-122"/>
                <a:ea typeface="微软雅黑" pitchFamily="34" charset="-122"/>
              </a:rPr>
              <a:t>度量指标</a:t>
            </a:r>
            <a:endParaRPr lang="zh-CN" altLang="en-US" sz="1400" kern="0" dirty="0">
              <a:solidFill>
                <a:sysClr val="windowText" lastClr="000000"/>
              </a:solidFill>
              <a:latin typeface="微软雅黑" pitchFamily="34" charset="-122"/>
              <a:ea typeface="微软雅黑" pitchFamily="34" charset="-122"/>
            </a:endParaRPr>
          </a:p>
        </p:txBody>
      </p:sp>
      <p:pic>
        <p:nvPicPr>
          <p:cNvPr id="47" name="Picture 8" descr="C:\Documents and Settings\Administrator\My Documents\My Pictures\Microsoft 剪辑管理器\j0428969.wmf"/>
          <p:cNvPicPr>
            <a:picLocks noChangeAspect="1" noChangeArrowheads="1"/>
          </p:cNvPicPr>
          <p:nvPr/>
        </p:nvPicPr>
        <p:blipFill>
          <a:blip r:embed="rId3" cstate="print"/>
          <a:srcRect/>
          <a:stretch>
            <a:fillRect/>
          </a:stretch>
        </p:blipFill>
        <p:spPr bwMode="auto">
          <a:xfrm>
            <a:off x="4295184" y="1937649"/>
            <a:ext cx="548638" cy="780375"/>
          </a:xfrm>
          <a:prstGeom prst="rect">
            <a:avLst/>
          </a:prstGeom>
          <a:noFill/>
        </p:spPr>
      </p:pic>
      <p:sp>
        <p:nvSpPr>
          <p:cNvPr id="48" name="TextBox 47"/>
          <p:cNvSpPr txBox="1"/>
          <p:nvPr/>
        </p:nvSpPr>
        <p:spPr>
          <a:xfrm>
            <a:off x="4120289" y="1539858"/>
            <a:ext cx="96809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fontAlgn="t"/>
            <a:r>
              <a:rPr lang="en-US" altLang="zh-CN" sz="1400" kern="0" smtClean="0">
                <a:solidFill>
                  <a:schemeClr val="tx1"/>
                </a:solidFill>
                <a:latin typeface="微软雅黑" pitchFamily="34" charset="-122"/>
                <a:ea typeface="微软雅黑" pitchFamily="34" charset="-122"/>
              </a:rPr>
              <a:t>SSM</a:t>
            </a:r>
            <a:r>
              <a:rPr lang="zh-CN" altLang="en-US" sz="1400" kern="0" smtClean="0">
                <a:solidFill>
                  <a:schemeClr val="tx1"/>
                </a:solidFill>
                <a:latin typeface="微软雅黑" pitchFamily="34" charset="-122"/>
                <a:ea typeface="微软雅黑" pitchFamily="34" charset="-122"/>
              </a:rPr>
              <a:t>系统</a:t>
            </a:r>
            <a:endParaRPr lang="zh-CN" altLang="en-US" sz="1400" kern="0" dirty="0" smtClean="0">
              <a:solidFill>
                <a:schemeClr val="tx1"/>
              </a:solidFill>
              <a:latin typeface="微软雅黑" pitchFamily="34" charset="-122"/>
              <a:ea typeface="微软雅黑" pitchFamily="34" charset="-122"/>
            </a:endParaRPr>
          </a:p>
        </p:txBody>
      </p:sp>
      <p:sp>
        <p:nvSpPr>
          <p:cNvPr id="49" name="右箭头 48"/>
          <p:cNvSpPr/>
          <p:nvPr/>
        </p:nvSpPr>
        <p:spPr>
          <a:xfrm>
            <a:off x="3913702" y="2120403"/>
            <a:ext cx="164468" cy="474133"/>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1" name="左弧形箭头 50"/>
          <p:cNvSpPr/>
          <p:nvPr/>
        </p:nvSpPr>
        <p:spPr>
          <a:xfrm rot="3986510" flipH="1">
            <a:off x="3780902" y="2093542"/>
            <a:ext cx="376181" cy="2144776"/>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chemeClr val="tx1"/>
              </a:solidFill>
            </a:endParaRPr>
          </a:p>
        </p:txBody>
      </p:sp>
      <p:sp>
        <p:nvSpPr>
          <p:cNvPr id="53" name="矩形 52"/>
          <p:cNvSpPr/>
          <p:nvPr/>
        </p:nvSpPr>
        <p:spPr>
          <a:xfrm>
            <a:off x="5435064" y="4738027"/>
            <a:ext cx="3601432" cy="1685093"/>
          </a:xfrm>
          <a:prstGeom prst="rect">
            <a:avLst/>
          </a:prstGeom>
        </p:spPr>
        <p:style>
          <a:lnRef idx="2">
            <a:schemeClr val="accent1"/>
          </a:lnRef>
          <a:fillRef idx="1">
            <a:schemeClr val="lt1"/>
          </a:fillRef>
          <a:effectRef idx="0">
            <a:schemeClr val="accent1"/>
          </a:effectRef>
          <a:fontRef idx="minor">
            <a:schemeClr val="dk1"/>
          </a:fontRef>
        </p:style>
        <p:txBody>
          <a:bodyPr wrap="square" anchor="b">
            <a:noAutofit/>
          </a:bodyPr>
          <a:lstStyle/>
          <a:p>
            <a:pPr lvl="0" fontAlgn="base">
              <a:spcBef>
                <a:spcPct val="0"/>
              </a:spcBef>
              <a:spcAft>
                <a:spcPct val="0"/>
              </a:spcAft>
            </a:pPr>
            <a:r>
              <a:rPr lang="zh-CN" altLang="en-US" sz="1600" smtClean="0">
                <a:latin typeface="微软雅黑" pitchFamily="34" charset="-122"/>
                <a:ea typeface="微软雅黑" pitchFamily="34" charset="-122"/>
                <a:cs typeface="Times New Roman" pitchFamily="18" charset="0"/>
              </a:rPr>
              <a:t>通过</a:t>
            </a:r>
            <a:r>
              <a:rPr lang="en-US" altLang="zh-CN" sz="1600" smtClean="0">
                <a:latin typeface="微软雅黑" pitchFamily="34" charset="-122"/>
                <a:ea typeface="微软雅黑" pitchFamily="34" charset="-122"/>
                <a:cs typeface="Times New Roman" pitchFamily="18" charset="0"/>
              </a:rPr>
              <a:t>SSM</a:t>
            </a:r>
            <a:r>
              <a:rPr lang="zh-CN" altLang="en-US" sz="1600" smtClean="0">
                <a:latin typeface="微软雅黑" pitchFamily="34" charset="-122"/>
                <a:ea typeface="微软雅黑" pitchFamily="34" charset="-122"/>
                <a:cs typeface="Times New Roman" pitchFamily="18" charset="0"/>
              </a:rPr>
              <a:t>的统计分析数据处理故障：</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日志明细信息</a:t>
            </a:r>
            <a:r>
              <a:rPr lang="zh-CN" altLang="en-US" sz="1600" smtClean="0">
                <a:latin typeface="微软雅黑" pitchFamily="34" charset="-122"/>
                <a:ea typeface="微软雅黑" pitchFamily="34" charset="-122"/>
                <a:cs typeface="Times New Roman" pitchFamily="18" charset="0"/>
              </a:rPr>
              <a:t>：</a:t>
            </a:r>
            <a:r>
              <a:rPr lang="en-US" altLang="zh-CN" sz="1600" smtClean="0">
                <a:latin typeface="微软雅黑" pitchFamily="34" charset="-122"/>
                <a:ea typeface="微软雅黑" pitchFamily="34" charset="-122"/>
                <a:cs typeface="Times New Roman" pitchFamily="18" charset="0"/>
              </a:rPr>
              <a:t>SSM</a:t>
            </a:r>
            <a:r>
              <a:rPr lang="zh-CN" altLang="en-US" sz="1600" smtClean="0">
                <a:latin typeface="微软雅黑" pitchFamily="34" charset="-122"/>
                <a:ea typeface="微软雅黑" pitchFamily="34" charset="-122"/>
                <a:cs typeface="Times New Roman" pitchFamily="18" charset="0"/>
              </a:rPr>
              <a:t>记录接口调用详细日志信息，协助分析故障</a:t>
            </a:r>
            <a:endParaRPr lang="en-US" altLang="zh-CN" sz="1600" smtClean="0">
              <a:latin typeface="微软雅黑" pitchFamily="34" charset="-122"/>
              <a:ea typeface="微软雅黑" pitchFamily="34" charset="-122"/>
              <a:cs typeface="Times New Roman" pitchFamily="18" charset="0"/>
            </a:endParaRPr>
          </a:p>
          <a:p>
            <a:pPr marL="285750" lvl="0" indent="-285750" fontAlgn="base">
              <a:spcBef>
                <a:spcPct val="0"/>
              </a:spcBef>
              <a:spcAft>
                <a:spcPct val="0"/>
              </a:spcAft>
              <a:buFont typeface="Wingdings" pitchFamily="2" charset="2"/>
              <a:buChar char="p"/>
            </a:pPr>
            <a:r>
              <a:rPr lang="zh-CN" altLang="en-US" sz="1600" b="1" smtClean="0">
                <a:latin typeface="微软雅黑" pitchFamily="34" charset="-122"/>
                <a:ea typeface="微软雅黑" pitchFamily="34" charset="-122"/>
                <a:cs typeface="Times New Roman" pitchFamily="18" charset="0"/>
              </a:rPr>
              <a:t>调用趋势分析</a:t>
            </a:r>
            <a:r>
              <a:rPr lang="zh-CN" altLang="zh-CN" sz="1600" smtClean="0">
                <a:latin typeface="微软雅黑" pitchFamily="34" charset="-122"/>
                <a:ea typeface="微软雅黑" pitchFamily="34" charset="-122"/>
                <a:cs typeface="Times New Roman" pitchFamily="18" charset="0"/>
              </a:rPr>
              <a:t>：</a:t>
            </a:r>
            <a:r>
              <a:rPr lang="zh-CN" altLang="en-US" sz="1600" smtClean="0">
                <a:latin typeface="微软雅黑" pitchFamily="34" charset="-122"/>
                <a:ea typeface="微软雅黑" pitchFamily="34" charset="-122"/>
                <a:cs typeface="Times New Roman" pitchFamily="18" charset="0"/>
              </a:rPr>
              <a:t>根据出现故障时调用趋势数据，协助分析故障</a:t>
            </a:r>
            <a:endParaRPr lang="zh-CN" altLang="en-US" sz="2400">
              <a:latin typeface="微软雅黑" pitchFamily="34" charset="-122"/>
              <a:ea typeface="微软雅黑" pitchFamily="34" charset="-122"/>
              <a:cs typeface="宋体" pitchFamily="2" charset="-122"/>
            </a:endParaRPr>
          </a:p>
        </p:txBody>
      </p:sp>
      <p:sp>
        <p:nvSpPr>
          <p:cNvPr id="54" name="流程图: 过程 53"/>
          <p:cNvSpPr/>
          <p:nvPr/>
        </p:nvSpPr>
        <p:spPr>
          <a:xfrm>
            <a:off x="5726859" y="4509120"/>
            <a:ext cx="1793448" cy="432048"/>
          </a:xfrm>
          <a:prstGeom prst="flowChartProcess">
            <a:avLst/>
          </a:prstGeom>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smtClean="0">
                <a:latin typeface="微软雅黑" pitchFamily="34" charset="-122"/>
                <a:ea typeface="微软雅黑" pitchFamily="34" charset="-122"/>
              </a:rPr>
              <a:t>故障诊断</a:t>
            </a:r>
            <a:endParaRPr lang="zh-CN" altLang="en-US" sz="1600" b="1">
              <a:latin typeface="微软雅黑" pitchFamily="34" charset="-122"/>
              <a:ea typeface="微软雅黑" pitchFamily="34" charset="-122"/>
            </a:endParaRPr>
          </a:p>
        </p:txBody>
      </p:sp>
      <p:sp>
        <p:nvSpPr>
          <p:cNvPr id="60" name="右箭头 59"/>
          <p:cNvSpPr/>
          <p:nvPr/>
        </p:nvSpPr>
        <p:spPr>
          <a:xfrm rot="2242551">
            <a:off x="4739810" y="4607074"/>
            <a:ext cx="645834" cy="49780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1" name="右箭头 60"/>
          <p:cNvSpPr/>
          <p:nvPr/>
        </p:nvSpPr>
        <p:spPr>
          <a:xfrm rot="20396881">
            <a:off x="4758830" y="3245973"/>
            <a:ext cx="645834" cy="49780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705461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ESB/SAM/SSM</a:t>
            </a:r>
            <a:r>
              <a:rPr lang="zh-CN" altLang="en-US"/>
              <a:t>的协同工作机制</a:t>
            </a:r>
          </a:p>
        </p:txBody>
      </p:sp>
      <p:sp>
        <p:nvSpPr>
          <p:cNvPr id="3" name="TextBox 2"/>
          <p:cNvSpPr txBox="1"/>
          <p:nvPr/>
        </p:nvSpPr>
        <p:spPr>
          <a:xfrm>
            <a:off x="216024" y="4797152"/>
            <a:ext cx="8748464"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nSpc>
                <a:spcPct val="150000"/>
              </a:lnSpc>
              <a:buFont typeface="+mj-ea"/>
              <a:buAutoNum type="circleNumDbPlain"/>
            </a:pPr>
            <a:r>
              <a:rPr lang="zh-CN" altLang="en-US" sz="1600" dirty="0">
                <a:solidFill>
                  <a:schemeClr val="tx1"/>
                </a:solidFill>
                <a:latin typeface="微软雅黑" pitchFamily="34" charset="-122"/>
                <a:ea typeface="微软雅黑" pitchFamily="34" charset="-122"/>
              </a:rPr>
              <a:t>每个</a:t>
            </a:r>
            <a:r>
              <a:rPr lang="en-US" altLang="zh-CN" sz="1600" dirty="0">
                <a:solidFill>
                  <a:schemeClr val="tx1"/>
                </a:solidFill>
                <a:latin typeface="微软雅黑" pitchFamily="34" charset="-122"/>
                <a:ea typeface="微软雅黑" pitchFamily="34" charset="-122"/>
              </a:rPr>
              <a:t>ESB</a:t>
            </a:r>
            <a:r>
              <a:rPr lang="zh-CN" altLang="en-US" sz="1600" dirty="0">
                <a:solidFill>
                  <a:schemeClr val="tx1"/>
                </a:solidFill>
                <a:latin typeface="微软雅黑" pitchFamily="34" charset="-122"/>
                <a:ea typeface="微软雅黑" pitchFamily="34" charset="-122"/>
              </a:rPr>
              <a:t>服务总线都是集群</a:t>
            </a:r>
            <a:r>
              <a:rPr lang="en-US" altLang="zh-CN" sz="1600" dirty="0">
                <a:solidFill>
                  <a:schemeClr val="tx1"/>
                </a:solidFill>
                <a:latin typeface="微软雅黑" pitchFamily="34" charset="-122"/>
                <a:ea typeface="微软雅黑" pitchFamily="34" charset="-122"/>
              </a:rPr>
              <a:t>(</a:t>
            </a:r>
            <a:r>
              <a:rPr lang="zh-CN" altLang="en-US" sz="1600" dirty="0">
                <a:solidFill>
                  <a:schemeClr val="tx1"/>
                </a:solidFill>
                <a:latin typeface="微软雅黑" pitchFamily="34" charset="-122"/>
                <a:ea typeface="微软雅黑" pitchFamily="34" charset="-122"/>
              </a:rPr>
              <a:t>负载均衡</a:t>
            </a:r>
            <a:r>
              <a:rPr lang="en-US" altLang="zh-CN" sz="1600" dirty="0">
                <a:solidFill>
                  <a:schemeClr val="tx1"/>
                </a:solidFill>
                <a:latin typeface="微软雅黑" pitchFamily="34" charset="-122"/>
                <a:ea typeface="微软雅黑" pitchFamily="34" charset="-122"/>
              </a:rPr>
              <a:t>)</a:t>
            </a:r>
            <a:r>
              <a:rPr lang="zh-CN" altLang="en-US" sz="1600" dirty="0">
                <a:solidFill>
                  <a:schemeClr val="tx1"/>
                </a:solidFill>
                <a:latin typeface="微软雅黑" pitchFamily="34" charset="-122"/>
                <a:ea typeface="微软雅黑" pitchFamily="34" charset="-122"/>
              </a:rPr>
              <a:t>部署</a:t>
            </a:r>
            <a:endParaRPr lang="en-US" altLang="zh-CN" sz="1600" dirty="0">
              <a:solidFill>
                <a:schemeClr val="tx1"/>
              </a:solidFill>
              <a:latin typeface="微软雅黑" pitchFamily="34" charset="-122"/>
              <a:ea typeface="微软雅黑" pitchFamily="34" charset="-122"/>
            </a:endParaRPr>
          </a:p>
          <a:p>
            <a:pPr marL="342900" indent="-342900">
              <a:lnSpc>
                <a:spcPct val="150000"/>
              </a:lnSpc>
              <a:buFont typeface="+mj-ea"/>
              <a:buAutoNum type="circleNumDbPlain"/>
            </a:pPr>
            <a:r>
              <a:rPr lang="zh-CN" altLang="en-US" sz="1600" dirty="0">
                <a:solidFill>
                  <a:schemeClr val="tx1"/>
                </a:solidFill>
                <a:latin typeface="微软雅黑" pitchFamily="34" charset="-122"/>
                <a:ea typeface="微软雅黑" pitchFamily="34" charset="-122"/>
              </a:rPr>
              <a:t>集群中的每个</a:t>
            </a:r>
            <a:r>
              <a:rPr lang="en-US" altLang="zh-CN" sz="1600" dirty="0">
                <a:solidFill>
                  <a:schemeClr val="tx1"/>
                </a:solidFill>
                <a:latin typeface="微软雅黑" pitchFamily="34" charset="-122"/>
                <a:ea typeface="微软雅黑" pitchFamily="34" charset="-122"/>
              </a:rPr>
              <a:t>ESB/SSM</a:t>
            </a:r>
            <a:r>
              <a:rPr lang="zh-CN" altLang="en-US" sz="1600" dirty="0">
                <a:solidFill>
                  <a:schemeClr val="tx1"/>
                </a:solidFill>
                <a:latin typeface="微软雅黑" pitchFamily="34" charset="-122"/>
                <a:ea typeface="微软雅黑" pitchFamily="34" charset="-122"/>
              </a:rPr>
              <a:t>都支持配置热加载（</a:t>
            </a:r>
            <a:r>
              <a:rPr lang="en-US" altLang="zh-CN" sz="1600" dirty="0">
                <a:solidFill>
                  <a:schemeClr val="tx1"/>
                </a:solidFill>
                <a:latin typeface="微软雅黑" pitchFamily="34" charset="-122"/>
                <a:ea typeface="微软雅黑" pitchFamily="34" charset="-122"/>
              </a:rPr>
              <a:t>SAM</a:t>
            </a:r>
            <a:r>
              <a:rPr lang="zh-CN" altLang="en-US" sz="1600" dirty="0">
                <a:solidFill>
                  <a:schemeClr val="tx1"/>
                </a:solidFill>
                <a:latin typeface="微软雅黑" pitchFamily="34" charset="-122"/>
                <a:ea typeface="微软雅黑" pitchFamily="34" charset="-122"/>
              </a:rPr>
              <a:t>导出配置，由</a:t>
            </a:r>
            <a:r>
              <a:rPr lang="en-US" altLang="zh-CN" sz="1600" dirty="0">
                <a:solidFill>
                  <a:schemeClr val="tx1"/>
                </a:solidFill>
                <a:latin typeface="微软雅黑" pitchFamily="34" charset="-122"/>
                <a:ea typeface="微软雅黑" pitchFamily="34" charset="-122"/>
              </a:rPr>
              <a:t>Governor</a:t>
            </a:r>
            <a:r>
              <a:rPr lang="zh-CN" altLang="en-US" sz="1600" dirty="0">
                <a:solidFill>
                  <a:schemeClr val="tx1"/>
                </a:solidFill>
                <a:latin typeface="微软雅黑" pitchFamily="34" charset="-122"/>
                <a:ea typeface="微软雅黑" pitchFamily="34" charset="-122"/>
              </a:rPr>
              <a:t>做集群下发）</a:t>
            </a:r>
            <a:endParaRPr lang="en-US" altLang="zh-CN" sz="1600" dirty="0">
              <a:solidFill>
                <a:schemeClr val="tx1"/>
              </a:solidFill>
              <a:latin typeface="微软雅黑" pitchFamily="34" charset="-122"/>
              <a:ea typeface="微软雅黑" pitchFamily="34" charset="-122"/>
            </a:endParaRPr>
          </a:p>
          <a:p>
            <a:pPr marL="342900" indent="-342900">
              <a:lnSpc>
                <a:spcPct val="150000"/>
              </a:lnSpc>
              <a:buFont typeface="+mj-ea"/>
              <a:buAutoNum type="circleNumDbPlain"/>
            </a:pPr>
            <a:r>
              <a:rPr lang="zh-CN" altLang="en-US" sz="1600" dirty="0">
                <a:latin typeface="微软雅黑" pitchFamily="34" charset="-122"/>
                <a:ea typeface="微软雅黑" pitchFamily="34" charset="-122"/>
              </a:rPr>
              <a:t>根据策略，</a:t>
            </a:r>
            <a:r>
              <a:rPr lang="en-US" altLang="zh-CN" sz="1600" dirty="0">
                <a:latin typeface="微软雅黑" pitchFamily="34" charset="-122"/>
                <a:ea typeface="微软雅黑" pitchFamily="34" charset="-122"/>
              </a:rPr>
              <a:t>ESB/SSM</a:t>
            </a:r>
            <a:r>
              <a:rPr lang="zh-CN" altLang="en-US" sz="1600" dirty="0">
                <a:latin typeface="微软雅黑" pitchFamily="34" charset="-122"/>
                <a:ea typeface="微软雅黑" pitchFamily="34" charset="-122"/>
              </a:rPr>
              <a:t>负责</a:t>
            </a:r>
            <a:r>
              <a:rPr lang="en-US" altLang="zh-CN" sz="1600" dirty="0">
                <a:latin typeface="微软雅黑" pitchFamily="34" charset="-122"/>
                <a:ea typeface="微软雅黑" pitchFamily="34" charset="-122"/>
              </a:rPr>
              <a:t>IP</a:t>
            </a:r>
            <a:r>
              <a:rPr lang="zh-CN" altLang="en-US" sz="1600" dirty="0">
                <a:latin typeface="微软雅黑" pitchFamily="34" charset="-122"/>
                <a:ea typeface="微软雅黑" pitchFamily="34" charset="-122"/>
              </a:rPr>
              <a:t>地址阻断</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审计、调用关系阻断</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审计，实现接口服务调用管控</a:t>
            </a:r>
            <a:endParaRPr lang="en-US" altLang="zh-CN" sz="1600" dirty="0">
              <a:solidFill>
                <a:schemeClr val="tx1"/>
              </a:solidFill>
              <a:latin typeface="微软雅黑" pitchFamily="34" charset="-122"/>
              <a:ea typeface="微软雅黑" pitchFamily="34" charset="-122"/>
            </a:endParaRPr>
          </a:p>
          <a:p>
            <a:pPr marL="342900" indent="-342900">
              <a:lnSpc>
                <a:spcPct val="150000"/>
              </a:lnSpc>
              <a:buFont typeface="+mj-ea"/>
              <a:buAutoNum type="circleNumDbPlain"/>
            </a:pPr>
            <a:r>
              <a:rPr lang="zh-CN" altLang="en-US" sz="1600" dirty="0">
                <a:solidFill>
                  <a:schemeClr val="tx1"/>
                </a:solidFill>
                <a:latin typeface="微软雅黑" pitchFamily="34" charset="-122"/>
                <a:ea typeface="微软雅黑" pitchFamily="34" charset="-122"/>
              </a:rPr>
              <a:t>为了保障日志持久化行为不影响正常的服务调用，采用异步的方式进行日志的持久化，由</a:t>
            </a:r>
            <a:r>
              <a:rPr lang="en-US" altLang="zh-CN" sz="1600" dirty="0">
                <a:solidFill>
                  <a:schemeClr val="tx1"/>
                </a:solidFill>
                <a:latin typeface="微软雅黑" pitchFamily="34" charset="-122"/>
                <a:ea typeface="微软雅黑" pitchFamily="34" charset="-122"/>
              </a:rPr>
              <a:t>SSM</a:t>
            </a:r>
            <a:r>
              <a:rPr lang="zh-CN" altLang="en-US" sz="1600">
                <a:solidFill>
                  <a:schemeClr val="tx1"/>
                </a:solidFill>
                <a:latin typeface="微软雅黑" pitchFamily="34" charset="-122"/>
                <a:ea typeface="微软雅黑" pitchFamily="34" charset="-122"/>
              </a:rPr>
              <a:t>负责准实施监控（日志传输、分析上的时间开销）</a:t>
            </a:r>
            <a:endParaRPr lang="zh-CN" altLang="en-US" sz="1600" dirty="0">
              <a:solidFill>
                <a:schemeClr val="tx1"/>
              </a:solidFill>
              <a:latin typeface="微软雅黑" pitchFamily="34" charset="-122"/>
              <a:ea typeface="微软雅黑" pitchFamily="34" charset="-122"/>
            </a:endParaRPr>
          </a:p>
        </p:txBody>
      </p:sp>
      <p:sp>
        <p:nvSpPr>
          <p:cNvPr id="5" name="圆角矩形 4"/>
          <p:cNvSpPr/>
          <p:nvPr/>
        </p:nvSpPr>
        <p:spPr>
          <a:xfrm>
            <a:off x="1259632" y="980728"/>
            <a:ext cx="5040560" cy="2880320"/>
          </a:xfrm>
          <a:prstGeom prst="roundRect">
            <a:avLst>
              <a:gd name="adj" fmla="val 3018"/>
            </a:avLst>
          </a:prstGeom>
          <a:ln/>
        </p:spPr>
        <p:style>
          <a:lnRef idx="1">
            <a:schemeClr val="accent1"/>
          </a:lnRef>
          <a:fillRef idx="2">
            <a:schemeClr val="accent1"/>
          </a:fillRef>
          <a:effectRef idx="1">
            <a:schemeClr val="accent1"/>
          </a:effectRef>
          <a:fontRef idx="minor">
            <a:schemeClr val="dk1"/>
          </a:fontRef>
        </p:style>
        <p:txBody>
          <a:bodyPr vert="horz" rtlCol="0" anchor="t"/>
          <a:lstStyle/>
          <a:p>
            <a:pPr algn="ctr"/>
            <a:r>
              <a:rPr lang="en-US" altLang="zh-CN" sz="1400" dirty="0" smtClean="0">
                <a:solidFill>
                  <a:schemeClr val="tx1"/>
                </a:solidFill>
                <a:latin typeface="微软雅黑" pitchFamily="34" charset="-122"/>
                <a:ea typeface="微软雅黑" pitchFamily="34" charset="-122"/>
              </a:rPr>
              <a:t>ESB</a:t>
            </a:r>
            <a:r>
              <a:rPr lang="zh-CN" altLang="en-US" sz="1400" dirty="0" smtClean="0">
                <a:solidFill>
                  <a:schemeClr val="tx1"/>
                </a:solidFill>
                <a:latin typeface="微软雅黑" pitchFamily="34" charset="-122"/>
                <a:ea typeface="微软雅黑" pitchFamily="34" charset="-122"/>
              </a:rPr>
              <a:t>服务总线</a:t>
            </a:r>
            <a:endParaRPr lang="zh-CN" altLang="en-US" sz="1400" dirty="0">
              <a:solidFill>
                <a:schemeClr val="tx1"/>
              </a:solidFill>
              <a:latin typeface="微软雅黑" pitchFamily="34" charset="-122"/>
              <a:ea typeface="微软雅黑" pitchFamily="34" charset="-122"/>
            </a:endParaRPr>
          </a:p>
        </p:txBody>
      </p:sp>
      <p:sp>
        <p:nvSpPr>
          <p:cNvPr id="6" name="圆角矩形 5"/>
          <p:cNvSpPr/>
          <p:nvPr/>
        </p:nvSpPr>
        <p:spPr>
          <a:xfrm>
            <a:off x="1741784" y="2157908"/>
            <a:ext cx="504056" cy="576064"/>
          </a:xfrm>
          <a:prstGeom prst="roundRect">
            <a:avLst>
              <a:gd name="adj" fmla="val 7003"/>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100" dirty="0" smtClean="0">
                <a:latin typeface="微软雅黑" pitchFamily="34" charset="-122"/>
                <a:ea typeface="微软雅黑" pitchFamily="34" charset="-122"/>
              </a:rPr>
              <a:t>负载均衡</a:t>
            </a:r>
            <a:endParaRPr lang="zh-CN" altLang="en-US" sz="1100" dirty="0">
              <a:latin typeface="微软雅黑" pitchFamily="34" charset="-122"/>
              <a:ea typeface="微软雅黑" pitchFamily="34" charset="-122"/>
            </a:endParaRPr>
          </a:p>
        </p:txBody>
      </p:sp>
      <p:sp>
        <p:nvSpPr>
          <p:cNvPr id="7" name="圆角矩形 6"/>
          <p:cNvSpPr/>
          <p:nvPr/>
        </p:nvSpPr>
        <p:spPr>
          <a:xfrm>
            <a:off x="1259632" y="4149080"/>
            <a:ext cx="2880320" cy="504056"/>
          </a:xfrm>
          <a:prstGeom prst="roundRect">
            <a:avLst>
              <a:gd name="adj" fmla="val 10341"/>
            </a:avLst>
          </a:prstGeom>
          <a:ln/>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zh-CN" altLang="en-US" sz="1400" dirty="0" smtClean="0">
                <a:latin typeface="微软雅黑" pitchFamily="34" charset="-122"/>
                <a:ea typeface="微软雅黑" pitchFamily="34" charset="-122"/>
              </a:rPr>
              <a:t>软件资产管理系统（</a:t>
            </a:r>
            <a:r>
              <a:rPr lang="en-US" altLang="zh-CN" sz="1400" dirty="0" smtClean="0">
                <a:latin typeface="微软雅黑" pitchFamily="34" charset="-122"/>
                <a:ea typeface="微软雅黑" pitchFamily="34" charset="-122"/>
              </a:rPr>
              <a:t>SAM</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8" name="圆角矩形 7"/>
          <p:cNvSpPr/>
          <p:nvPr/>
        </p:nvSpPr>
        <p:spPr>
          <a:xfrm>
            <a:off x="4283968" y="4149080"/>
            <a:ext cx="2448272" cy="504056"/>
          </a:xfrm>
          <a:prstGeom prst="roundRect">
            <a:avLst>
              <a:gd name="adj" fmla="val 10341"/>
            </a:avLst>
          </a:prstGeom>
          <a:ln/>
        </p:spPr>
        <p:style>
          <a:lnRef idx="1">
            <a:schemeClr val="accent6"/>
          </a:lnRef>
          <a:fillRef idx="2">
            <a:schemeClr val="accent6"/>
          </a:fillRef>
          <a:effectRef idx="1">
            <a:schemeClr val="accent6"/>
          </a:effectRef>
          <a:fontRef idx="minor">
            <a:schemeClr val="dk1"/>
          </a:fontRef>
        </p:style>
        <p:txBody>
          <a:bodyPr vert="horz" rtlCol="0" anchor="ctr"/>
          <a:lstStyle/>
          <a:p>
            <a:pPr algn="ctr"/>
            <a:r>
              <a:rPr lang="zh-CN" altLang="en-US" sz="1400" dirty="0" smtClean="0">
                <a:latin typeface="微软雅黑" pitchFamily="34" charset="-122"/>
                <a:ea typeface="微软雅黑" pitchFamily="34" charset="-122"/>
              </a:rPr>
              <a:t>接口服务监控系统（</a:t>
            </a:r>
            <a:r>
              <a:rPr lang="en-US" altLang="zh-CN" sz="1400" dirty="0" smtClean="0">
                <a:latin typeface="微软雅黑" pitchFamily="34" charset="-122"/>
                <a:ea typeface="微软雅黑" pitchFamily="34" charset="-122"/>
              </a:rPr>
              <a:t>SSM</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9" name="圆角矩形 8"/>
          <p:cNvSpPr/>
          <p:nvPr/>
        </p:nvSpPr>
        <p:spPr>
          <a:xfrm>
            <a:off x="3203848" y="1484784"/>
            <a:ext cx="1188000" cy="360040"/>
          </a:xfrm>
          <a:prstGeom prst="roundRect">
            <a:avLst>
              <a:gd name="adj" fmla="val 700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ESB Server-1</a:t>
            </a:r>
            <a:endParaRPr lang="zh-CN" altLang="en-US" sz="1200" dirty="0">
              <a:latin typeface="微软雅黑" pitchFamily="34" charset="-122"/>
              <a:ea typeface="微软雅黑" pitchFamily="34" charset="-122"/>
            </a:endParaRPr>
          </a:p>
        </p:txBody>
      </p:sp>
      <p:sp>
        <p:nvSpPr>
          <p:cNvPr id="10" name="圆角矩形 9"/>
          <p:cNvSpPr/>
          <p:nvPr/>
        </p:nvSpPr>
        <p:spPr>
          <a:xfrm>
            <a:off x="3203848" y="2276872"/>
            <a:ext cx="1188000" cy="360040"/>
          </a:xfrm>
          <a:prstGeom prst="roundRect">
            <a:avLst>
              <a:gd name="adj" fmla="val 700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a:t>
            </a:r>
            <a:endParaRPr lang="zh-CN" altLang="en-US" sz="1200" dirty="0">
              <a:latin typeface="微软雅黑" pitchFamily="34" charset="-122"/>
              <a:ea typeface="微软雅黑" pitchFamily="34" charset="-122"/>
            </a:endParaRPr>
          </a:p>
        </p:txBody>
      </p:sp>
      <p:sp>
        <p:nvSpPr>
          <p:cNvPr id="11" name="圆角矩形 10"/>
          <p:cNvSpPr/>
          <p:nvPr/>
        </p:nvSpPr>
        <p:spPr>
          <a:xfrm>
            <a:off x="3203848" y="2996952"/>
            <a:ext cx="1188000" cy="360040"/>
          </a:xfrm>
          <a:prstGeom prst="roundRect">
            <a:avLst>
              <a:gd name="adj" fmla="val 700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200" dirty="0" smtClean="0">
                <a:latin typeface="微软雅黑" pitchFamily="34" charset="-122"/>
                <a:ea typeface="微软雅黑" pitchFamily="34" charset="-122"/>
              </a:rPr>
              <a:t>ESB Server-n</a:t>
            </a:r>
            <a:endParaRPr lang="zh-CN" altLang="en-US" sz="1200" dirty="0">
              <a:latin typeface="微软雅黑" pitchFamily="34" charset="-122"/>
              <a:ea typeface="微软雅黑" pitchFamily="34" charset="-122"/>
            </a:endParaRPr>
          </a:p>
        </p:txBody>
      </p:sp>
      <p:cxnSp>
        <p:nvCxnSpPr>
          <p:cNvPr id="12" name="直接箭头连接符 11"/>
          <p:cNvCxnSpPr>
            <a:endCxn id="13" idx="3"/>
          </p:cNvCxnSpPr>
          <p:nvPr/>
        </p:nvCxnSpPr>
        <p:spPr>
          <a:xfrm flipH="1" flipV="1">
            <a:off x="1009178" y="2420888"/>
            <a:ext cx="705472" cy="1588"/>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13" name="圆角矩形 12"/>
          <p:cNvSpPr/>
          <p:nvPr/>
        </p:nvSpPr>
        <p:spPr>
          <a:xfrm>
            <a:off x="361106" y="1412776"/>
            <a:ext cx="648072" cy="201622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smtClean="0">
                <a:solidFill>
                  <a:schemeClr val="tx1"/>
                </a:solidFill>
                <a:latin typeface="微软雅黑" pitchFamily="34" charset="-122"/>
                <a:ea typeface="微软雅黑" pitchFamily="34" charset="-122"/>
              </a:rPr>
              <a:t>系</a:t>
            </a:r>
            <a:endParaRPr lang="en-US" altLang="zh-CN" sz="1400" smtClean="0">
              <a:solidFill>
                <a:schemeClr val="tx1"/>
              </a:solidFill>
              <a:latin typeface="微软雅黑" pitchFamily="34" charset="-122"/>
              <a:ea typeface="微软雅黑" pitchFamily="34" charset="-122"/>
            </a:endParaRPr>
          </a:p>
          <a:p>
            <a:pPr algn="ctr"/>
            <a:r>
              <a:rPr lang="zh-CN" altLang="en-US" sz="1400" smtClean="0">
                <a:solidFill>
                  <a:schemeClr val="tx1"/>
                </a:solidFill>
                <a:latin typeface="微软雅黑" pitchFamily="34" charset="-122"/>
                <a:ea typeface="微软雅黑" pitchFamily="34" charset="-122"/>
              </a:rPr>
              <a:t>统</a:t>
            </a:r>
            <a:endParaRPr lang="en-US" altLang="zh-CN" sz="1400" smtClean="0">
              <a:solidFill>
                <a:schemeClr val="tx1"/>
              </a:solidFill>
              <a:latin typeface="微软雅黑" pitchFamily="34" charset="-122"/>
              <a:ea typeface="微软雅黑" pitchFamily="34" charset="-122"/>
            </a:endParaRPr>
          </a:p>
          <a:p>
            <a:pPr algn="ctr"/>
            <a:r>
              <a:rPr lang="en-US" altLang="zh-CN" sz="1400" smtClean="0">
                <a:solidFill>
                  <a:schemeClr val="tx1"/>
                </a:solidFill>
                <a:latin typeface="微软雅黑" pitchFamily="34" charset="-122"/>
                <a:ea typeface="微软雅黑" pitchFamily="34" charset="-122"/>
              </a:rPr>
              <a:t>A</a:t>
            </a:r>
            <a:endParaRPr lang="zh-CN" altLang="en-US" sz="1400" dirty="0">
              <a:solidFill>
                <a:schemeClr val="tx1"/>
              </a:solidFill>
              <a:latin typeface="微软雅黑" pitchFamily="34" charset="-122"/>
              <a:ea typeface="微软雅黑" pitchFamily="34" charset="-122"/>
            </a:endParaRPr>
          </a:p>
        </p:txBody>
      </p:sp>
      <p:sp>
        <p:nvSpPr>
          <p:cNvPr id="14" name="圆角矩形 13"/>
          <p:cNvSpPr/>
          <p:nvPr/>
        </p:nvSpPr>
        <p:spPr>
          <a:xfrm>
            <a:off x="6588224" y="1412776"/>
            <a:ext cx="648072" cy="201622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smtClean="0">
                <a:solidFill>
                  <a:schemeClr val="tx1"/>
                </a:solidFill>
                <a:latin typeface="微软雅黑" pitchFamily="34" charset="-122"/>
                <a:ea typeface="微软雅黑" pitchFamily="34" charset="-122"/>
              </a:rPr>
              <a:t>系</a:t>
            </a:r>
            <a:endParaRPr lang="en-US" altLang="zh-CN" sz="1400" smtClean="0">
              <a:solidFill>
                <a:schemeClr val="tx1"/>
              </a:solidFill>
              <a:latin typeface="微软雅黑" pitchFamily="34" charset="-122"/>
              <a:ea typeface="微软雅黑" pitchFamily="34" charset="-122"/>
            </a:endParaRPr>
          </a:p>
          <a:p>
            <a:pPr algn="ctr"/>
            <a:r>
              <a:rPr lang="zh-CN" altLang="en-US" sz="1400" smtClean="0">
                <a:solidFill>
                  <a:schemeClr val="tx1"/>
                </a:solidFill>
                <a:latin typeface="微软雅黑" pitchFamily="34" charset="-122"/>
                <a:ea typeface="微软雅黑" pitchFamily="34" charset="-122"/>
              </a:rPr>
              <a:t>统</a:t>
            </a:r>
            <a:endParaRPr lang="en-US" altLang="zh-CN" sz="1400" smtClean="0">
              <a:solidFill>
                <a:schemeClr val="tx1"/>
              </a:solidFill>
              <a:latin typeface="微软雅黑" pitchFamily="34" charset="-122"/>
              <a:ea typeface="微软雅黑" pitchFamily="34" charset="-122"/>
            </a:endParaRPr>
          </a:p>
          <a:p>
            <a:pPr algn="ctr"/>
            <a:r>
              <a:rPr lang="en-US" altLang="zh-CN" sz="1400" smtClean="0">
                <a:solidFill>
                  <a:schemeClr val="tx1"/>
                </a:solidFill>
                <a:latin typeface="微软雅黑" pitchFamily="34" charset="-122"/>
                <a:ea typeface="微软雅黑" pitchFamily="34" charset="-122"/>
              </a:rPr>
              <a:t>B</a:t>
            </a:r>
            <a:endParaRPr lang="zh-CN" altLang="en-US" sz="1400" dirty="0">
              <a:solidFill>
                <a:schemeClr val="tx1"/>
              </a:solidFill>
              <a:latin typeface="微软雅黑" pitchFamily="34" charset="-122"/>
              <a:ea typeface="微软雅黑" pitchFamily="34" charset="-122"/>
            </a:endParaRPr>
          </a:p>
        </p:txBody>
      </p:sp>
      <p:cxnSp>
        <p:nvCxnSpPr>
          <p:cNvPr id="15" name="直接箭头连接符 14"/>
          <p:cNvCxnSpPr>
            <a:stCxn id="9" idx="1"/>
            <a:endCxn id="6" idx="3"/>
          </p:cNvCxnSpPr>
          <p:nvPr/>
        </p:nvCxnSpPr>
        <p:spPr>
          <a:xfrm rot="10800000" flipV="1">
            <a:off x="2245840" y="1664804"/>
            <a:ext cx="958008" cy="781136"/>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6" name="直接箭头连接符 15"/>
          <p:cNvCxnSpPr>
            <a:stCxn id="10" idx="1"/>
            <a:endCxn id="6" idx="3"/>
          </p:cNvCxnSpPr>
          <p:nvPr/>
        </p:nvCxnSpPr>
        <p:spPr>
          <a:xfrm rot="10800000">
            <a:off x="2245840" y="2445940"/>
            <a:ext cx="958008" cy="10952"/>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7" name="直接箭头连接符 16"/>
          <p:cNvCxnSpPr>
            <a:stCxn id="11" idx="1"/>
            <a:endCxn id="6" idx="3"/>
          </p:cNvCxnSpPr>
          <p:nvPr/>
        </p:nvCxnSpPr>
        <p:spPr>
          <a:xfrm rot="10800000">
            <a:off x="2245840" y="2445940"/>
            <a:ext cx="958008" cy="731032"/>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rot="10800000">
            <a:off x="4392224" y="1591223"/>
            <a:ext cx="2196000" cy="0"/>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flipV="1">
            <a:off x="8236374" y="1623074"/>
            <a:ext cx="496416" cy="0"/>
          </a:xfrm>
          <a:prstGeom prst="straightConnector1">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7704472" y="1692001"/>
            <a:ext cx="1260016" cy="307777"/>
          </a:xfrm>
          <a:prstGeom prst="rect">
            <a:avLst/>
          </a:prstGeom>
          <a:noFill/>
        </p:spPr>
        <p:txBody>
          <a:bodyPr wrap="square" rtlCol="0">
            <a:spAutoFit/>
          </a:bodyPr>
          <a:lstStyle/>
          <a:p>
            <a:r>
              <a:rPr lang="zh-CN" altLang="en-US" sz="1400" dirty="0" smtClean="0">
                <a:solidFill>
                  <a:schemeClr val="tx1"/>
                </a:solidFill>
                <a:latin typeface="微软雅黑" pitchFamily="34" charset="-122"/>
                <a:ea typeface="微软雅黑" pitchFamily="34" charset="-122"/>
              </a:rPr>
              <a:t>服务配置信息</a:t>
            </a:r>
            <a:endParaRPr lang="zh-CN" altLang="en-US" sz="1400" dirty="0">
              <a:solidFill>
                <a:schemeClr val="tx1"/>
              </a:solidFill>
              <a:latin typeface="微软雅黑" pitchFamily="34" charset="-122"/>
              <a:ea typeface="微软雅黑" pitchFamily="34" charset="-122"/>
            </a:endParaRPr>
          </a:p>
        </p:txBody>
      </p:sp>
      <p:cxnSp>
        <p:nvCxnSpPr>
          <p:cNvPr id="21" name="直接箭头连接符 20"/>
          <p:cNvCxnSpPr/>
          <p:nvPr/>
        </p:nvCxnSpPr>
        <p:spPr>
          <a:xfrm flipV="1">
            <a:off x="8236374" y="2127225"/>
            <a:ext cx="496416" cy="0"/>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7704472" y="2196152"/>
            <a:ext cx="1260016" cy="307777"/>
          </a:xfrm>
          <a:prstGeom prst="rect">
            <a:avLst/>
          </a:prstGeom>
          <a:noFill/>
        </p:spPr>
        <p:txBody>
          <a:bodyPr wrap="square" rtlCol="0">
            <a:spAutoFit/>
          </a:bodyPr>
          <a:lstStyle/>
          <a:p>
            <a:r>
              <a:rPr lang="zh-CN" altLang="en-US" sz="1400" dirty="0" smtClean="0">
                <a:solidFill>
                  <a:schemeClr val="tx1"/>
                </a:solidFill>
                <a:latin typeface="微软雅黑" pitchFamily="34" charset="-122"/>
                <a:ea typeface="微软雅黑" pitchFamily="34" charset="-122"/>
              </a:rPr>
              <a:t>服务调用日志</a:t>
            </a:r>
            <a:endParaRPr lang="zh-CN" altLang="en-US" sz="1400" dirty="0">
              <a:solidFill>
                <a:schemeClr val="tx1"/>
              </a:solidFill>
              <a:latin typeface="微软雅黑" pitchFamily="34" charset="-122"/>
              <a:ea typeface="微软雅黑" pitchFamily="34" charset="-122"/>
            </a:endParaRPr>
          </a:p>
        </p:txBody>
      </p:sp>
      <p:cxnSp>
        <p:nvCxnSpPr>
          <p:cNvPr id="23" name="直接箭头连接符 22"/>
          <p:cNvCxnSpPr/>
          <p:nvPr/>
        </p:nvCxnSpPr>
        <p:spPr>
          <a:xfrm>
            <a:off x="8235990" y="2615579"/>
            <a:ext cx="496800" cy="1588"/>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7704472" y="2689175"/>
            <a:ext cx="1260016" cy="307777"/>
          </a:xfrm>
          <a:prstGeom prst="rect">
            <a:avLst/>
          </a:prstGeom>
          <a:noFill/>
        </p:spPr>
        <p:txBody>
          <a:bodyPr wrap="square" rtlCol="0">
            <a:spAutoFit/>
          </a:bodyPr>
          <a:lstStyle/>
          <a:p>
            <a:r>
              <a:rPr lang="zh-CN" altLang="en-US" sz="1400" dirty="0" smtClean="0">
                <a:solidFill>
                  <a:schemeClr val="tx1"/>
                </a:solidFill>
                <a:latin typeface="微软雅黑" pitchFamily="34" charset="-122"/>
                <a:ea typeface="微软雅黑" pitchFamily="34" charset="-122"/>
              </a:rPr>
              <a:t>服务调用路径</a:t>
            </a:r>
            <a:endParaRPr lang="zh-CN" altLang="en-US" sz="1400" dirty="0">
              <a:solidFill>
                <a:schemeClr val="tx1"/>
              </a:solidFill>
              <a:latin typeface="微软雅黑" pitchFamily="34" charset="-122"/>
              <a:ea typeface="微软雅黑" pitchFamily="34" charset="-122"/>
            </a:endParaRPr>
          </a:p>
        </p:txBody>
      </p:sp>
      <p:cxnSp>
        <p:nvCxnSpPr>
          <p:cNvPr id="25" name="直接箭头连接符 98"/>
          <p:cNvCxnSpPr>
            <a:endCxn id="33" idx="3"/>
          </p:cNvCxnSpPr>
          <p:nvPr/>
        </p:nvCxnSpPr>
        <p:spPr>
          <a:xfrm rot="16200000" flipV="1">
            <a:off x="4624040" y="3156960"/>
            <a:ext cx="1433108" cy="479036"/>
          </a:xfrm>
          <a:prstGeom prst="bentConnector2">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6" name="直接箭头连接符 98"/>
          <p:cNvCxnSpPr>
            <a:endCxn id="32" idx="3"/>
          </p:cNvCxnSpPr>
          <p:nvPr/>
        </p:nvCxnSpPr>
        <p:spPr>
          <a:xfrm rot="16200000" flipV="1">
            <a:off x="4346948" y="2591836"/>
            <a:ext cx="2250272" cy="792120"/>
          </a:xfrm>
          <a:prstGeom prst="bentConnector2">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7" name="直接箭头连接符 26"/>
          <p:cNvCxnSpPr/>
          <p:nvPr/>
        </p:nvCxnSpPr>
        <p:spPr>
          <a:xfrm rot="10800000">
            <a:off x="4392224" y="2348880"/>
            <a:ext cx="2196000" cy="0"/>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28" name="直接箭头连接符 27"/>
          <p:cNvCxnSpPr/>
          <p:nvPr/>
        </p:nvCxnSpPr>
        <p:spPr>
          <a:xfrm rot="10800000">
            <a:off x="4392224" y="3068959"/>
            <a:ext cx="2196000" cy="0"/>
          </a:xfrm>
          <a:prstGeom prst="straightConnector1">
            <a:avLst/>
          </a:prstGeom>
          <a:ln>
            <a:solidFill>
              <a:srgbClr val="00B0F0"/>
            </a:solidFill>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29" name="流程图: 多文档 28"/>
          <p:cNvSpPr/>
          <p:nvPr/>
        </p:nvSpPr>
        <p:spPr>
          <a:xfrm>
            <a:off x="4271442" y="1700807"/>
            <a:ext cx="504056" cy="34900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050" dirty="0" smtClean="0">
                <a:solidFill>
                  <a:schemeClr val="dk1"/>
                </a:solidFill>
                <a:latin typeface="微软雅黑" pitchFamily="34" charset="-122"/>
                <a:ea typeface="微软雅黑" pitchFamily="34" charset="-122"/>
              </a:rPr>
              <a:t>file</a:t>
            </a:r>
            <a:endParaRPr lang="zh-CN" altLang="en-US" sz="1050" dirty="0" smtClean="0">
              <a:solidFill>
                <a:schemeClr val="dk1"/>
              </a:solidFill>
              <a:latin typeface="微软雅黑" pitchFamily="34" charset="-122"/>
              <a:ea typeface="微软雅黑" pitchFamily="34" charset="-122"/>
            </a:endParaRPr>
          </a:p>
        </p:txBody>
      </p:sp>
      <p:sp>
        <p:nvSpPr>
          <p:cNvPr id="30" name="流程图: 多文档 29"/>
          <p:cNvSpPr/>
          <p:nvPr/>
        </p:nvSpPr>
        <p:spPr>
          <a:xfrm>
            <a:off x="4283968" y="2514799"/>
            <a:ext cx="504056" cy="34900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050" dirty="0" smtClean="0">
                <a:solidFill>
                  <a:schemeClr val="dk1"/>
                </a:solidFill>
                <a:latin typeface="微软雅黑" pitchFamily="34" charset="-122"/>
                <a:ea typeface="微软雅黑" pitchFamily="34" charset="-122"/>
              </a:rPr>
              <a:t>file</a:t>
            </a:r>
            <a:endParaRPr lang="zh-CN" altLang="en-US" sz="1050" dirty="0" smtClean="0">
              <a:solidFill>
                <a:schemeClr val="dk1"/>
              </a:solidFill>
              <a:latin typeface="微软雅黑" pitchFamily="34" charset="-122"/>
              <a:ea typeface="微软雅黑" pitchFamily="34" charset="-122"/>
            </a:endParaRPr>
          </a:p>
        </p:txBody>
      </p:sp>
      <p:sp>
        <p:nvSpPr>
          <p:cNvPr id="31" name="流程图: 多文档 30"/>
          <p:cNvSpPr/>
          <p:nvPr/>
        </p:nvSpPr>
        <p:spPr>
          <a:xfrm>
            <a:off x="4283968" y="3250553"/>
            <a:ext cx="504056" cy="349007"/>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050" dirty="0" smtClean="0">
                <a:solidFill>
                  <a:schemeClr val="dk1"/>
                </a:solidFill>
                <a:latin typeface="微软雅黑" pitchFamily="34" charset="-122"/>
                <a:ea typeface="微软雅黑" pitchFamily="34" charset="-122"/>
              </a:rPr>
              <a:t>file</a:t>
            </a:r>
            <a:endParaRPr lang="zh-CN" altLang="en-US" sz="1050" dirty="0" smtClean="0">
              <a:solidFill>
                <a:schemeClr val="dk1"/>
              </a:solidFill>
              <a:latin typeface="微软雅黑" pitchFamily="34" charset="-122"/>
              <a:ea typeface="微软雅黑" pitchFamily="34" charset="-122"/>
            </a:endParaRPr>
          </a:p>
        </p:txBody>
      </p:sp>
      <p:sp>
        <p:nvSpPr>
          <p:cNvPr id="32" name="流程图: 可选过程 31"/>
          <p:cNvSpPr/>
          <p:nvPr/>
        </p:nvSpPr>
        <p:spPr>
          <a:xfrm>
            <a:off x="4788024" y="1664760"/>
            <a:ext cx="288000" cy="396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200" dirty="0" smtClean="0">
                <a:solidFill>
                  <a:schemeClr val="dk1"/>
                </a:solidFill>
                <a:latin typeface="微软雅黑" pitchFamily="34" charset="-122"/>
                <a:ea typeface="微软雅黑" pitchFamily="34" charset="-122"/>
              </a:rPr>
              <a:t>异步</a:t>
            </a:r>
          </a:p>
        </p:txBody>
      </p:sp>
      <p:sp>
        <p:nvSpPr>
          <p:cNvPr id="33" name="流程图: 可选过程 32"/>
          <p:cNvSpPr/>
          <p:nvPr/>
        </p:nvSpPr>
        <p:spPr>
          <a:xfrm>
            <a:off x="4813076" y="2481924"/>
            <a:ext cx="288000" cy="396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200" dirty="0" smtClean="0">
                <a:solidFill>
                  <a:schemeClr val="dk1"/>
                </a:solidFill>
                <a:latin typeface="微软雅黑" pitchFamily="34" charset="-122"/>
                <a:ea typeface="微软雅黑" pitchFamily="34" charset="-122"/>
              </a:rPr>
              <a:t>异步</a:t>
            </a:r>
          </a:p>
        </p:txBody>
      </p:sp>
      <p:sp>
        <p:nvSpPr>
          <p:cNvPr id="34" name="流程图: 可选过程 33"/>
          <p:cNvSpPr/>
          <p:nvPr/>
        </p:nvSpPr>
        <p:spPr>
          <a:xfrm>
            <a:off x="4825602" y="3214506"/>
            <a:ext cx="288000" cy="396000"/>
          </a:xfrm>
          <a:prstGeom prst="flowChartAlternateProcess">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200" dirty="0" smtClean="0">
                <a:solidFill>
                  <a:schemeClr val="dk1"/>
                </a:solidFill>
                <a:latin typeface="微软雅黑" pitchFamily="34" charset="-122"/>
                <a:ea typeface="微软雅黑" pitchFamily="34" charset="-122"/>
              </a:rPr>
              <a:t>异步</a:t>
            </a:r>
          </a:p>
        </p:txBody>
      </p:sp>
      <p:cxnSp>
        <p:nvCxnSpPr>
          <p:cNvPr id="35" name="直接箭头连接符 98"/>
          <p:cNvCxnSpPr>
            <a:endCxn id="34" idx="3"/>
          </p:cNvCxnSpPr>
          <p:nvPr/>
        </p:nvCxnSpPr>
        <p:spPr>
          <a:xfrm rot="16200000" flipV="1">
            <a:off x="4852578" y="3673530"/>
            <a:ext cx="700526" cy="178478"/>
          </a:xfrm>
          <a:prstGeom prst="bentConnector2">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5868753" y="3230921"/>
            <a:ext cx="504056" cy="646331"/>
          </a:xfrm>
          <a:prstGeom prst="rect">
            <a:avLst/>
          </a:prstGeom>
          <a:noFill/>
        </p:spPr>
        <p:txBody>
          <a:bodyPr wrap="square" rtlCol="0">
            <a:spAutoFit/>
          </a:bodyPr>
          <a:lstStyle/>
          <a:p>
            <a:r>
              <a:rPr lang="zh-CN" altLang="en-US" sz="1200" dirty="0" smtClean="0">
                <a:solidFill>
                  <a:schemeClr val="tx1"/>
                </a:solidFill>
                <a:latin typeface="微软雅黑" pitchFamily="34" charset="-122"/>
                <a:ea typeface="微软雅黑" pitchFamily="34" charset="-122"/>
              </a:rPr>
              <a:t>服务调用日志</a:t>
            </a:r>
            <a:endParaRPr lang="zh-CN" altLang="en-US" sz="1200" dirty="0">
              <a:solidFill>
                <a:schemeClr val="tx1"/>
              </a:solidFill>
              <a:latin typeface="微软雅黑" pitchFamily="34" charset="-122"/>
              <a:ea typeface="微软雅黑" pitchFamily="34" charset="-122"/>
            </a:endParaRPr>
          </a:p>
        </p:txBody>
      </p:sp>
      <p:cxnSp>
        <p:nvCxnSpPr>
          <p:cNvPr id="37" name="直接箭头连接符 36"/>
          <p:cNvCxnSpPr/>
          <p:nvPr/>
        </p:nvCxnSpPr>
        <p:spPr>
          <a:xfrm>
            <a:off x="3420666" y="1782988"/>
            <a:ext cx="1" cy="2361203"/>
          </a:xfrm>
          <a:prstGeom prst="straightConnector1">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8" name="直接箭头连接符 37"/>
          <p:cNvCxnSpPr/>
          <p:nvPr/>
        </p:nvCxnSpPr>
        <p:spPr>
          <a:xfrm>
            <a:off x="3573066" y="2555526"/>
            <a:ext cx="1" cy="1588665"/>
          </a:xfrm>
          <a:prstGeom prst="straightConnector1">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39" name="直接箭头连接符 38"/>
          <p:cNvCxnSpPr/>
          <p:nvPr/>
        </p:nvCxnSpPr>
        <p:spPr>
          <a:xfrm flipH="1">
            <a:off x="3745482" y="3249160"/>
            <a:ext cx="1588" cy="863872"/>
          </a:xfrm>
          <a:prstGeom prst="straightConnector1">
            <a:avLst/>
          </a:prstGeom>
          <a:ln>
            <a:headEnd type="arrow" w="med" len="med"/>
            <a:tailEnd type="none" w="med" len="med"/>
          </a:ln>
        </p:spPr>
        <p:style>
          <a:lnRef idx="3">
            <a:schemeClr val="accent6"/>
          </a:lnRef>
          <a:fillRef idx="0">
            <a:schemeClr val="accent6"/>
          </a:fillRef>
          <a:effectRef idx="2">
            <a:schemeClr val="accent6"/>
          </a:effectRef>
          <a:fontRef idx="minor">
            <a:schemeClr val="tx1"/>
          </a:fontRef>
        </p:style>
      </p:cxnSp>
      <p:sp>
        <p:nvSpPr>
          <p:cNvPr id="40" name="TextBox 39"/>
          <p:cNvSpPr txBox="1"/>
          <p:nvPr/>
        </p:nvSpPr>
        <p:spPr>
          <a:xfrm>
            <a:off x="2087848" y="1867209"/>
            <a:ext cx="1116000" cy="276999"/>
          </a:xfrm>
          <a:prstGeom prst="rect">
            <a:avLst/>
          </a:prstGeom>
          <a:noFill/>
        </p:spPr>
        <p:txBody>
          <a:bodyPr wrap="square" rtlCol="0">
            <a:spAutoFit/>
          </a:bodyPr>
          <a:lstStyle/>
          <a:p>
            <a:r>
              <a:rPr lang="zh-CN" altLang="en-US" sz="1200" dirty="0" smtClean="0">
                <a:solidFill>
                  <a:schemeClr val="tx1"/>
                </a:solidFill>
                <a:latin typeface="微软雅黑" pitchFamily="34" charset="-122"/>
                <a:ea typeface="微软雅黑" pitchFamily="34" charset="-122"/>
              </a:rPr>
              <a:t>服务调用路径</a:t>
            </a:r>
            <a:endParaRPr lang="zh-CN" altLang="en-US" sz="1200" dirty="0">
              <a:solidFill>
                <a:schemeClr val="tx1"/>
              </a:solidFill>
              <a:latin typeface="微软雅黑" pitchFamily="34" charset="-122"/>
              <a:ea typeface="微软雅黑" pitchFamily="34" charset="-122"/>
            </a:endParaRPr>
          </a:p>
        </p:txBody>
      </p:sp>
      <p:sp>
        <p:nvSpPr>
          <p:cNvPr id="41" name="TextBox 40"/>
          <p:cNvSpPr txBox="1"/>
          <p:nvPr/>
        </p:nvSpPr>
        <p:spPr>
          <a:xfrm>
            <a:off x="2987824" y="3497860"/>
            <a:ext cx="504056" cy="646331"/>
          </a:xfrm>
          <a:prstGeom prst="rect">
            <a:avLst/>
          </a:prstGeom>
          <a:noFill/>
        </p:spPr>
        <p:txBody>
          <a:bodyPr wrap="square" rtlCol="0">
            <a:spAutoFit/>
          </a:bodyPr>
          <a:lstStyle/>
          <a:p>
            <a:r>
              <a:rPr lang="zh-CN" altLang="en-US" sz="1200" dirty="0" smtClean="0">
                <a:solidFill>
                  <a:schemeClr val="tx1"/>
                </a:solidFill>
                <a:latin typeface="微软雅黑" pitchFamily="34" charset="-122"/>
                <a:ea typeface="微软雅黑" pitchFamily="34" charset="-122"/>
              </a:rPr>
              <a:t>服务配置信息</a:t>
            </a:r>
            <a:endParaRPr lang="zh-CN" altLang="en-US" sz="12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67089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1000"/>
                                        <p:tgtEl>
                                          <p:spTgt spid="15"/>
                                        </p:tgtEl>
                                      </p:cBhvr>
                                    </p:animEffect>
                                  </p:childTnLst>
                                </p:cTn>
                              </p:par>
                              <p:par>
                                <p:cTn id="12" presetID="22" presetClass="entr" presetSubtype="8"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1000"/>
                                        <p:tgtEl>
                                          <p:spTgt spid="16"/>
                                        </p:tgtEl>
                                      </p:cBhvr>
                                    </p:animEffect>
                                  </p:childTnLst>
                                </p:cTn>
                              </p:par>
                              <p:par>
                                <p:cTn id="15" presetID="2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1000"/>
                                        <p:tgtEl>
                                          <p:spTgt spid="1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1000"/>
                                        <p:tgtEl>
                                          <p:spTgt spid="18"/>
                                        </p:tgtEl>
                                      </p:cBhvr>
                                    </p:animEffect>
                                  </p:childTnLst>
                                </p:cTn>
                              </p:par>
                              <p:par>
                                <p:cTn id="22" presetID="2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1000"/>
                                        <p:tgtEl>
                                          <p:spTgt spid="27"/>
                                        </p:tgtEl>
                                      </p:cBhvr>
                                    </p:animEffect>
                                  </p:childTnLst>
                                </p:cTn>
                              </p:par>
                              <p:par>
                                <p:cTn id="25" presetID="22" presetClass="entr" presetSubtype="8"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10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1000"/>
                                        <p:tgtEl>
                                          <p:spTgt spid="35"/>
                                        </p:tgtEl>
                                      </p:cBhvr>
                                    </p:animEffect>
                                  </p:childTnLst>
                                </p:cTn>
                              </p:par>
                              <p:par>
                                <p:cTn id="33" presetID="22" presetClass="entr" presetSubtype="1"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1000"/>
                                        <p:tgtEl>
                                          <p:spTgt spid="25"/>
                                        </p:tgtEl>
                                      </p:cBhvr>
                                    </p:animEffect>
                                  </p:childTnLst>
                                </p:cTn>
                              </p:par>
                              <p:par>
                                <p:cTn id="36" presetID="22" presetClass="entr" presetSubtype="1"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up)">
                                      <p:cBhvr>
                                        <p:cTn id="38" dur="10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1000"/>
                                        <p:tgtEl>
                                          <p:spTgt spid="37"/>
                                        </p:tgtEl>
                                      </p:cBhvr>
                                    </p:animEffect>
                                  </p:childTnLst>
                                </p:cTn>
                              </p:par>
                              <p:par>
                                <p:cTn id="44" presetID="22" presetClass="entr" presetSubtype="4"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down)">
                                      <p:cBhvr>
                                        <p:cTn id="46" dur="1000"/>
                                        <p:tgtEl>
                                          <p:spTgt spid="38"/>
                                        </p:tgtEl>
                                      </p:cBhvr>
                                    </p:animEffect>
                                  </p:childTnLst>
                                </p:cTn>
                              </p:par>
                              <p:par>
                                <p:cTn id="47" presetID="22" presetClass="entr" presetSubtype="4"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SOA</a:t>
            </a:r>
            <a:r>
              <a:rPr lang="zh-CN" altLang="en-US" smtClean="0"/>
              <a:t>服务治理</a:t>
            </a:r>
            <a:r>
              <a:rPr lang="zh-CN" altLang="en-US"/>
              <a:t>总体方案</a:t>
            </a:r>
          </a:p>
        </p:txBody>
      </p:sp>
      <p:sp>
        <p:nvSpPr>
          <p:cNvPr id="3" name="圆角矩形 2"/>
          <p:cNvSpPr/>
          <p:nvPr/>
        </p:nvSpPr>
        <p:spPr>
          <a:xfrm>
            <a:off x="142844" y="5662105"/>
            <a:ext cx="8429684" cy="928694"/>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smtClean="0">
                <a:latin typeface="微软雅黑" pitchFamily="34" charset="-122"/>
                <a:ea typeface="微软雅黑" pitchFamily="34" charset="-122"/>
              </a:rPr>
              <a:t>度量</a:t>
            </a:r>
            <a:endParaRPr lang="zh-CN" altLang="en-US" sz="1600" b="1">
              <a:latin typeface="微软雅黑" pitchFamily="34" charset="-122"/>
              <a:ea typeface="微软雅黑" pitchFamily="34" charset="-122"/>
            </a:endParaRPr>
          </a:p>
        </p:txBody>
      </p:sp>
      <p:sp>
        <p:nvSpPr>
          <p:cNvPr id="4" name="圆角矩形 3"/>
          <p:cNvSpPr/>
          <p:nvPr/>
        </p:nvSpPr>
        <p:spPr>
          <a:xfrm>
            <a:off x="142844" y="4413749"/>
            <a:ext cx="8429684" cy="1110298"/>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治理方案</a:t>
            </a:r>
          </a:p>
        </p:txBody>
      </p:sp>
      <p:sp>
        <p:nvSpPr>
          <p:cNvPr id="5" name="圆角矩形 4"/>
          <p:cNvSpPr/>
          <p:nvPr/>
        </p:nvSpPr>
        <p:spPr>
          <a:xfrm>
            <a:off x="142844" y="2445485"/>
            <a:ext cx="8429684" cy="1849223"/>
          </a:xfrm>
          <a:prstGeom prst="roundRect">
            <a:avLst>
              <a:gd name="adj" fmla="val 3686"/>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治理模型</a:t>
            </a:r>
          </a:p>
        </p:txBody>
      </p:sp>
      <p:sp>
        <p:nvSpPr>
          <p:cNvPr id="6" name="圆角矩形 5"/>
          <p:cNvSpPr/>
          <p:nvPr/>
        </p:nvSpPr>
        <p:spPr>
          <a:xfrm>
            <a:off x="142844" y="1248926"/>
            <a:ext cx="8429684" cy="1091520"/>
          </a:xfrm>
          <a:prstGeom prst="roundRect">
            <a:avLst>
              <a:gd name="adj" fmla="val 8179"/>
            </a:avLst>
          </a:prstGeom>
        </p:spPr>
        <p:style>
          <a:lnRef idx="1">
            <a:schemeClr val="accent1"/>
          </a:lnRef>
          <a:fillRef idx="2">
            <a:schemeClr val="accent1"/>
          </a:fillRef>
          <a:effectRef idx="1">
            <a:schemeClr val="accent1"/>
          </a:effectRef>
          <a:fontRef idx="minor">
            <a:schemeClr val="dk1"/>
          </a:fontRef>
        </p:style>
        <p:txBody>
          <a:bodyPr vert="eaVert" rtlCol="0" anchor="b"/>
          <a:lstStyle/>
          <a:p>
            <a:pPr algn="ctr"/>
            <a:r>
              <a:rPr lang="zh-CN" altLang="en-US" sz="1600" b="1">
                <a:latin typeface="微软雅黑" pitchFamily="34" charset="-122"/>
                <a:ea typeface="微软雅黑" pitchFamily="34" charset="-122"/>
              </a:rPr>
              <a:t>治理需求</a:t>
            </a:r>
          </a:p>
        </p:txBody>
      </p:sp>
      <p:sp>
        <p:nvSpPr>
          <p:cNvPr id="7" name="Oval 74"/>
          <p:cNvSpPr>
            <a:spLocks noChangeArrowheads="1"/>
          </p:cNvSpPr>
          <p:nvPr/>
        </p:nvSpPr>
        <p:spPr bwMode="auto">
          <a:xfrm>
            <a:off x="1106348" y="2564904"/>
            <a:ext cx="1714512" cy="609480"/>
          </a:xfrm>
          <a:prstGeom prst="ellipse">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管理体系</a:t>
            </a:r>
            <a:endParaRPr lang="en-US" altLang="zh-CN" sz="1600" b="1" dirty="0">
              <a:solidFill>
                <a:schemeClr val="tx1"/>
              </a:solidFill>
              <a:latin typeface="微软雅黑" pitchFamily="34" charset="-122"/>
              <a:ea typeface="微软雅黑" pitchFamily="34" charset="-122"/>
            </a:endParaRPr>
          </a:p>
        </p:txBody>
      </p:sp>
      <p:sp>
        <p:nvSpPr>
          <p:cNvPr id="8" name="Rectangle 48"/>
          <p:cNvSpPr>
            <a:spLocks noChangeArrowheads="1"/>
          </p:cNvSpPr>
          <p:nvPr/>
        </p:nvSpPr>
        <p:spPr bwMode="auto">
          <a:xfrm>
            <a:off x="1404353" y="3526578"/>
            <a:ext cx="785817"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接口服务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规范</a:t>
            </a:r>
            <a:endParaRPr lang="en-US" altLang="zh-CN" sz="1400" b="0" dirty="0">
              <a:solidFill>
                <a:schemeClr val="tx1"/>
              </a:solidFill>
              <a:latin typeface="微软雅黑" pitchFamily="34" charset="-122"/>
              <a:ea typeface="微软雅黑" pitchFamily="34" charset="-122"/>
            </a:endParaRPr>
          </a:p>
        </p:txBody>
      </p:sp>
      <p:sp>
        <p:nvSpPr>
          <p:cNvPr id="9" name="Rectangle 48"/>
          <p:cNvSpPr>
            <a:spLocks noChangeArrowheads="1"/>
          </p:cNvSpPr>
          <p:nvPr/>
        </p:nvSpPr>
        <p:spPr bwMode="auto">
          <a:xfrm>
            <a:off x="618150"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软件资产</a:t>
            </a:r>
            <a:endParaRPr lang="en-US" altLang="zh-CN" sz="1400" b="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管理</a:t>
            </a:r>
            <a:endParaRPr lang="en-US" altLang="zh-CN" sz="1400" b="0" dirty="0">
              <a:solidFill>
                <a:schemeClr val="tx1"/>
              </a:solidFill>
              <a:latin typeface="微软雅黑" pitchFamily="34" charset="-122"/>
              <a:ea typeface="微软雅黑" pitchFamily="34" charset="-122"/>
            </a:endParaRPr>
          </a:p>
        </p:txBody>
      </p:sp>
      <p:sp>
        <p:nvSpPr>
          <p:cNvPr id="10" name="Rectangle 52"/>
          <p:cNvSpPr>
            <a:spLocks noChangeArrowheads="1"/>
          </p:cNvSpPr>
          <p:nvPr/>
        </p:nvSpPr>
        <p:spPr bwMode="auto">
          <a:xfrm>
            <a:off x="564604" y="4683146"/>
            <a:ext cx="88905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defRPr/>
            </a:pPr>
            <a:r>
              <a:rPr lang="zh-CN" altLang="en-US" sz="1400" b="0" dirty="0" smtClean="0">
                <a:solidFill>
                  <a:schemeClr val="tx1"/>
                </a:solidFill>
                <a:latin typeface="微软雅黑" pitchFamily="34" charset="-122"/>
                <a:ea typeface="微软雅黑" pitchFamily="34" charset="-122"/>
              </a:rPr>
              <a:t>应用系统</a:t>
            </a:r>
            <a:endParaRPr lang="en-US" altLang="zh-CN" sz="1400" b="0" dirty="0" smtClean="0">
              <a:solidFill>
                <a:schemeClr val="tx1"/>
              </a:solidFill>
              <a:latin typeface="微软雅黑" pitchFamily="34" charset="-122"/>
              <a:ea typeface="微软雅黑" pitchFamily="34" charset="-122"/>
            </a:endParaRPr>
          </a:p>
          <a:p>
            <a:pPr algn="ctr" eaLnBrk="0" hangingPunct="0">
              <a:defRPr/>
            </a:pPr>
            <a:r>
              <a:rPr lang="zh-CN" altLang="en-US" sz="1400" b="0" dirty="0" smtClean="0">
                <a:solidFill>
                  <a:schemeClr val="tx1"/>
                </a:solidFill>
                <a:latin typeface="微软雅黑" pitchFamily="34" charset="-122"/>
                <a:ea typeface="微软雅黑" pitchFamily="34" charset="-122"/>
              </a:rPr>
              <a:t>命名规范</a:t>
            </a:r>
            <a:endParaRPr lang="en-US" altLang="zh-CN" sz="1400" b="0" dirty="0">
              <a:solidFill>
                <a:schemeClr val="tx1"/>
              </a:solidFill>
              <a:latin typeface="微软雅黑" pitchFamily="34" charset="-122"/>
              <a:ea typeface="微软雅黑" pitchFamily="34" charset="-122"/>
            </a:endParaRPr>
          </a:p>
        </p:txBody>
      </p:sp>
      <p:sp>
        <p:nvSpPr>
          <p:cNvPr id="11" name="上下箭头 10"/>
          <p:cNvSpPr/>
          <p:nvPr/>
        </p:nvSpPr>
        <p:spPr bwMode="auto">
          <a:xfrm>
            <a:off x="1850223" y="2237358"/>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2" name="上下箭头 11"/>
          <p:cNvSpPr/>
          <p:nvPr/>
        </p:nvSpPr>
        <p:spPr bwMode="auto">
          <a:xfrm>
            <a:off x="4280023" y="2219135"/>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3" name="上下箭头 12"/>
          <p:cNvSpPr/>
          <p:nvPr/>
        </p:nvSpPr>
        <p:spPr bwMode="auto">
          <a:xfrm>
            <a:off x="7080528" y="221896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4" name="上下箭头 13"/>
          <p:cNvSpPr/>
          <p:nvPr/>
        </p:nvSpPr>
        <p:spPr bwMode="auto">
          <a:xfrm>
            <a:off x="1850223" y="5429271"/>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15" name="上下箭头 14"/>
          <p:cNvSpPr/>
          <p:nvPr/>
        </p:nvSpPr>
        <p:spPr bwMode="auto">
          <a:xfrm>
            <a:off x="7080529"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20" name="Line 61"/>
          <p:cNvSpPr>
            <a:spLocks noChangeShapeType="1"/>
          </p:cNvSpPr>
          <p:nvPr/>
        </p:nvSpPr>
        <p:spPr bwMode="auto">
          <a:xfrm flipH="1">
            <a:off x="880721" y="3184648"/>
            <a:ext cx="1060518" cy="341930"/>
          </a:xfrm>
          <a:prstGeom prst="line">
            <a:avLst/>
          </a:prstGeom>
          <a:noFill/>
          <a:ln w="9525">
            <a:solidFill>
              <a:schemeClr val="tx1"/>
            </a:solidFill>
            <a:prstDash val="solid"/>
            <a:round/>
            <a:headEnd/>
            <a:tailEnd type="triangle" w="med" len="med"/>
          </a:ln>
        </p:spPr>
        <p:txBody>
          <a:bodyPr/>
          <a:lstStyle/>
          <a:p>
            <a:endParaRPr lang="zh-CN" altLang="en-US"/>
          </a:p>
        </p:txBody>
      </p:sp>
      <p:sp>
        <p:nvSpPr>
          <p:cNvPr id="21" name="Line 62"/>
          <p:cNvSpPr>
            <a:spLocks noChangeShapeType="1"/>
          </p:cNvSpPr>
          <p:nvPr/>
        </p:nvSpPr>
        <p:spPr bwMode="auto">
          <a:xfrm>
            <a:off x="1941241" y="3174384"/>
            <a:ext cx="594776" cy="352194"/>
          </a:xfrm>
          <a:prstGeom prst="line">
            <a:avLst/>
          </a:prstGeom>
          <a:noFill/>
          <a:ln w="9525">
            <a:solidFill>
              <a:schemeClr val="tx1"/>
            </a:solidFill>
            <a:prstDash val="solid"/>
            <a:round/>
            <a:headEnd/>
            <a:tailEnd type="triangle" w="med" len="med"/>
          </a:ln>
        </p:spPr>
        <p:txBody>
          <a:bodyPr/>
          <a:lstStyle/>
          <a:p>
            <a:endParaRPr lang="zh-CN" altLang="en-US"/>
          </a:p>
        </p:txBody>
      </p:sp>
      <p:sp>
        <p:nvSpPr>
          <p:cNvPr id="22" name="Rectangle 52"/>
          <p:cNvSpPr>
            <a:spLocks noChangeArrowheads="1"/>
          </p:cNvSpPr>
          <p:nvPr/>
        </p:nvSpPr>
        <p:spPr bwMode="auto">
          <a:xfrm>
            <a:off x="1545800" y="4683146"/>
            <a:ext cx="90380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管理流程</a:t>
            </a:r>
            <a:endParaRPr lang="en-US" altLang="zh-CN" sz="1400" dirty="0">
              <a:solidFill>
                <a:schemeClr val="tx1"/>
              </a:solidFill>
              <a:latin typeface="微软雅黑" pitchFamily="34" charset="-122"/>
              <a:ea typeface="微软雅黑" pitchFamily="34" charset="-122"/>
            </a:endParaRPr>
          </a:p>
        </p:txBody>
      </p:sp>
      <p:sp>
        <p:nvSpPr>
          <p:cNvPr id="23" name="Rectangle 52"/>
          <p:cNvSpPr>
            <a:spLocks noChangeArrowheads="1"/>
          </p:cNvSpPr>
          <p:nvPr/>
        </p:nvSpPr>
        <p:spPr bwMode="auto">
          <a:xfrm>
            <a:off x="4600377" y="4683146"/>
            <a:ext cx="1071571"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SAM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口管理系统</a:t>
            </a:r>
            <a:endParaRPr lang="en-US" altLang="zh-CN" sz="1400" dirty="0">
              <a:solidFill>
                <a:schemeClr val="tx1"/>
              </a:solidFill>
              <a:latin typeface="微软雅黑" pitchFamily="34" charset="-122"/>
              <a:ea typeface="微软雅黑" pitchFamily="34" charset="-122"/>
            </a:endParaRPr>
          </a:p>
        </p:txBody>
      </p:sp>
      <p:sp>
        <p:nvSpPr>
          <p:cNvPr id="24" name="Rectangle 52"/>
          <p:cNvSpPr>
            <a:spLocks noChangeArrowheads="1"/>
          </p:cNvSpPr>
          <p:nvPr/>
        </p:nvSpPr>
        <p:spPr bwMode="auto">
          <a:xfrm>
            <a:off x="5765766" y="4683146"/>
            <a:ext cx="83099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ESB</a:t>
            </a:r>
            <a:r>
              <a:rPr lang="zh-CN" altLang="en-US" sz="1400" dirty="0">
                <a:solidFill>
                  <a:schemeClr val="tx1"/>
                </a:solidFill>
                <a:latin typeface="微软雅黑" pitchFamily="34" charset="-122"/>
                <a:ea typeface="微软雅黑" pitchFamily="34" charset="-122"/>
              </a:rPr>
              <a:t>服务</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25" name="Rectangle 52"/>
          <p:cNvSpPr>
            <a:spLocks noChangeArrowheads="1"/>
          </p:cNvSpPr>
          <p:nvPr/>
        </p:nvSpPr>
        <p:spPr bwMode="auto">
          <a:xfrm>
            <a:off x="6710306" y="4683146"/>
            <a:ext cx="1018118"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en-US" altLang="zh-CN" sz="1400" dirty="0">
                <a:solidFill>
                  <a:schemeClr val="tx1"/>
                </a:solidFill>
                <a:latin typeface="微软雅黑" pitchFamily="34" charset="-122"/>
                <a:ea typeface="微软雅黑" pitchFamily="34" charset="-122"/>
              </a:rPr>
              <a:t>SSM</a:t>
            </a:r>
            <a:r>
              <a:rPr lang="zh-CN" altLang="en-US" sz="1400" dirty="0">
                <a:solidFill>
                  <a:schemeClr val="tx1"/>
                </a:solidFill>
                <a:latin typeface="微软雅黑" pitchFamily="34" charset="-122"/>
                <a:ea typeface="微软雅黑" pitchFamily="34" charset="-122"/>
              </a:rPr>
              <a:t>服务接</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口监控系统</a:t>
            </a:r>
            <a:endParaRPr lang="en-US" altLang="zh-CN" sz="1400" dirty="0">
              <a:solidFill>
                <a:schemeClr val="tx1"/>
              </a:solidFill>
              <a:latin typeface="微软雅黑" pitchFamily="34" charset="-122"/>
              <a:ea typeface="微软雅黑" pitchFamily="34" charset="-122"/>
            </a:endParaRPr>
          </a:p>
        </p:txBody>
      </p:sp>
      <p:sp>
        <p:nvSpPr>
          <p:cNvPr id="26" name="Rectangle 52"/>
          <p:cNvSpPr>
            <a:spLocks noChangeArrowheads="1"/>
          </p:cNvSpPr>
          <p:nvPr/>
        </p:nvSpPr>
        <p:spPr bwMode="auto">
          <a:xfrm>
            <a:off x="3572302" y="4683146"/>
            <a:ext cx="935600"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部署规范</a:t>
            </a:r>
            <a:endParaRPr lang="en-US" altLang="zh-CN" sz="1400" dirty="0">
              <a:solidFill>
                <a:schemeClr val="tx1"/>
              </a:solidFill>
              <a:latin typeface="微软雅黑" pitchFamily="34" charset="-122"/>
              <a:ea typeface="微软雅黑" pitchFamily="34" charset="-122"/>
            </a:endParaRPr>
          </a:p>
        </p:txBody>
      </p:sp>
      <p:sp>
        <p:nvSpPr>
          <p:cNvPr id="27" name="Rectangle 52"/>
          <p:cNvSpPr>
            <a:spLocks noChangeArrowheads="1"/>
          </p:cNvSpPr>
          <p:nvPr/>
        </p:nvSpPr>
        <p:spPr bwMode="auto">
          <a:xfrm>
            <a:off x="2561845" y="4683146"/>
            <a:ext cx="920852"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dirty="0">
                <a:solidFill>
                  <a:schemeClr val="tx1"/>
                </a:solidFill>
                <a:latin typeface="微软雅黑" pitchFamily="34" charset="-122"/>
                <a:ea typeface="微软雅黑" pitchFamily="34" charset="-122"/>
              </a:rPr>
              <a:t>服务接口</a:t>
            </a:r>
            <a:endParaRPr lang="en-US" altLang="zh-CN" sz="1400" dirty="0">
              <a:solidFill>
                <a:schemeClr val="tx1"/>
              </a:solidFill>
              <a:latin typeface="微软雅黑" pitchFamily="34" charset="-122"/>
              <a:ea typeface="微软雅黑" pitchFamily="34" charset="-122"/>
            </a:endParaRPr>
          </a:p>
          <a:p>
            <a:pPr algn="ctr" eaLnBrk="0" hangingPunct="0"/>
            <a:r>
              <a:rPr lang="zh-CN" altLang="en-US" sz="1400" dirty="0">
                <a:solidFill>
                  <a:schemeClr val="tx1"/>
                </a:solidFill>
                <a:latin typeface="微软雅黑" pitchFamily="34" charset="-122"/>
                <a:ea typeface="微软雅黑" pitchFamily="34" charset="-122"/>
              </a:rPr>
              <a:t>设计规范</a:t>
            </a:r>
            <a:endParaRPr lang="en-US" altLang="zh-CN" sz="1400" dirty="0">
              <a:solidFill>
                <a:schemeClr val="tx1"/>
              </a:solidFill>
              <a:latin typeface="微软雅黑" pitchFamily="34" charset="-122"/>
              <a:ea typeface="微软雅黑" pitchFamily="34" charset="-122"/>
            </a:endParaRPr>
          </a:p>
        </p:txBody>
      </p:sp>
      <p:sp>
        <p:nvSpPr>
          <p:cNvPr id="31" name="Rectangle 52"/>
          <p:cNvSpPr>
            <a:spLocks noChangeArrowheads="1"/>
          </p:cNvSpPr>
          <p:nvPr/>
        </p:nvSpPr>
        <p:spPr bwMode="auto">
          <a:xfrm>
            <a:off x="5967513" y="3526578"/>
            <a:ext cx="763825" cy="5760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治理</a:t>
            </a:r>
            <a:endParaRPr lang="en-US" altLang="zh-CN" sz="1400" b="0" smtClean="0">
              <a:solidFill>
                <a:schemeClr val="tx1"/>
              </a:solidFill>
              <a:latin typeface="微软雅黑" pitchFamily="34" charset="-122"/>
              <a:ea typeface="微软雅黑" pitchFamily="34" charset="-122"/>
            </a:endParaRPr>
          </a:p>
          <a:p>
            <a:pPr algn="ctr"/>
            <a:r>
              <a:rPr lang="zh-CN" altLang="en-US" sz="1400" b="0" smtClean="0">
                <a:solidFill>
                  <a:schemeClr val="tx1"/>
                </a:solidFill>
                <a:latin typeface="微软雅黑" pitchFamily="34" charset="-122"/>
                <a:ea typeface="微软雅黑" pitchFamily="34" charset="-122"/>
              </a:rPr>
              <a:t>小组</a:t>
            </a:r>
            <a:endParaRPr lang="en-US" altLang="zh-CN" sz="1400" b="0" dirty="0">
              <a:solidFill>
                <a:schemeClr val="tx1"/>
              </a:solidFill>
              <a:latin typeface="微软雅黑" pitchFamily="34" charset="-122"/>
              <a:ea typeface="微软雅黑" pitchFamily="34" charset="-122"/>
            </a:endParaRPr>
          </a:p>
        </p:txBody>
      </p:sp>
      <p:sp>
        <p:nvSpPr>
          <p:cNvPr id="32" name="Oval 35"/>
          <p:cNvSpPr>
            <a:spLocks noChangeArrowheads="1"/>
          </p:cNvSpPr>
          <p:nvPr/>
        </p:nvSpPr>
        <p:spPr bwMode="auto">
          <a:xfrm>
            <a:off x="3428991" y="2564904"/>
            <a:ext cx="1928827" cy="590598"/>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平台与工具</a:t>
            </a:r>
            <a:endParaRPr lang="en-US" altLang="zh-CN" sz="1600" b="1" dirty="0">
              <a:solidFill>
                <a:schemeClr val="tx1"/>
              </a:solidFill>
              <a:latin typeface="微软雅黑" pitchFamily="34" charset="-122"/>
              <a:ea typeface="微软雅黑" pitchFamily="34" charset="-122"/>
            </a:endParaRPr>
          </a:p>
        </p:txBody>
      </p:sp>
      <p:sp>
        <p:nvSpPr>
          <p:cNvPr id="33" name="Rectangle 52"/>
          <p:cNvSpPr>
            <a:spLocks noChangeArrowheads="1"/>
          </p:cNvSpPr>
          <p:nvPr/>
        </p:nvSpPr>
        <p:spPr bwMode="auto">
          <a:xfrm>
            <a:off x="4018092" y="3526579"/>
            <a:ext cx="895804"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服务集成</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总线</a:t>
            </a:r>
            <a:endParaRPr lang="en-US" altLang="zh-CN" sz="1400" dirty="0">
              <a:solidFill>
                <a:schemeClr val="tx1"/>
              </a:solidFill>
              <a:latin typeface="微软雅黑" pitchFamily="34" charset="-122"/>
              <a:ea typeface="微软雅黑" pitchFamily="34" charset="-122"/>
            </a:endParaRPr>
          </a:p>
        </p:txBody>
      </p:sp>
      <p:sp>
        <p:nvSpPr>
          <p:cNvPr id="34" name="Rectangle 52"/>
          <p:cNvSpPr>
            <a:spLocks noChangeArrowheads="1"/>
          </p:cNvSpPr>
          <p:nvPr/>
        </p:nvSpPr>
        <p:spPr bwMode="auto">
          <a:xfrm>
            <a:off x="3062495" y="3526579"/>
            <a:ext cx="861433"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b="0" dirty="0">
                <a:solidFill>
                  <a:schemeClr val="tx1"/>
                </a:solidFill>
                <a:latin typeface="微软雅黑" pitchFamily="34" charset="-122"/>
                <a:ea typeface="微软雅黑" pitchFamily="34" charset="-122"/>
              </a:rPr>
              <a:t>软件资产</a:t>
            </a:r>
            <a:endParaRPr lang="en-US" altLang="zh-CN" sz="1400" b="0" dirty="0">
              <a:solidFill>
                <a:schemeClr val="tx1"/>
              </a:solidFill>
              <a:latin typeface="微软雅黑" pitchFamily="34" charset="-122"/>
              <a:ea typeface="微软雅黑" pitchFamily="34" charset="-122"/>
            </a:endParaRPr>
          </a:p>
          <a:p>
            <a:pPr algn="ctr"/>
            <a:r>
              <a:rPr lang="zh-CN" altLang="en-US" sz="1400" b="0" dirty="0">
                <a:solidFill>
                  <a:schemeClr val="tx1"/>
                </a:solidFill>
                <a:latin typeface="微软雅黑" pitchFamily="34" charset="-122"/>
                <a:ea typeface="微软雅黑" pitchFamily="34" charset="-122"/>
              </a:rPr>
              <a:t>管理系统</a:t>
            </a:r>
            <a:endParaRPr lang="en-US" altLang="zh-CN" sz="1400" b="0" dirty="0">
              <a:solidFill>
                <a:schemeClr val="tx1"/>
              </a:solidFill>
              <a:latin typeface="微软雅黑" pitchFamily="34" charset="-122"/>
              <a:ea typeface="微软雅黑" pitchFamily="34" charset="-122"/>
            </a:endParaRPr>
          </a:p>
        </p:txBody>
      </p:sp>
      <p:sp>
        <p:nvSpPr>
          <p:cNvPr id="35" name="Rectangle 52"/>
          <p:cNvSpPr>
            <a:spLocks noChangeArrowheads="1"/>
          </p:cNvSpPr>
          <p:nvPr/>
        </p:nvSpPr>
        <p:spPr bwMode="auto">
          <a:xfrm>
            <a:off x="4981276" y="3526579"/>
            <a:ext cx="857256" cy="57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a:solidFill>
                  <a:schemeClr val="tx1"/>
                </a:solidFill>
                <a:latin typeface="微软雅黑" pitchFamily="34" charset="-122"/>
                <a:ea typeface="微软雅黑" pitchFamily="34" charset="-122"/>
              </a:rPr>
              <a:t>软件资产</a:t>
            </a:r>
            <a:endParaRPr lang="en-US" altLang="zh-CN" sz="1400" dirty="0">
              <a:solidFill>
                <a:schemeClr val="tx1"/>
              </a:solidFill>
              <a:latin typeface="微软雅黑" pitchFamily="34" charset="-122"/>
              <a:ea typeface="微软雅黑" pitchFamily="34" charset="-122"/>
            </a:endParaRPr>
          </a:p>
          <a:p>
            <a:pPr algn="ctr"/>
            <a:r>
              <a:rPr lang="zh-CN" altLang="en-US" sz="1400" dirty="0">
                <a:solidFill>
                  <a:schemeClr val="tx1"/>
                </a:solidFill>
                <a:latin typeface="微软雅黑" pitchFamily="34" charset="-122"/>
                <a:ea typeface="微软雅黑" pitchFamily="34" charset="-122"/>
              </a:rPr>
              <a:t>监控系统</a:t>
            </a:r>
            <a:endParaRPr lang="en-US" altLang="zh-CN" sz="1400" dirty="0">
              <a:solidFill>
                <a:schemeClr val="tx1"/>
              </a:solidFill>
              <a:latin typeface="微软雅黑" pitchFamily="34" charset="-122"/>
              <a:ea typeface="微软雅黑" pitchFamily="34" charset="-122"/>
            </a:endParaRPr>
          </a:p>
        </p:txBody>
      </p:sp>
      <p:sp>
        <p:nvSpPr>
          <p:cNvPr id="36" name="Line 61"/>
          <p:cNvSpPr>
            <a:spLocks noChangeShapeType="1"/>
          </p:cNvSpPr>
          <p:nvPr/>
        </p:nvSpPr>
        <p:spPr bwMode="auto">
          <a:xfrm flipH="1">
            <a:off x="3493210" y="3155502"/>
            <a:ext cx="892024"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7" name="Line 61"/>
          <p:cNvSpPr>
            <a:spLocks noChangeShapeType="1"/>
          </p:cNvSpPr>
          <p:nvPr/>
        </p:nvSpPr>
        <p:spPr bwMode="auto">
          <a:xfrm>
            <a:off x="4385234" y="3155503"/>
            <a:ext cx="91145" cy="371076"/>
          </a:xfrm>
          <a:prstGeom prst="line">
            <a:avLst/>
          </a:prstGeom>
          <a:noFill/>
          <a:ln w="9525">
            <a:solidFill>
              <a:schemeClr val="tx1"/>
            </a:solidFill>
            <a:prstDash val="solid"/>
            <a:round/>
            <a:headEnd/>
            <a:tailEnd type="triangle" w="med" len="med"/>
          </a:ln>
        </p:spPr>
        <p:txBody>
          <a:bodyPr/>
          <a:lstStyle/>
          <a:p>
            <a:endParaRPr lang="zh-CN" altLang="en-US"/>
          </a:p>
        </p:txBody>
      </p:sp>
      <p:sp>
        <p:nvSpPr>
          <p:cNvPr id="38" name="Line 61"/>
          <p:cNvSpPr>
            <a:spLocks noChangeShapeType="1"/>
          </p:cNvSpPr>
          <p:nvPr/>
        </p:nvSpPr>
        <p:spPr bwMode="auto">
          <a:xfrm>
            <a:off x="4385235" y="3155502"/>
            <a:ext cx="1024670" cy="371077"/>
          </a:xfrm>
          <a:prstGeom prst="line">
            <a:avLst/>
          </a:prstGeom>
          <a:noFill/>
          <a:ln w="9525">
            <a:solidFill>
              <a:schemeClr val="tx1"/>
            </a:solidFill>
            <a:prstDash val="solid"/>
            <a:round/>
            <a:headEnd/>
            <a:tailEnd type="triangle" w="med" len="med"/>
          </a:ln>
        </p:spPr>
        <p:txBody>
          <a:bodyPr/>
          <a:lstStyle/>
          <a:p>
            <a:endParaRPr lang="zh-CN" altLang="en-US"/>
          </a:p>
        </p:txBody>
      </p:sp>
      <p:sp>
        <p:nvSpPr>
          <p:cNvPr id="39" name="Line 61"/>
          <p:cNvSpPr>
            <a:spLocks noChangeShapeType="1"/>
          </p:cNvSpPr>
          <p:nvPr/>
        </p:nvSpPr>
        <p:spPr bwMode="auto">
          <a:xfrm>
            <a:off x="7223169" y="3184648"/>
            <a:ext cx="29261" cy="341928"/>
          </a:xfrm>
          <a:prstGeom prst="line">
            <a:avLst/>
          </a:prstGeom>
          <a:noFill/>
          <a:ln w="9525">
            <a:solidFill>
              <a:schemeClr val="tx1"/>
            </a:solidFill>
            <a:prstDash val="solid"/>
            <a:round/>
            <a:headEnd/>
            <a:tailEnd type="triangle" w="med" len="med"/>
          </a:ln>
        </p:spPr>
        <p:txBody>
          <a:bodyPr/>
          <a:lstStyle/>
          <a:p>
            <a:endParaRPr lang="zh-CN" altLang="en-US"/>
          </a:p>
        </p:txBody>
      </p:sp>
      <p:sp>
        <p:nvSpPr>
          <p:cNvPr id="40" name="Rectangle 52"/>
          <p:cNvSpPr>
            <a:spLocks noChangeArrowheads="1"/>
          </p:cNvSpPr>
          <p:nvPr/>
        </p:nvSpPr>
        <p:spPr bwMode="auto">
          <a:xfrm>
            <a:off x="7823849" y="4683146"/>
            <a:ext cx="698923" cy="57150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r>
              <a:rPr lang="zh-CN" altLang="en-US" sz="1400">
                <a:solidFill>
                  <a:schemeClr val="tx1"/>
                </a:solidFill>
                <a:latin typeface="微软雅黑" pitchFamily="34" charset="-122"/>
                <a:ea typeface="微软雅黑" pitchFamily="34" charset="-122"/>
              </a:rPr>
              <a:t>治理</a:t>
            </a:r>
            <a:endParaRPr lang="en-US" altLang="zh-CN" sz="1400">
              <a:solidFill>
                <a:schemeClr val="tx1"/>
              </a:solidFill>
              <a:latin typeface="微软雅黑" pitchFamily="34" charset="-122"/>
              <a:ea typeface="微软雅黑" pitchFamily="34" charset="-122"/>
            </a:endParaRPr>
          </a:p>
          <a:p>
            <a:pPr algn="ctr" eaLnBrk="0" hangingPunct="0"/>
            <a:r>
              <a:rPr lang="zh-CN" altLang="en-US" sz="1400">
                <a:solidFill>
                  <a:schemeClr val="tx1"/>
                </a:solidFill>
                <a:latin typeface="微软雅黑" pitchFamily="34" charset="-122"/>
                <a:ea typeface="微软雅黑" pitchFamily="34" charset="-122"/>
              </a:rPr>
              <a:t>小组</a:t>
            </a:r>
            <a:endParaRPr lang="en-US" altLang="zh-CN" sz="1400" dirty="0">
              <a:solidFill>
                <a:schemeClr val="tx1"/>
              </a:solidFill>
              <a:latin typeface="微软雅黑" pitchFamily="34" charset="-122"/>
              <a:ea typeface="微软雅黑" pitchFamily="34" charset="-122"/>
            </a:endParaRPr>
          </a:p>
        </p:txBody>
      </p:sp>
      <p:sp>
        <p:nvSpPr>
          <p:cNvPr id="41" name="上下箭头 40"/>
          <p:cNvSpPr/>
          <p:nvPr/>
        </p:nvSpPr>
        <p:spPr bwMode="auto">
          <a:xfrm>
            <a:off x="18502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2" name="上下箭头 41"/>
          <p:cNvSpPr/>
          <p:nvPr/>
        </p:nvSpPr>
        <p:spPr bwMode="auto">
          <a:xfrm>
            <a:off x="4280023"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3" name="上下箭头 42"/>
          <p:cNvSpPr/>
          <p:nvPr/>
        </p:nvSpPr>
        <p:spPr bwMode="auto">
          <a:xfrm>
            <a:off x="7080528" y="4203672"/>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45" name="下弧形箭头 44"/>
          <p:cNvSpPr/>
          <p:nvPr/>
        </p:nvSpPr>
        <p:spPr>
          <a:xfrm rot="16200000">
            <a:off x="6205308" y="3622148"/>
            <a:ext cx="4847721" cy="670639"/>
          </a:xfrm>
          <a:prstGeom prst="curvedUpArrow">
            <a:avLst>
              <a:gd name="adj1" fmla="val 25000"/>
              <a:gd name="adj2" fmla="val 5680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6" name="Rectangle 52"/>
          <p:cNvSpPr>
            <a:spLocks noChangeArrowheads="1"/>
          </p:cNvSpPr>
          <p:nvPr/>
        </p:nvSpPr>
        <p:spPr bwMode="auto">
          <a:xfrm>
            <a:off x="6804248" y="3526577"/>
            <a:ext cx="77932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提供</a:t>
            </a:r>
            <a:r>
              <a:rPr lang="zh-CN" altLang="en-US" sz="1400" dirty="0">
                <a:solidFill>
                  <a:schemeClr val="tx1"/>
                </a:solidFill>
                <a:latin typeface="微软雅黑" pitchFamily="34" charset="-122"/>
                <a:ea typeface="微软雅黑" pitchFamily="34" charset="-122"/>
              </a:rPr>
              <a:t>者</a:t>
            </a:r>
            <a:endParaRPr lang="en-US" altLang="zh-CN" sz="1400" dirty="0">
              <a:solidFill>
                <a:schemeClr val="tx1"/>
              </a:solidFill>
              <a:latin typeface="微软雅黑" pitchFamily="34" charset="-122"/>
              <a:ea typeface="微软雅黑" pitchFamily="34" charset="-122"/>
            </a:endParaRPr>
          </a:p>
        </p:txBody>
      </p:sp>
      <p:sp>
        <p:nvSpPr>
          <p:cNvPr id="47" name="Rectangle 52"/>
          <p:cNvSpPr>
            <a:spLocks noChangeArrowheads="1"/>
          </p:cNvSpPr>
          <p:nvPr/>
        </p:nvSpPr>
        <p:spPr bwMode="auto">
          <a:xfrm>
            <a:off x="7641532" y="3526577"/>
            <a:ext cx="815314" cy="576001"/>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400">
                <a:solidFill>
                  <a:schemeClr val="tx1"/>
                </a:solidFill>
                <a:latin typeface="微软雅黑" pitchFamily="34" charset="-122"/>
                <a:ea typeface="微软雅黑" pitchFamily="34" charset="-122"/>
              </a:rPr>
              <a:t>服务</a:t>
            </a:r>
            <a:endParaRPr lang="en-US" altLang="zh-CN" sz="1400">
              <a:solidFill>
                <a:schemeClr val="tx1"/>
              </a:solidFill>
              <a:latin typeface="微软雅黑" pitchFamily="34" charset="-122"/>
              <a:ea typeface="微软雅黑" pitchFamily="34" charset="-122"/>
            </a:endParaRPr>
          </a:p>
          <a:p>
            <a:pPr algn="ctr"/>
            <a:r>
              <a:rPr lang="zh-CN" altLang="en-US" sz="1400">
                <a:solidFill>
                  <a:schemeClr val="tx1"/>
                </a:solidFill>
                <a:latin typeface="微软雅黑" pitchFamily="34" charset="-122"/>
                <a:ea typeface="微软雅黑" pitchFamily="34" charset="-122"/>
              </a:rPr>
              <a:t>消费者</a:t>
            </a:r>
            <a:endParaRPr lang="en-US" altLang="zh-CN" sz="1400" dirty="0">
              <a:solidFill>
                <a:schemeClr val="tx1"/>
              </a:solidFill>
              <a:latin typeface="微软雅黑" pitchFamily="34" charset="-122"/>
              <a:ea typeface="微软雅黑" pitchFamily="34" charset="-122"/>
            </a:endParaRPr>
          </a:p>
        </p:txBody>
      </p:sp>
      <p:sp>
        <p:nvSpPr>
          <p:cNvPr id="48" name="Line 61"/>
          <p:cNvSpPr>
            <a:spLocks noChangeShapeType="1"/>
          </p:cNvSpPr>
          <p:nvPr/>
        </p:nvSpPr>
        <p:spPr bwMode="auto">
          <a:xfrm flipH="1">
            <a:off x="6346215" y="3184648"/>
            <a:ext cx="873150"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49" name="Line 61"/>
          <p:cNvSpPr>
            <a:spLocks noChangeShapeType="1"/>
          </p:cNvSpPr>
          <p:nvPr/>
        </p:nvSpPr>
        <p:spPr bwMode="auto">
          <a:xfrm>
            <a:off x="7237799" y="3184648"/>
            <a:ext cx="811389"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0" name="Oval 35"/>
          <p:cNvSpPr>
            <a:spLocks noChangeArrowheads="1"/>
          </p:cNvSpPr>
          <p:nvPr/>
        </p:nvSpPr>
        <p:spPr bwMode="auto">
          <a:xfrm>
            <a:off x="6432399" y="2575048"/>
            <a:ext cx="1428760" cy="609600"/>
          </a:xfrm>
          <a:prstGeom prst="ellipse">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r>
              <a:rPr lang="zh-CN" altLang="en-US" sz="1600" b="1" dirty="0" smtClean="0">
                <a:solidFill>
                  <a:schemeClr val="tx1"/>
                </a:solidFill>
                <a:latin typeface="微软雅黑" pitchFamily="34" charset="-122"/>
                <a:ea typeface="微软雅黑" pitchFamily="34" charset="-122"/>
              </a:rPr>
              <a:t>组织保障</a:t>
            </a:r>
            <a:endParaRPr lang="en-US" altLang="zh-CN" sz="1600" b="1" dirty="0">
              <a:solidFill>
                <a:schemeClr val="tx1"/>
              </a:solidFill>
              <a:latin typeface="微软雅黑" pitchFamily="34" charset="-122"/>
              <a:ea typeface="微软雅黑" pitchFamily="34" charset="-122"/>
            </a:endParaRPr>
          </a:p>
        </p:txBody>
      </p:sp>
      <p:sp>
        <p:nvSpPr>
          <p:cNvPr id="51" name="Rectangle 48"/>
          <p:cNvSpPr>
            <a:spLocks noChangeArrowheads="1"/>
          </p:cNvSpPr>
          <p:nvPr/>
        </p:nvSpPr>
        <p:spPr bwMode="auto">
          <a:xfrm>
            <a:off x="2246149" y="3526578"/>
            <a:ext cx="714379" cy="576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r>
              <a:rPr lang="zh-CN" altLang="en-US" sz="1400" b="0" smtClean="0">
                <a:solidFill>
                  <a:schemeClr val="tx1"/>
                </a:solidFill>
                <a:latin typeface="微软雅黑" pitchFamily="34" charset="-122"/>
                <a:ea typeface="微软雅黑" pitchFamily="34" charset="-122"/>
              </a:rPr>
              <a:t>接口服务</a:t>
            </a:r>
            <a:endParaRPr lang="en-US" altLang="zh-CN" sz="1400" b="0" dirty="0">
              <a:solidFill>
                <a:schemeClr val="tx1"/>
              </a:solidFill>
              <a:latin typeface="微软雅黑" pitchFamily="34" charset="-122"/>
              <a:ea typeface="微软雅黑" pitchFamily="34" charset="-122"/>
            </a:endParaRPr>
          </a:p>
          <a:p>
            <a:pPr algn="ctr"/>
            <a:r>
              <a:rPr lang="zh-CN" altLang="en-US" sz="1400" b="0" dirty="0">
                <a:solidFill>
                  <a:schemeClr val="tx1"/>
                </a:solidFill>
                <a:latin typeface="微软雅黑" pitchFamily="34" charset="-122"/>
                <a:ea typeface="微软雅黑" pitchFamily="34" charset="-122"/>
              </a:rPr>
              <a:t>度量</a:t>
            </a:r>
            <a:endParaRPr lang="en-US" altLang="zh-CN" sz="1400" b="0" dirty="0">
              <a:solidFill>
                <a:schemeClr val="tx1"/>
              </a:solidFill>
              <a:latin typeface="微软雅黑" pitchFamily="34" charset="-122"/>
              <a:ea typeface="微软雅黑" pitchFamily="34" charset="-122"/>
            </a:endParaRPr>
          </a:p>
        </p:txBody>
      </p:sp>
      <p:sp>
        <p:nvSpPr>
          <p:cNvPr id="52" name="Line 62"/>
          <p:cNvSpPr>
            <a:spLocks noChangeShapeType="1"/>
          </p:cNvSpPr>
          <p:nvPr/>
        </p:nvSpPr>
        <p:spPr bwMode="auto">
          <a:xfrm flipH="1">
            <a:off x="1727217" y="3184647"/>
            <a:ext cx="214022" cy="341931"/>
          </a:xfrm>
          <a:prstGeom prst="line">
            <a:avLst/>
          </a:prstGeom>
          <a:noFill/>
          <a:ln w="9525">
            <a:solidFill>
              <a:schemeClr val="tx1"/>
            </a:solidFill>
            <a:prstDash val="solid"/>
            <a:round/>
            <a:headEnd/>
            <a:tailEnd type="triangle" w="med" len="med"/>
          </a:ln>
        </p:spPr>
        <p:txBody>
          <a:bodyPr/>
          <a:lstStyle/>
          <a:p>
            <a:endParaRPr lang="zh-CN" altLang="en-US"/>
          </a:p>
        </p:txBody>
      </p:sp>
      <p:sp>
        <p:nvSpPr>
          <p:cNvPr id="53" name="上下箭头 52"/>
          <p:cNvSpPr/>
          <p:nvPr/>
        </p:nvSpPr>
        <p:spPr bwMode="auto">
          <a:xfrm>
            <a:off x="4280023" y="5438334"/>
            <a:ext cx="226762" cy="327546"/>
          </a:xfrm>
          <a:prstGeom prst="up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600" b="0" i="0" u="none" strike="noStrike" cap="none" normalizeH="0" baseline="0" smtClean="0">
              <a:ln>
                <a:noFill/>
              </a:ln>
              <a:solidFill>
                <a:schemeClr val="tx1"/>
              </a:solidFill>
              <a:effectLst/>
              <a:latin typeface="Trebuchet MS" pitchFamily="34" charset="0"/>
            </a:endParaRPr>
          </a:p>
        </p:txBody>
      </p:sp>
      <p:sp>
        <p:nvSpPr>
          <p:cNvPr id="54" name="矩形 53"/>
          <p:cNvSpPr/>
          <p:nvPr/>
        </p:nvSpPr>
        <p:spPr>
          <a:xfrm>
            <a:off x="8676456" y="3596972"/>
            <a:ext cx="335320" cy="768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mtClean="0">
                <a:solidFill>
                  <a:schemeClr val="tx1"/>
                </a:solidFill>
                <a:latin typeface="微软雅黑" pitchFamily="34" charset="-122"/>
                <a:ea typeface="微软雅黑" pitchFamily="34" charset="-122"/>
              </a:rPr>
              <a:t>闭环管理</a:t>
            </a:r>
            <a:endParaRPr lang="zh-CN" altLang="en-US">
              <a:solidFill>
                <a:schemeClr val="tx1"/>
              </a:solidFill>
              <a:latin typeface="微软雅黑" pitchFamily="34" charset="-122"/>
              <a:ea typeface="微软雅黑" pitchFamily="34" charset="-122"/>
            </a:endParaRPr>
          </a:p>
        </p:txBody>
      </p:sp>
      <p:sp>
        <p:nvSpPr>
          <p:cNvPr id="56" name="圆角矩形 55"/>
          <p:cNvSpPr/>
          <p:nvPr/>
        </p:nvSpPr>
        <p:spPr>
          <a:xfrm>
            <a:off x="611560" y="1512943"/>
            <a:ext cx="1885963"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square" anchor="ctr" anchorCtr="1"/>
          <a:lstStyle/>
          <a:p>
            <a:pPr marL="228600" lvl="0" indent="-228600" fontAlgn="auto">
              <a:lnSpc>
                <a:spcPct val="105000"/>
              </a:lnSpc>
              <a:spcBef>
                <a:spcPct val="20000"/>
              </a:spcBef>
              <a:spcAft>
                <a:spcPts val="0"/>
              </a:spcAft>
              <a:buClr>
                <a:srgbClr val="0072EA"/>
              </a:buClr>
              <a:buSzPct val="70000"/>
              <a:defRPr/>
            </a:pPr>
            <a:r>
              <a:rPr lang="zh-CN" altLang="en-US" sz="1400" kern="0" dirty="0">
                <a:solidFill>
                  <a:schemeClr val="tx1"/>
                </a:solidFill>
                <a:latin typeface="微软雅黑" pitchFamily="34" charset="-122"/>
                <a:ea typeface="微软雅黑" pitchFamily="34" charset="-122"/>
                <a:cs typeface="Arial" pitchFamily="34" charset="0"/>
              </a:rPr>
              <a:t>松耦合、模块化、可配置的建设</a:t>
            </a:r>
            <a:r>
              <a:rPr lang="zh-CN" altLang="en-US" sz="1400" kern="0" dirty="0" smtClean="0">
                <a:solidFill>
                  <a:schemeClr val="tx1"/>
                </a:solidFill>
                <a:latin typeface="微软雅黑" pitchFamily="34" charset="-122"/>
                <a:ea typeface="微软雅黑" pitchFamily="34" charset="-122"/>
                <a:cs typeface="Arial" pitchFamily="34" charset="0"/>
              </a:rPr>
              <a:t>原则</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57" name="圆角矩形 56"/>
          <p:cNvSpPr/>
          <p:nvPr/>
        </p:nvSpPr>
        <p:spPr>
          <a:xfrm>
            <a:off x="2711735"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互联网化、智能管道</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化的支撑能力</a:t>
            </a:r>
          </a:p>
        </p:txBody>
      </p:sp>
      <p:sp>
        <p:nvSpPr>
          <p:cNvPr id="58" name="圆角矩形 57"/>
          <p:cNvSpPr/>
          <p:nvPr/>
        </p:nvSpPr>
        <p:spPr>
          <a:xfrm>
            <a:off x="4698852" y="1512943"/>
            <a:ext cx="1714512"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云计算、</a:t>
            </a:r>
            <a:r>
              <a:rPr lang="en-US" altLang="zh-CN" sz="1400" kern="0" dirty="0">
                <a:solidFill>
                  <a:schemeClr val="tx1"/>
                </a:solidFill>
                <a:latin typeface="微软雅黑" pitchFamily="34" charset="-122"/>
                <a:ea typeface="微软雅黑" pitchFamily="34" charset="-122"/>
                <a:cs typeface="Arial" pitchFamily="34" charset="0"/>
              </a:rPr>
              <a:t>SOA</a:t>
            </a:r>
            <a:r>
              <a:rPr lang="zh-CN" altLang="en-US" sz="1400" kern="0" dirty="0">
                <a:solidFill>
                  <a:schemeClr val="tx1"/>
                </a:solidFill>
                <a:latin typeface="微软雅黑" pitchFamily="34" charset="-122"/>
                <a:ea typeface="微软雅黑" pitchFamily="34" charset="-122"/>
                <a:cs typeface="Arial" pitchFamily="34" charset="0"/>
              </a:rPr>
              <a:t>技术</a:t>
            </a:r>
            <a:endParaRPr lang="en-US" altLang="zh-CN" sz="1400" kern="0" dirty="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kern="0" dirty="0">
                <a:solidFill>
                  <a:schemeClr val="tx1"/>
                </a:solidFill>
                <a:latin typeface="微软雅黑" pitchFamily="34" charset="-122"/>
                <a:ea typeface="微软雅黑" pitchFamily="34" charset="-122"/>
                <a:cs typeface="Arial" pitchFamily="34" charset="0"/>
              </a:rPr>
              <a:t>的应用</a:t>
            </a:r>
            <a:r>
              <a:rPr lang="zh-CN" altLang="en-US" sz="1400" kern="0" dirty="0" smtClean="0">
                <a:solidFill>
                  <a:schemeClr val="tx1"/>
                </a:solidFill>
                <a:latin typeface="微软雅黑" pitchFamily="34" charset="-122"/>
                <a:ea typeface="微软雅黑" pitchFamily="34" charset="-122"/>
                <a:cs typeface="Arial" pitchFamily="34" charset="0"/>
              </a:rPr>
              <a:t>模式</a:t>
            </a:r>
            <a:endParaRPr lang="zh-CN" altLang="en-US" sz="1400" kern="0" dirty="0">
              <a:solidFill>
                <a:schemeClr val="tx1"/>
              </a:solidFill>
              <a:latin typeface="微软雅黑" pitchFamily="34" charset="-122"/>
              <a:ea typeface="微软雅黑" pitchFamily="34" charset="-122"/>
              <a:cs typeface="Arial" pitchFamily="34" charset="0"/>
            </a:endParaRPr>
          </a:p>
        </p:txBody>
      </p:sp>
      <p:sp>
        <p:nvSpPr>
          <p:cNvPr id="59" name="圆角矩形 58"/>
          <p:cNvSpPr/>
          <p:nvPr/>
        </p:nvSpPr>
        <p:spPr>
          <a:xfrm>
            <a:off x="6641328" y="1512943"/>
            <a:ext cx="1571636" cy="628654"/>
          </a:xfrm>
          <a:prstGeom prst="roundRect">
            <a:avLst/>
          </a:prstGeom>
          <a:ln>
            <a:headEnd/>
            <a:tailEnd/>
          </a:ln>
        </p:spPr>
        <p:style>
          <a:lnRef idx="1">
            <a:schemeClr val="dk1"/>
          </a:lnRef>
          <a:fillRef idx="2">
            <a:schemeClr val="dk1"/>
          </a:fillRef>
          <a:effectRef idx="1">
            <a:schemeClr val="dk1"/>
          </a:effectRef>
          <a:fontRef idx="minor">
            <a:schemeClr val="dk1"/>
          </a:fontRef>
        </p:style>
        <p:txBody>
          <a:bodyPr wrap="none" anchor="ctr" anchorCtr="1"/>
          <a:lstStyle/>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体系化、主动式</a:t>
            </a:r>
            <a:endParaRPr lang="en-US" altLang="zh-CN" sz="1400" b="0" kern="0" dirty="0" smtClean="0">
              <a:solidFill>
                <a:schemeClr val="tx1"/>
              </a:solidFill>
              <a:latin typeface="微软雅黑" pitchFamily="34" charset="-122"/>
              <a:ea typeface="微软雅黑" pitchFamily="34" charset="-122"/>
              <a:cs typeface="Arial" pitchFamily="34" charset="0"/>
            </a:endParaRPr>
          </a:p>
          <a:p>
            <a:pPr marL="228600" indent="-228600" algn="ctr" fontAlgn="auto">
              <a:lnSpc>
                <a:spcPct val="105000"/>
              </a:lnSpc>
              <a:spcBef>
                <a:spcPct val="20000"/>
              </a:spcBef>
              <a:spcAft>
                <a:spcPts val="0"/>
              </a:spcAft>
              <a:buClr>
                <a:srgbClr val="0072EA"/>
              </a:buClr>
              <a:buSzPct val="70000"/>
            </a:pPr>
            <a:r>
              <a:rPr lang="zh-CN" altLang="en-US" sz="1400" b="0" kern="0" dirty="0" smtClean="0">
                <a:solidFill>
                  <a:schemeClr val="tx1"/>
                </a:solidFill>
                <a:latin typeface="微软雅黑" pitchFamily="34" charset="-122"/>
                <a:ea typeface="微软雅黑" pitchFamily="34" charset="-122"/>
                <a:cs typeface="Arial" pitchFamily="34" charset="0"/>
              </a:rPr>
              <a:t>的运维能力</a:t>
            </a:r>
            <a:endParaRPr lang="zh-CN" altLang="en-US" sz="1400" b="0" kern="0" dirty="0">
              <a:solidFill>
                <a:schemeClr val="tx1"/>
              </a:solidFill>
              <a:latin typeface="微软雅黑" pitchFamily="34" charset="-122"/>
              <a:ea typeface="微软雅黑" pitchFamily="34" charset="-122"/>
              <a:cs typeface="Arial" pitchFamily="34" charset="0"/>
            </a:endParaRPr>
          </a:p>
        </p:txBody>
      </p:sp>
      <p:sp>
        <p:nvSpPr>
          <p:cNvPr id="60" name="矩形 59"/>
          <p:cNvSpPr/>
          <p:nvPr/>
        </p:nvSpPr>
        <p:spPr>
          <a:xfrm>
            <a:off x="619825"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服务调用频次</a:t>
            </a:r>
            <a:endParaRPr lang="zh-CN" altLang="en-US" sz="1400" dirty="0">
              <a:latin typeface="微软雅黑" pitchFamily="34" charset="-122"/>
              <a:ea typeface="微软雅黑" pitchFamily="34" charset="-122"/>
            </a:endParaRPr>
          </a:p>
        </p:txBody>
      </p:sp>
      <p:sp>
        <p:nvSpPr>
          <p:cNvPr id="61" name="矩形 60"/>
          <p:cNvSpPr/>
          <p:nvPr/>
        </p:nvSpPr>
        <p:spPr>
          <a:xfrm>
            <a:off x="1778022"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服务调用成功率</a:t>
            </a:r>
            <a:endParaRPr lang="zh-CN" altLang="en-US" sz="1400" dirty="0">
              <a:latin typeface="微软雅黑" pitchFamily="34" charset="-122"/>
              <a:ea typeface="微软雅黑" pitchFamily="34" charset="-122"/>
            </a:endParaRPr>
          </a:p>
        </p:txBody>
      </p:sp>
      <p:sp>
        <p:nvSpPr>
          <p:cNvPr id="62" name="矩形 61"/>
          <p:cNvSpPr/>
          <p:nvPr/>
        </p:nvSpPr>
        <p:spPr>
          <a:xfrm>
            <a:off x="2903204" y="5902601"/>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服务响应平均时间</a:t>
            </a:r>
            <a:endParaRPr lang="zh-CN" altLang="en-US" sz="1400" dirty="0">
              <a:latin typeface="微软雅黑" pitchFamily="34" charset="-122"/>
              <a:ea typeface="微软雅黑" pitchFamily="34" charset="-122"/>
            </a:endParaRPr>
          </a:p>
        </p:txBody>
      </p:sp>
      <p:sp>
        <p:nvSpPr>
          <p:cNvPr id="63" name="矩形 62"/>
          <p:cNvSpPr/>
          <p:nvPr/>
        </p:nvSpPr>
        <p:spPr>
          <a:xfrm>
            <a:off x="4035265"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服务响应平均报文</a:t>
            </a:r>
            <a:endParaRPr lang="zh-CN" altLang="en-US" sz="1400" dirty="0">
              <a:latin typeface="微软雅黑" pitchFamily="34" charset="-122"/>
              <a:ea typeface="微软雅黑" pitchFamily="34" charset="-122"/>
            </a:endParaRPr>
          </a:p>
        </p:txBody>
      </p:sp>
      <p:sp>
        <p:nvSpPr>
          <p:cNvPr id="64" name="矩形 63"/>
          <p:cNvSpPr/>
          <p:nvPr/>
        </p:nvSpPr>
        <p:spPr>
          <a:xfrm>
            <a:off x="5176157" y="5903602"/>
            <a:ext cx="1051788" cy="52422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服务调用排名</a:t>
            </a:r>
            <a:endParaRPr lang="zh-CN" altLang="en-US" sz="1400" dirty="0">
              <a:latin typeface="微软雅黑" pitchFamily="34" charset="-122"/>
              <a:ea typeface="微软雅黑" pitchFamily="34" charset="-122"/>
            </a:endParaRPr>
          </a:p>
        </p:txBody>
      </p:sp>
      <p:sp>
        <p:nvSpPr>
          <p:cNvPr id="65" name="矩形 64"/>
          <p:cNvSpPr/>
          <p:nvPr/>
        </p:nvSpPr>
        <p:spPr>
          <a:xfrm>
            <a:off x="6307555"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部署违规次数</a:t>
            </a:r>
            <a:endParaRPr lang="zh-CN" altLang="en-US" sz="1400" dirty="0">
              <a:latin typeface="微软雅黑" pitchFamily="34" charset="-122"/>
              <a:ea typeface="微软雅黑" pitchFamily="34" charset="-122"/>
            </a:endParaRPr>
          </a:p>
        </p:txBody>
      </p:sp>
      <p:sp>
        <p:nvSpPr>
          <p:cNvPr id="66" name="矩形 65"/>
          <p:cNvSpPr/>
          <p:nvPr/>
        </p:nvSpPr>
        <p:spPr>
          <a:xfrm>
            <a:off x="7408644" y="5903602"/>
            <a:ext cx="1051788" cy="52422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调用违规次数</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110447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0"/>
                                        </p:tgtEl>
                                        <p:attrNameLst>
                                          <p:attrName>fillcolor</p:attrName>
                                        </p:attrNameLst>
                                      </p:cBhvr>
                                      <p:to>
                                        <a:srgbClr val="FF0000"/>
                                      </p:to>
                                    </p:animClr>
                                    <p:set>
                                      <p:cBhvr>
                                        <p:cTn id="7" dur="2000" fill="hold"/>
                                        <p:tgtEl>
                                          <p:spTgt spid="50"/>
                                        </p:tgtEl>
                                        <p:attrNameLst>
                                          <p:attrName>fill.type</p:attrName>
                                        </p:attrNameLst>
                                      </p:cBhvr>
                                      <p:to>
                                        <p:strVal val="solid"/>
                                      </p:to>
                                    </p:set>
                                    <p:set>
                                      <p:cBhvr>
                                        <p:cTn id="8" dur="2000" fill="hold"/>
                                        <p:tgtEl>
                                          <p:spTgt spid="5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31"/>
                                        </p:tgtEl>
                                        <p:attrNameLst>
                                          <p:attrName>fillcolor</p:attrName>
                                        </p:attrNameLst>
                                      </p:cBhvr>
                                      <p:to>
                                        <a:srgbClr val="FF0000"/>
                                      </p:to>
                                    </p:animClr>
                                    <p:set>
                                      <p:cBhvr>
                                        <p:cTn id="11" dur="2000" fill="hold"/>
                                        <p:tgtEl>
                                          <p:spTgt spid="31"/>
                                        </p:tgtEl>
                                        <p:attrNameLst>
                                          <p:attrName>fill.type</p:attrName>
                                        </p:attrNameLst>
                                      </p:cBhvr>
                                      <p:to>
                                        <p:strVal val="solid"/>
                                      </p:to>
                                    </p:set>
                                    <p:set>
                                      <p:cBhvr>
                                        <p:cTn id="12" dur="2000" fill="hold"/>
                                        <p:tgtEl>
                                          <p:spTgt spid="31"/>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46"/>
                                        </p:tgtEl>
                                        <p:attrNameLst>
                                          <p:attrName>fillcolor</p:attrName>
                                        </p:attrNameLst>
                                      </p:cBhvr>
                                      <p:to>
                                        <a:srgbClr val="FF0000"/>
                                      </p:to>
                                    </p:animClr>
                                    <p:set>
                                      <p:cBhvr>
                                        <p:cTn id="15" dur="2000" fill="hold"/>
                                        <p:tgtEl>
                                          <p:spTgt spid="46"/>
                                        </p:tgtEl>
                                        <p:attrNameLst>
                                          <p:attrName>fill.type</p:attrName>
                                        </p:attrNameLst>
                                      </p:cBhvr>
                                      <p:to>
                                        <p:strVal val="solid"/>
                                      </p:to>
                                    </p:set>
                                    <p:set>
                                      <p:cBhvr>
                                        <p:cTn id="16" dur="2000" fill="hold"/>
                                        <p:tgtEl>
                                          <p:spTgt spid="4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2000" fill="hold"/>
                                        <p:tgtEl>
                                          <p:spTgt spid="47"/>
                                        </p:tgtEl>
                                        <p:attrNameLst>
                                          <p:attrName>fillcolor</p:attrName>
                                        </p:attrNameLst>
                                      </p:cBhvr>
                                      <p:to>
                                        <a:srgbClr val="FF0000"/>
                                      </p:to>
                                    </p:animClr>
                                    <p:set>
                                      <p:cBhvr>
                                        <p:cTn id="19" dur="2000" fill="hold"/>
                                        <p:tgtEl>
                                          <p:spTgt spid="47"/>
                                        </p:tgtEl>
                                        <p:attrNameLst>
                                          <p:attrName>fill.type</p:attrName>
                                        </p:attrNameLst>
                                      </p:cBhvr>
                                      <p:to>
                                        <p:strVal val="solid"/>
                                      </p:to>
                                    </p:set>
                                    <p:set>
                                      <p:cBhvr>
                                        <p:cTn id="20" dur="2000"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普元是</a:t>
            </a:r>
            <a:r>
              <a:rPr lang="en-US" altLang="zh-CN" dirty="0">
                <a:latin typeface="+mn-ea"/>
              </a:rPr>
              <a:t>SOA</a:t>
            </a:r>
            <a:r>
              <a:rPr lang="zh-CN" altLang="en-US" dirty="0">
                <a:latin typeface="+mn-ea"/>
              </a:rPr>
              <a:t>企业架构、标准规范的领导厂商</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6</a:t>
            </a:fld>
            <a:endParaRPr lang="en-US" altLang="zh-CN" dirty="0"/>
          </a:p>
        </p:txBody>
      </p:sp>
      <p:sp>
        <p:nvSpPr>
          <p:cNvPr id="4" name="内容占位符 2"/>
          <p:cNvSpPr txBox="1">
            <a:spLocks/>
          </p:cNvSpPr>
          <p:nvPr/>
        </p:nvSpPr>
        <p:spPr bwMode="auto">
          <a:xfrm>
            <a:off x="381000" y="1143012"/>
            <a:ext cx="8329612" cy="244407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lnSpc>
                <a:spcPct val="140000"/>
              </a:lnSpc>
              <a:spcBef>
                <a:spcPct val="20000"/>
              </a:spcBef>
              <a:buFontTx/>
              <a:buChar char="•"/>
              <a:defRPr/>
            </a:pPr>
            <a:r>
              <a:rPr lang="zh-CN" altLang="en-US" b="1" kern="0" dirty="0" smtClean="0">
                <a:solidFill>
                  <a:srgbClr val="0000CC"/>
                </a:solidFill>
                <a:latin typeface="+mn-ea"/>
                <a:ea typeface="+mn-ea"/>
              </a:rPr>
              <a:t>普元是全球领先的</a:t>
            </a:r>
            <a:r>
              <a:rPr lang="en-US" altLang="zh-CN" b="1" kern="0" dirty="0" smtClean="0">
                <a:solidFill>
                  <a:srgbClr val="0000CC"/>
                </a:solidFill>
                <a:latin typeface="+mn-ea"/>
                <a:ea typeface="+mn-ea"/>
              </a:rPr>
              <a:t>SOA</a:t>
            </a:r>
            <a:r>
              <a:rPr lang="zh-CN" altLang="en-US" b="1" kern="0" dirty="0" smtClean="0">
                <a:solidFill>
                  <a:srgbClr val="0000CC"/>
                </a:solidFill>
                <a:latin typeface="+mn-ea"/>
                <a:ea typeface="+mn-ea"/>
              </a:rPr>
              <a:t>基础软件厂商，是</a:t>
            </a:r>
            <a:r>
              <a:rPr lang="en-US" altLang="zh-CN" b="1" kern="0" dirty="0" smtClean="0">
                <a:solidFill>
                  <a:srgbClr val="0000CC"/>
                </a:solidFill>
                <a:latin typeface="+mn-ea"/>
                <a:ea typeface="+mn-ea"/>
              </a:rPr>
              <a:t>SOA</a:t>
            </a:r>
            <a:r>
              <a:rPr lang="zh-CN" altLang="en-US" b="1" kern="0" dirty="0" smtClean="0">
                <a:solidFill>
                  <a:srgbClr val="0000CC"/>
                </a:solidFill>
                <a:latin typeface="+mn-ea"/>
                <a:ea typeface="+mn-ea"/>
              </a:rPr>
              <a:t>国际标准</a:t>
            </a:r>
            <a:r>
              <a:rPr lang="en-US" altLang="zh-CN" b="1" kern="0" dirty="0" smtClean="0">
                <a:solidFill>
                  <a:srgbClr val="0000CC"/>
                </a:solidFill>
                <a:latin typeface="+mn-ea"/>
                <a:ea typeface="+mn-ea"/>
              </a:rPr>
              <a:t>SCA/SDO</a:t>
            </a:r>
            <a:r>
              <a:rPr lang="zh-CN" altLang="en-US" b="1" kern="0" dirty="0" smtClean="0">
                <a:solidFill>
                  <a:srgbClr val="0000CC"/>
                </a:solidFill>
                <a:latin typeface="+mn-ea"/>
                <a:ea typeface="+mn-ea"/>
              </a:rPr>
              <a:t>的主要参与制定者，以及电子商务标准的主要制定者</a:t>
            </a:r>
            <a:r>
              <a:rPr lang="en-US" altLang="zh-CN" b="1" kern="0" dirty="0" smtClean="0">
                <a:solidFill>
                  <a:srgbClr val="0000CC"/>
                </a:solidFill>
                <a:latin typeface="+mn-ea"/>
                <a:ea typeface="+mn-ea"/>
              </a:rPr>
              <a:t>OASIS</a:t>
            </a:r>
            <a:r>
              <a:rPr lang="zh-CN" altLang="en-US" b="1" kern="0" dirty="0" smtClean="0">
                <a:solidFill>
                  <a:srgbClr val="0000CC"/>
                </a:solidFill>
                <a:latin typeface="+mn-ea"/>
                <a:ea typeface="+mn-ea"/>
              </a:rPr>
              <a:t>的核心奠基成员。</a:t>
            </a:r>
            <a:endParaRPr kumimoji="0" lang="zh-CN" altLang="en-US" b="0" i="0" u="none" strike="noStrike" kern="0" cap="none" spc="0" normalizeH="0" baseline="0" noProof="0" dirty="0" smtClean="0">
              <a:ln>
                <a:noFill/>
              </a:ln>
              <a:solidFill>
                <a:srgbClr val="0000CC"/>
              </a:solidFill>
              <a:effectLst/>
              <a:uLnTx/>
              <a:uFillTx/>
              <a:latin typeface="+mn-ea"/>
              <a:ea typeface="+mn-ea"/>
            </a:endParaRPr>
          </a:p>
          <a:p>
            <a:pPr marL="342900" marR="0" lvl="0" indent="-342900" algn="l" defTabSz="914400" rtl="0" eaLnBrk="1" fontAlgn="base" latinLnBrk="0" hangingPunct="1">
              <a:lnSpc>
                <a:spcPct val="140000"/>
              </a:lnSpc>
              <a:spcBef>
                <a:spcPct val="20000"/>
              </a:spcBef>
              <a:spcAft>
                <a:spcPct val="0"/>
              </a:spcAft>
              <a:buClrTx/>
              <a:buSzTx/>
              <a:buFontTx/>
              <a:buChar char="•"/>
              <a:tabLst/>
              <a:defRPr/>
            </a:pPr>
            <a:r>
              <a:rPr kumimoji="0" lang="en-US" altLang="zh-CN" b="1" i="0" u="none" strike="noStrike" kern="0" cap="none" spc="0" normalizeH="0" baseline="0" noProof="0" dirty="0" smtClean="0">
                <a:ln>
                  <a:noFill/>
                </a:ln>
                <a:solidFill>
                  <a:schemeClr val="tx1"/>
                </a:solidFill>
                <a:effectLst/>
                <a:uLnTx/>
                <a:uFillTx/>
                <a:latin typeface="+mn-ea"/>
                <a:ea typeface="+mn-ea"/>
              </a:rPr>
              <a:t>SOA</a:t>
            </a:r>
            <a:r>
              <a:rPr kumimoji="0" lang="zh-CN" altLang="en-US" b="1" i="0" u="none" strike="noStrike" kern="0" cap="none" spc="0" normalizeH="0" baseline="0" noProof="0" dirty="0" smtClean="0">
                <a:ln>
                  <a:noFill/>
                </a:ln>
                <a:solidFill>
                  <a:schemeClr val="tx1"/>
                </a:solidFill>
                <a:effectLst/>
                <a:uLnTx/>
                <a:uFillTx/>
                <a:latin typeface="+mn-ea"/>
                <a:ea typeface="+mn-ea"/>
              </a:rPr>
              <a:t>企业架构、标准规范与应用平台的领导者</a:t>
            </a:r>
            <a:endParaRPr kumimoji="0" lang="en-US" altLang="zh-CN" b="1" i="0" u="none" strike="noStrike" kern="0" cap="none" spc="0" normalizeH="0" baseline="0" noProof="0" dirty="0" smtClean="0">
              <a:ln>
                <a:noFill/>
              </a:ln>
              <a:solidFill>
                <a:schemeClr val="tx1"/>
              </a:solidFill>
              <a:effectLst/>
              <a:uLnTx/>
              <a:uFillTx/>
              <a:latin typeface="+mn-ea"/>
              <a:ea typeface="+mn-ea"/>
            </a:endParaRPr>
          </a:p>
          <a:p>
            <a:pPr marL="742950" lvl="1" indent="-285750">
              <a:lnSpc>
                <a:spcPct val="140000"/>
              </a:lnSpc>
              <a:spcBef>
                <a:spcPct val="20000"/>
              </a:spcBef>
              <a:buFontTx/>
              <a:buChar char="–"/>
              <a:defRPr/>
            </a:pPr>
            <a:r>
              <a:rPr lang="en-US" altLang="zh-CN" kern="0" dirty="0">
                <a:latin typeface="+mn-ea"/>
                <a:ea typeface="+mn-ea"/>
              </a:rPr>
              <a:t>OASIS</a:t>
            </a:r>
            <a:r>
              <a:rPr lang="zh-CN" altLang="en-US" kern="0" dirty="0">
                <a:latin typeface="+mn-ea"/>
                <a:ea typeface="+mn-ea"/>
              </a:rPr>
              <a:t>全球四个核心成员之一</a:t>
            </a:r>
            <a:endParaRPr lang="en-US" altLang="zh-CN" kern="0" dirty="0">
              <a:latin typeface="+mn-ea"/>
              <a:ea typeface="+mn-ea"/>
            </a:endParaRPr>
          </a:p>
          <a:p>
            <a:pPr marL="742950" marR="0" lvl="1" indent="-285750" algn="l" defTabSz="914400" rtl="0" eaLnBrk="1" fontAlgn="base" latinLnBrk="0" hangingPunct="1">
              <a:lnSpc>
                <a:spcPct val="140000"/>
              </a:lnSpc>
              <a:spcBef>
                <a:spcPct val="20000"/>
              </a:spcBef>
              <a:spcAft>
                <a:spcPct val="0"/>
              </a:spcAft>
              <a:buClrTx/>
              <a:buSzTx/>
              <a:buFontTx/>
              <a:buChar char="–"/>
              <a:tabLst/>
              <a:defRPr/>
            </a:pPr>
            <a:r>
              <a:rPr kumimoji="0" lang="en-US" altLang="zh-CN" b="0" i="0" u="none" strike="noStrike" kern="0" cap="none" spc="0" normalizeH="0" baseline="0" noProof="0" dirty="0" smtClean="0">
                <a:ln>
                  <a:noFill/>
                </a:ln>
                <a:effectLst/>
                <a:uLnTx/>
                <a:uFillTx/>
                <a:latin typeface="+mn-ea"/>
                <a:ea typeface="+mn-ea"/>
              </a:rPr>
              <a:t>OSOA</a:t>
            </a:r>
            <a:r>
              <a:rPr kumimoji="0" lang="zh-CN" altLang="en-US" b="0" i="0" u="none" strike="noStrike" kern="0" cap="none" spc="0" normalizeH="0" baseline="0" noProof="0" dirty="0" smtClean="0">
                <a:ln>
                  <a:noFill/>
                </a:ln>
                <a:effectLst/>
                <a:uLnTx/>
                <a:uFillTx/>
                <a:latin typeface="+mn-ea"/>
                <a:ea typeface="+mn-ea"/>
              </a:rPr>
              <a:t>全球十八家标准化组织成员唯一亚太代表</a:t>
            </a:r>
          </a:p>
          <a:p>
            <a:pPr marL="742950" marR="0" lvl="1" indent="-285750" algn="l" defTabSz="914400" rtl="0" eaLnBrk="1" fontAlgn="base" latinLnBrk="0" hangingPunct="1">
              <a:lnSpc>
                <a:spcPct val="140000"/>
              </a:lnSpc>
              <a:spcBef>
                <a:spcPct val="20000"/>
              </a:spcBef>
              <a:spcAft>
                <a:spcPct val="0"/>
              </a:spcAft>
              <a:buClrTx/>
              <a:buSzTx/>
              <a:buFontTx/>
              <a:buChar char="–"/>
              <a:tabLst/>
              <a:defRPr/>
            </a:pPr>
            <a:r>
              <a:rPr kumimoji="0" lang="zh-CN" altLang="en-US" b="1" i="0" u="none" strike="noStrike" kern="0" cap="none" spc="0" normalizeH="0" baseline="0" noProof="0" dirty="0" smtClean="0">
                <a:ln>
                  <a:noFill/>
                </a:ln>
                <a:solidFill>
                  <a:srgbClr val="FF0000"/>
                </a:solidFill>
                <a:effectLst/>
                <a:uLnTx/>
                <a:uFillTx/>
                <a:latin typeface="+mn-ea"/>
                <a:ea typeface="+mn-ea"/>
              </a:rPr>
              <a:t>中国</a:t>
            </a:r>
            <a:r>
              <a:rPr kumimoji="0" lang="en-US" altLang="zh-CN" b="1" i="0" u="none" strike="noStrike" kern="0" cap="none" spc="0" normalizeH="0" baseline="0" noProof="0" dirty="0" smtClean="0">
                <a:ln>
                  <a:noFill/>
                </a:ln>
                <a:solidFill>
                  <a:srgbClr val="FF0000"/>
                </a:solidFill>
                <a:effectLst/>
                <a:uLnTx/>
                <a:uFillTx/>
                <a:latin typeface="+mn-ea"/>
                <a:ea typeface="+mn-ea"/>
              </a:rPr>
              <a:t>SOA</a:t>
            </a:r>
            <a:r>
              <a:rPr kumimoji="0" lang="zh-CN" altLang="en-US" b="1" i="0" u="none" strike="noStrike" kern="0" cap="none" spc="0" normalizeH="0" baseline="0" noProof="0" dirty="0" smtClean="0">
                <a:ln>
                  <a:noFill/>
                </a:ln>
                <a:solidFill>
                  <a:srgbClr val="FF0000"/>
                </a:solidFill>
                <a:effectLst/>
                <a:uLnTx/>
                <a:uFillTx/>
                <a:latin typeface="+mn-ea"/>
                <a:ea typeface="+mn-ea"/>
              </a:rPr>
              <a:t>国家标准技术委员会创始成员</a:t>
            </a:r>
            <a:endParaRPr kumimoji="0" lang="en-US" altLang="zh-CN" b="1" i="0" u="none" strike="noStrike" kern="0" cap="none" spc="0" normalizeH="0" baseline="0" noProof="0" dirty="0" smtClean="0">
              <a:ln>
                <a:noFill/>
              </a:ln>
              <a:solidFill>
                <a:srgbClr val="FF0000"/>
              </a:solidFill>
              <a:effectLst/>
              <a:uLnTx/>
              <a:uFillTx/>
              <a:latin typeface="+mn-ea"/>
              <a:ea typeface="+mn-ea"/>
            </a:endParaRPr>
          </a:p>
          <a:p>
            <a:pPr marL="342900" marR="0" lvl="0" indent="-342900" algn="l" defTabSz="914400" rtl="0" eaLnBrk="1" fontAlgn="base" latinLnBrk="0" hangingPunct="1">
              <a:lnSpc>
                <a:spcPct val="140000"/>
              </a:lnSpc>
              <a:spcBef>
                <a:spcPct val="20000"/>
              </a:spcBef>
              <a:spcAft>
                <a:spcPct val="0"/>
              </a:spcAft>
              <a:buClrTx/>
              <a:buSzTx/>
              <a:buFontTx/>
              <a:buChar char="•"/>
              <a:tabLst/>
              <a:defRPr/>
            </a:pPr>
            <a:endParaRPr kumimoji="0" lang="en-US" altLang="zh-CN" sz="1400" b="0" i="0" u="none" strike="noStrike" kern="0" cap="none" spc="0" normalizeH="0" baseline="0" noProof="0" dirty="0" smtClean="0">
              <a:ln>
                <a:noFill/>
              </a:ln>
              <a:solidFill>
                <a:schemeClr val="tx1"/>
              </a:solidFill>
              <a:effectLst/>
              <a:uLnTx/>
              <a:uFillTx/>
              <a:latin typeface="+mn-ea"/>
              <a:ea typeface="+mn-ea"/>
            </a:endParaRP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9642" y="3006985"/>
            <a:ext cx="2260973" cy="66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6525" y="2148729"/>
            <a:ext cx="26670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9090" y="3918158"/>
            <a:ext cx="4781522" cy="701479"/>
          </a:xfrm>
          <a:prstGeom prst="rect">
            <a:avLst/>
          </a:prstGeom>
        </p:spPr>
      </p:pic>
    </p:spTree>
    <p:extLst>
      <p:ext uri="{BB962C8B-B14F-4D97-AF65-F5344CB8AC3E}">
        <p14:creationId xmlns:p14="http://schemas.microsoft.com/office/powerpoint/2010/main" val="4656413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组织保障</a:t>
            </a:r>
            <a:r>
              <a:rPr lang="en-US" altLang="zh-CN"/>
              <a:t>– </a:t>
            </a:r>
            <a:r>
              <a:rPr lang="zh-CN" altLang="en-US"/>
              <a:t>服务治理组织</a:t>
            </a:r>
          </a:p>
        </p:txBody>
      </p:sp>
      <p:graphicFrame>
        <p:nvGraphicFramePr>
          <p:cNvPr id="3" name="表格 2"/>
          <p:cNvGraphicFramePr>
            <a:graphicFrameLocks noGrp="1"/>
          </p:cNvGraphicFramePr>
          <p:nvPr>
            <p:extLst>
              <p:ext uri="{D42A27DB-BD31-4B8C-83A1-F6EECF244321}">
                <p14:modId xmlns:p14="http://schemas.microsoft.com/office/powerpoint/2010/main" val="2774905498"/>
              </p:ext>
            </p:extLst>
          </p:nvPr>
        </p:nvGraphicFramePr>
        <p:xfrm>
          <a:off x="4067944" y="764704"/>
          <a:ext cx="4993704" cy="5602560"/>
        </p:xfrm>
        <a:graphic>
          <a:graphicData uri="http://schemas.openxmlformats.org/drawingml/2006/table">
            <a:tbl>
              <a:tblPr firstRow="1" bandRow="1">
                <a:tableStyleId>{5C22544A-7EE6-4342-B048-85BDC9FD1C3A}</a:tableStyleId>
              </a:tblPr>
              <a:tblGrid>
                <a:gridCol w="736777"/>
                <a:gridCol w="818640"/>
                <a:gridCol w="3438287"/>
              </a:tblGrid>
              <a:tr h="586102">
                <a:tc>
                  <a:txBody>
                    <a:bodyPr/>
                    <a:lstStyle/>
                    <a:p>
                      <a:pPr marL="273685" indent="-273685" algn="ctr">
                        <a:lnSpc>
                          <a:spcPct val="240000"/>
                        </a:lnSpc>
                        <a:spcAft>
                          <a:spcPts val="0"/>
                        </a:spcAft>
                      </a:pPr>
                      <a:r>
                        <a:rPr lang="zh-CN" sz="1400" kern="100" dirty="0">
                          <a:latin typeface="微软雅黑" pitchFamily="34" charset="-122"/>
                          <a:ea typeface="微软雅黑" pitchFamily="34" charset="-122"/>
                          <a:cs typeface="Times New Roman"/>
                        </a:rPr>
                        <a:t>名称</a:t>
                      </a:r>
                    </a:p>
                  </a:txBody>
                  <a:tcPr marL="48381" marR="48381" marT="0" marB="0"/>
                </a:tc>
                <a:tc>
                  <a:txBody>
                    <a:bodyPr/>
                    <a:lstStyle/>
                    <a:p>
                      <a:pPr marL="273685" indent="-273685" algn="ctr">
                        <a:lnSpc>
                          <a:spcPct val="240000"/>
                        </a:lnSpc>
                        <a:spcAft>
                          <a:spcPts val="0"/>
                        </a:spcAft>
                      </a:pPr>
                      <a:r>
                        <a:rPr lang="zh-CN" sz="1400" kern="100" dirty="0">
                          <a:latin typeface="微软雅黑" pitchFamily="34" charset="-122"/>
                          <a:ea typeface="微软雅黑" pitchFamily="34" charset="-122"/>
                          <a:cs typeface="Times New Roman"/>
                        </a:rPr>
                        <a:t>组成</a:t>
                      </a:r>
                    </a:p>
                  </a:txBody>
                  <a:tcPr marL="48381" marR="48381" marT="0" marB="0"/>
                </a:tc>
                <a:tc>
                  <a:txBody>
                    <a:bodyPr/>
                    <a:lstStyle/>
                    <a:p>
                      <a:pPr marL="273685" indent="-273685" algn="ctr">
                        <a:lnSpc>
                          <a:spcPct val="240000"/>
                        </a:lnSpc>
                        <a:spcAft>
                          <a:spcPts val="0"/>
                        </a:spcAft>
                      </a:pPr>
                      <a:r>
                        <a:rPr lang="zh-CN" sz="1400" kern="100" dirty="0">
                          <a:latin typeface="微软雅黑" pitchFamily="34" charset="-122"/>
                          <a:ea typeface="微软雅黑" pitchFamily="34" charset="-122"/>
                          <a:cs typeface="Times New Roman"/>
                        </a:rPr>
                        <a:t>职责</a:t>
                      </a:r>
                    </a:p>
                  </a:txBody>
                  <a:tcPr marL="48381" marR="48381" marT="0" marB="0"/>
                </a:tc>
              </a:tr>
              <a:tr h="1108806">
                <a:tc rowSpan="2">
                  <a:txBody>
                    <a:bodyPr/>
                    <a:lstStyle/>
                    <a:p>
                      <a:pPr marL="6350" indent="-273685" algn="ctr">
                        <a:lnSpc>
                          <a:spcPct val="150000"/>
                        </a:lnSpc>
                        <a:spcAft>
                          <a:spcPts val="0"/>
                        </a:spcAft>
                      </a:pPr>
                      <a:r>
                        <a:rPr lang="zh-CN" sz="1200" kern="100" dirty="0">
                          <a:latin typeface="微软雅黑" pitchFamily="34" charset="-122"/>
                          <a:ea typeface="微软雅黑" pitchFamily="34" charset="-122"/>
                          <a:cs typeface="Times New Roman"/>
                        </a:rPr>
                        <a:t>治理小组</a:t>
                      </a:r>
                    </a:p>
                  </a:txBody>
                  <a:tcPr marL="48381" marR="48381" marT="0" marB="0" anchor="ct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治理小组</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推动和实施</a:t>
                      </a:r>
                      <a:r>
                        <a:rPr lang="en-US" sz="1200" kern="100" dirty="0">
                          <a:solidFill>
                            <a:schemeClr val="tx1"/>
                          </a:solidFill>
                          <a:latin typeface="微软雅黑" pitchFamily="34" charset="-122"/>
                          <a:ea typeface="微软雅黑" pitchFamily="34" charset="-122"/>
                          <a:cs typeface="Times New Roman"/>
                        </a:rPr>
                        <a:t>SOA</a:t>
                      </a:r>
                      <a:r>
                        <a:rPr lang="zh-CN" sz="1200" kern="100" dirty="0">
                          <a:solidFill>
                            <a:schemeClr val="tx1"/>
                          </a:solidFill>
                          <a:latin typeface="微软雅黑" pitchFamily="34" charset="-122"/>
                          <a:ea typeface="微软雅黑" pitchFamily="34" charset="-122"/>
                          <a:cs typeface="Times New Roman"/>
                        </a:rPr>
                        <a:t>治理活动，确保管理体系和平台工具的执行，监控服务接口的运行情况，评估</a:t>
                      </a:r>
                      <a:r>
                        <a:rPr lang="en-US" sz="1200" kern="100" dirty="0">
                          <a:solidFill>
                            <a:schemeClr val="tx1"/>
                          </a:solidFill>
                          <a:latin typeface="微软雅黑" pitchFamily="34" charset="-122"/>
                          <a:ea typeface="微软雅黑" pitchFamily="34" charset="-122"/>
                          <a:cs typeface="Times New Roman"/>
                        </a:rPr>
                        <a:t>SOA</a:t>
                      </a:r>
                      <a:r>
                        <a:rPr lang="zh-CN" sz="1200" kern="100" dirty="0">
                          <a:solidFill>
                            <a:schemeClr val="tx1"/>
                          </a:solidFill>
                          <a:latin typeface="微软雅黑" pitchFamily="34" charset="-122"/>
                          <a:ea typeface="微软雅黑" pitchFamily="34" charset="-122"/>
                          <a:cs typeface="Times New Roman"/>
                        </a:rPr>
                        <a:t>治理的绩效，保证</a:t>
                      </a:r>
                      <a:r>
                        <a:rPr lang="en-US" sz="1200" kern="100" dirty="0">
                          <a:solidFill>
                            <a:schemeClr val="tx1"/>
                          </a:solidFill>
                          <a:latin typeface="微软雅黑" pitchFamily="34" charset="-122"/>
                          <a:ea typeface="微软雅黑" pitchFamily="34" charset="-122"/>
                          <a:cs typeface="Times New Roman"/>
                        </a:rPr>
                        <a:t>SOA</a:t>
                      </a:r>
                      <a:r>
                        <a:rPr lang="zh-CN" sz="1200" kern="100" dirty="0">
                          <a:solidFill>
                            <a:schemeClr val="tx1"/>
                          </a:solidFill>
                          <a:latin typeface="微软雅黑" pitchFamily="34" charset="-122"/>
                          <a:ea typeface="微软雅黑" pitchFamily="34" charset="-122"/>
                          <a:cs typeface="Times New Roman"/>
                        </a:rPr>
                        <a:t>治理最终实现业务目标和需求。</a:t>
                      </a:r>
                    </a:p>
                  </a:txBody>
                  <a:tcPr marL="48381" marR="48381" marT="0" marB="0"/>
                </a:tc>
              </a:tr>
              <a:tr h="1108806">
                <a:tc vMerge="1">
                  <a:txBody>
                    <a:bodyPr/>
                    <a:lstStyle/>
                    <a:p>
                      <a:endParaRPr lang="zh-CN" altLang="en-US"/>
                    </a:p>
                  </a:txBody>
                  <a:tcP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资产管理员</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在</a:t>
                      </a:r>
                      <a:r>
                        <a:rPr lang="en-US" sz="1200" kern="100" dirty="0">
                          <a:solidFill>
                            <a:schemeClr val="tx1"/>
                          </a:solidFill>
                          <a:latin typeface="微软雅黑" pitchFamily="34" charset="-122"/>
                          <a:ea typeface="微软雅黑" pitchFamily="34" charset="-122"/>
                          <a:cs typeface="Times New Roman"/>
                        </a:rPr>
                        <a:t>SAM</a:t>
                      </a:r>
                      <a:r>
                        <a:rPr lang="zh-CN" sz="1200" kern="100" dirty="0">
                          <a:solidFill>
                            <a:schemeClr val="tx1"/>
                          </a:solidFill>
                          <a:latin typeface="微软雅黑" pitchFamily="34" charset="-122"/>
                          <a:ea typeface="微软雅黑" pitchFamily="34" charset="-122"/>
                          <a:cs typeface="Times New Roman"/>
                        </a:rPr>
                        <a:t>系统中完成应用系统名称的注册和注销；完成对服务接口注册申请审批、变更审批、注销审批，定期检查和审计服务接口使用情况和状态。</a:t>
                      </a:r>
                    </a:p>
                  </a:txBody>
                  <a:tcPr marL="48381" marR="48381" marT="0" marB="0"/>
                </a:tc>
              </a:tr>
              <a:tr h="645131">
                <a:tc rowSpan="2">
                  <a:txBody>
                    <a:bodyPr/>
                    <a:lstStyle/>
                    <a:p>
                      <a:pPr marL="6350" indent="-273685" algn="ctr">
                        <a:lnSpc>
                          <a:spcPct val="150000"/>
                        </a:lnSpc>
                        <a:spcAft>
                          <a:spcPts val="0"/>
                        </a:spcAft>
                      </a:pPr>
                      <a:r>
                        <a:rPr lang="zh-CN" sz="1200" kern="100">
                          <a:latin typeface="微软雅黑" pitchFamily="34" charset="-122"/>
                          <a:ea typeface="微软雅黑" pitchFamily="34" charset="-122"/>
                          <a:cs typeface="Times New Roman"/>
                        </a:rPr>
                        <a:t>服务接口提供者</a:t>
                      </a:r>
                    </a:p>
                  </a:txBody>
                  <a:tcPr marL="48381" marR="48381" marT="0" marB="0" anchor="ct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应用系统开发部</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smtClean="0">
                          <a:solidFill>
                            <a:schemeClr val="tx1"/>
                          </a:solidFill>
                          <a:latin typeface="微软雅黑" pitchFamily="34" charset="-122"/>
                          <a:ea typeface="微软雅黑" pitchFamily="34" charset="-122"/>
                          <a:cs typeface="Times New Roman"/>
                        </a:rPr>
                        <a:t>内部</a:t>
                      </a:r>
                      <a:r>
                        <a:rPr lang="zh-CN" sz="1200" kern="100" dirty="0">
                          <a:solidFill>
                            <a:schemeClr val="tx1"/>
                          </a:solidFill>
                          <a:latin typeface="微软雅黑" pitchFamily="34" charset="-122"/>
                          <a:ea typeface="微软雅黑" pitchFamily="34" charset="-122"/>
                          <a:cs typeface="Times New Roman"/>
                        </a:rPr>
                        <a:t>服务接口的提供方责任人，负责提供服务接口，保障服务接口运行稳定、可靠。</a:t>
                      </a:r>
                    </a:p>
                  </a:txBody>
                  <a:tcPr marL="48381" marR="48381" marT="0" marB="0"/>
                </a:tc>
              </a:tr>
              <a:tr h="645131">
                <a:tc vMerge="1">
                  <a:txBody>
                    <a:bodyPr/>
                    <a:lstStyle/>
                    <a:p>
                      <a:endParaRPr lang="zh-CN" altLang="en-US"/>
                    </a:p>
                  </a:txBody>
                  <a:tcP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外部系统</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在业务支撑系统中有可能调用的外部</a:t>
                      </a:r>
                      <a:r>
                        <a:rPr lang="zh-CN" sz="1200" kern="100" dirty="0" smtClean="0">
                          <a:solidFill>
                            <a:schemeClr val="tx1"/>
                          </a:solidFill>
                          <a:latin typeface="微软雅黑" pitchFamily="34" charset="-122"/>
                          <a:ea typeface="微软雅黑" pitchFamily="34" charset="-122"/>
                          <a:cs typeface="Times New Roman"/>
                        </a:rPr>
                        <a:t>服务</a:t>
                      </a:r>
                      <a:endParaRPr lang="zh-CN" sz="1200" kern="100" dirty="0">
                        <a:solidFill>
                          <a:schemeClr val="tx1"/>
                        </a:solidFill>
                        <a:latin typeface="微软雅黑" pitchFamily="34" charset="-122"/>
                        <a:ea typeface="微软雅黑" pitchFamily="34" charset="-122"/>
                        <a:cs typeface="Times New Roman"/>
                      </a:endParaRPr>
                    </a:p>
                  </a:txBody>
                  <a:tcPr marL="48381" marR="48381" marT="0" marB="0"/>
                </a:tc>
              </a:tr>
              <a:tr h="645131">
                <a:tc rowSpan="2">
                  <a:txBody>
                    <a:bodyPr/>
                    <a:lstStyle/>
                    <a:p>
                      <a:pPr marL="6350" indent="-273685" algn="ctr">
                        <a:lnSpc>
                          <a:spcPct val="150000"/>
                        </a:lnSpc>
                        <a:spcAft>
                          <a:spcPts val="0"/>
                        </a:spcAft>
                      </a:pPr>
                      <a:r>
                        <a:rPr lang="zh-CN" sz="1200" kern="100" dirty="0">
                          <a:latin typeface="微软雅黑" pitchFamily="34" charset="-122"/>
                          <a:ea typeface="微软雅黑" pitchFamily="34" charset="-122"/>
                          <a:cs typeface="Times New Roman"/>
                        </a:rPr>
                        <a:t>服务接口消费者</a:t>
                      </a:r>
                    </a:p>
                  </a:txBody>
                  <a:tcPr marL="48381" marR="48381" marT="0" marB="0" anchor="ct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外部系统</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外部系统</a:t>
                      </a:r>
                      <a:r>
                        <a:rPr lang="zh-CN" sz="1200" kern="100" dirty="0" smtClean="0">
                          <a:solidFill>
                            <a:schemeClr val="tx1"/>
                          </a:solidFill>
                          <a:latin typeface="微软雅黑" pitchFamily="34" charset="-122"/>
                          <a:ea typeface="微软雅黑" pitchFamily="34" charset="-122"/>
                          <a:cs typeface="Times New Roman"/>
                        </a:rPr>
                        <a:t>使用</a:t>
                      </a:r>
                      <a:r>
                        <a:rPr lang="zh-CN" altLang="en-US" sz="1200" kern="100" dirty="0" smtClean="0">
                          <a:solidFill>
                            <a:schemeClr val="tx1"/>
                          </a:solidFill>
                          <a:latin typeface="微软雅黑" pitchFamily="34" charset="-122"/>
                          <a:ea typeface="微软雅黑" pitchFamily="34" charset="-122"/>
                          <a:cs typeface="Times New Roman"/>
                        </a:rPr>
                        <a:t>业务</a:t>
                      </a:r>
                      <a:r>
                        <a:rPr lang="zh-CN" sz="1200" kern="100" dirty="0" smtClean="0">
                          <a:solidFill>
                            <a:schemeClr val="tx1"/>
                          </a:solidFill>
                          <a:latin typeface="微软雅黑" pitchFamily="34" charset="-122"/>
                          <a:ea typeface="微软雅黑" pitchFamily="34" charset="-122"/>
                          <a:cs typeface="Times New Roman"/>
                        </a:rPr>
                        <a:t>支撑</a:t>
                      </a:r>
                      <a:r>
                        <a:rPr lang="zh-CN" sz="1200" kern="100" dirty="0">
                          <a:solidFill>
                            <a:schemeClr val="tx1"/>
                          </a:solidFill>
                          <a:latin typeface="微软雅黑" pitchFamily="34" charset="-122"/>
                          <a:ea typeface="微软雅黑" pitchFamily="34" charset="-122"/>
                          <a:cs typeface="Times New Roman"/>
                        </a:rPr>
                        <a:t>系统开放出来的</a:t>
                      </a:r>
                      <a:r>
                        <a:rPr lang="zh-CN" sz="1200" kern="100" dirty="0" smtClean="0">
                          <a:solidFill>
                            <a:schemeClr val="tx1"/>
                          </a:solidFill>
                          <a:latin typeface="微软雅黑" pitchFamily="34" charset="-122"/>
                          <a:ea typeface="微软雅黑" pitchFamily="34" charset="-122"/>
                          <a:cs typeface="Times New Roman"/>
                        </a:rPr>
                        <a:t>接口</a:t>
                      </a:r>
                      <a:endParaRPr lang="zh-CN" sz="1200" kern="100" dirty="0">
                        <a:solidFill>
                          <a:schemeClr val="tx1"/>
                        </a:solidFill>
                        <a:latin typeface="微软雅黑" pitchFamily="34" charset="-122"/>
                        <a:ea typeface="微软雅黑" pitchFamily="34" charset="-122"/>
                        <a:cs typeface="Times New Roman"/>
                      </a:endParaRPr>
                    </a:p>
                  </a:txBody>
                  <a:tcPr marL="48381" marR="48381" marT="0" marB="0"/>
                </a:tc>
              </a:tr>
              <a:tr h="863453">
                <a:tc vMerge="1">
                  <a:txBody>
                    <a:bodyPr/>
                    <a:lstStyle/>
                    <a:p>
                      <a:endParaRPr lang="zh-CN" altLang="en-US"/>
                    </a:p>
                  </a:txBody>
                  <a:tcPr/>
                </a:tc>
                <a:tc>
                  <a:txBody>
                    <a:bodyPr/>
                    <a:lstStyle/>
                    <a:p>
                      <a:pPr marL="6350" indent="-273685" algn="ctr"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应用系统开发部</a:t>
                      </a:r>
                    </a:p>
                  </a:txBody>
                  <a:tcPr marL="48381" marR="48381" marT="0" marB="0" anchor="ctr"/>
                </a:tc>
                <a:tc>
                  <a:txBody>
                    <a:bodyPr/>
                    <a:lstStyle/>
                    <a:p>
                      <a:pPr marL="6350" indent="-273685" algn="just" defTabSz="914400" rtl="0" eaLnBrk="1" latinLnBrk="0" hangingPunct="1">
                        <a:lnSpc>
                          <a:spcPct val="150000"/>
                        </a:lnSpc>
                        <a:spcAft>
                          <a:spcPts val="0"/>
                        </a:spcAft>
                      </a:pPr>
                      <a:r>
                        <a:rPr lang="zh-CN" sz="1200" kern="100" dirty="0">
                          <a:solidFill>
                            <a:schemeClr val="tx1"/>
                          </a:solidFill>
                          <a:latin typeface="微软雅黑" pitchFamily="34" charset="-122"/>
                          <a:ea typeface="微软雅黑" pitchFamily="34" charset="-122"/>
                          <a:cs typeface="Times New Roman"/>
                        </a:rPr>
                        <a:t>业务支撑系统内部各个系统之间的调用通过集成平台进行，服务消费者按照管理规范进行服务接口调用。</a:t>
                      </a:r>
                    </a:p>
                  </a:txBody>
                  <a:tcPr marL="48381" marR="48381" marT="0" marB="0"/>
                </a:tc>
              </a:tr>
            </a:tbl>
          </a:graphicData>
        </a:graphic>
      </p:graphicFrame>
      <p:grpSp>
        <p:nvGrpSpPr>
          <p:cNvPr id="4" name="组合 160"/>
          <p:cNvGrpSpPr/>
          <p:nvPr/>
        </p:nvGrpSpPr>
        <p:grpSpPr>
          <a:xfrm>
            <a:off x="109978" y="1081170"/>
            <a:ext cx="4004822" cy="4832036"/>
            <a:chOff x="109978" y="1153178"/>
            <a:chExt cx="4004822" cy="4832036"/>
          </a:xfrm>
        </p:grpSpPr>
        <p:grpSp>
          <p:nvGrpSpPr>
            <p:cNvPr id="5" name="组合 120"/>
            <p:cNvGrpSpPr/>
            <p:nvPr/>
          </p:nvGrpSpPr>
          <p:grpSpPr>
            <a:xfrm>
              <a:off x="228600" y="1153178"/>
              <a:ext cx="1647112" cy="1447800"/>
              <a:chOff x="0" y="914400"/>
              <a:chExt cx="1647112" cy="1447800"/>
            </a:xfrm>
          </p:grpSpPr>
          <p:grpSp>
            <p:nvGrpSpPr>
              <p:cNvPr id="99" name="组合 11"/>
              <p:cNvGrpSpPr/>
              <p:nvPr/>
            </p:nvGrpSpPr>
            <p:grpSpPr>
              <a:xfrm>
                <a:off x="0" y="914400"/>
                <a:ext cx="1647112" cy="612577"/>
                <a:chOff x="3982419" y="1675105"/>
                <a:chExt cx="1647112" cy="612577"/>
              </a:xfrm>
            </p:grpSpPr>
            <p:grpSp>
              <p:nvGrpSpPr>
                <p:cNvPr id="105" name="组合 26"/>
                <p:cNvGrpSpPr>
                  <a:grpSpLocks/>
                </p:cNvGrpSpPr>
                <p:nvPr/>
              </p:nvGrpSpPr>
              <p:grpSpPr bwMode="auto">
                <a:xfrm>
                  <a:off x="4536797" y="1675105"/>
                  <a:ext cx="402178" cy="364347"/>
                  <a:chOff x="4279249" y="228174"/>
                  <a:chExt cx="442626" cy="400860"/>
                </a:xfrm>
              </p:grpSpPr>
              <p:pic>
                <p:nvPicPr>
                  <p:cNvPr id="107"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9249" y="228174"/>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4" y="285728"/>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 name="TextBox 105"/>
                <p:cNvSpPr txBox="1"/>
                <p:nvPr/>
              </p:nvSpPr>
              <p:spPr bwMode="auto">
                <a:xfrm>
                  <a:off x="3982419" y="1979905"/>
                  <a:ext cx="1647112" cy="307777"/>
                </a:xfrm>
                <a:prstGeom prst="rect">
                  <a:avLst/>
                </a:prstGeom>
                <a:noFill/>
              </p:spPr>
              <p:txBody>
                <a:bodyPr wrap="square">
                  <a:spAutoFit/>
                </a:bodyPr>
                <a:lstStyle/>
                <a:p>
                  <a:pPr algn="ctr" fontAlgn="t">
                    <a:defRPr/>
                  </a:pPr>
                  <a:r>
                    <a:rPr lang="zh-CN" altLang="en-US" sz="1400" kern="0" dirty="0" smtClean="0">
                      <a:latin typeface="微软雅黑" pitchFamily="34" charset="-122"/>
                      <a:ea typeface="微软雅黑" pitchFamily="34" charset="-122"/>
                    </a:rPr>
                    <a:t>治理小组</a:t>
                  </a:r>
                  <a:endParaRPr lang="zh-CN" altLang="en-US" sz="1400" kern="0" dirty="0">
                    <a:solidFill>
                      <a:schemeClr val="tx1"/>
                    </a:solidFill>
                    <a:latin typeface="微软雅黑" pitchFamily="34" charset="-122"/>
                    <a:ea typeface="微软雅黑" pitchFamily="34" charset="-122"/>
                  </a:endParaRPr>
                </a:p>
              </p:txBody>
            </p:sp>
          </p:grpSp>
          <p:grpSp>
            <p:nvGrpSpPr>
              <p:cNvPr id="100" name="组合 140"/>
              <p:cNvGrpSpPr>
                <a:grpSpLocks/>
              </p:cNvGrpSpPr>
              <p:nvPr/>
            </p:nvGrpSpPr>
            <p:grpSpPr bwMode="auto">
              <a:xfrm>
                <a:off x="126304" y="1828800"/>
                <a:ext cx="1447800" cy="533400"/>
                <a:chOff x="6120000" y="4938723"/>
                <a:chExt cx="1037250" cy="642938"/>
              </a:xfrm>
            </p:grpSpPr>
            <p:sp>
              <p:nvSpPr>
                <p:cNvPr id="102" name="折角形 101"/>
                <p:cNvSpPr/>
                <p:nvPr/>
              </p:nvSpPr>
              <p:spPr bwMode="auto">
                <a:xfrm>
                  <a:off x="6120000" y="4938723"/>
                  <a:ext cx="857789" cy="500063"/>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103" name="折角形 102"/>
                <p:cNvSpPr/>
                <p:nvPr/>
              </p:nvSpPr>
              <p:spPr bwMode="auto">
                <a:xfrm>
                  <a:off x="6191619" y="5010161"/>
                  <a:ext cx="857789" cy="500063"/>
                </a:xfrm>
                <a:prstGeom prst="foldedCorner">
                  <a:avLst/>
                </a:prstGeom>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400" kern="0" dirty="0">
                    <a:solidFill>
                      <a:sysClr val="windowText" lastClr="000000"/>
                    </a:solidFill>
                    <a:latin typeface="微软雅黑" pitchFamily="34" charset="-122"/>
                    <a:ea typeface="微软雅黑" pitchFamily="34" charset="-122"/>
                  </a:endParaRPr>
                </a:p>
              </p:txBody>
            </p:sp>
            <p:sp>
              <p:nvSpPr>
                <p:cNvPr id="104" name="折角形 103"/>
                <p:cNvSpPr/>
                <p:nvPr/>
              </p:nvSpPr>
              <p:spPr bwMode="auto">
                <a:xfrm>
                  <a:off x="6299461" y="5081598"/>
                  <a:ext cx="857789" cy="500063"/>
                </a:xfrm>
                <a:prstGeom prst="foldedCorner">
                  <a:avLst/>
                </a:prstGeom>
                <a:ln/>
              </p:spPr>
              <p:style>
                <a:lnRef idx="1">
                  <a:schemeClr val="dk1"/>
                </a:lnRef>
                <a:fillRef idx="2">
                  <a:schemeClr val="dk1"/>
                </a:fillRef>
                <a:effectRef idx="1">
                  <a:schemeClr val="dk1"/>
                </a:effectRef>
                <a:fontRef idx="minor">
                  <a:schemeClr val="dk1"/>
                </a:fontRef>
              </p:style>
              <p:txBody>
                <a:bodyPr lIns="72000" rIns="72000" anchor="ctr"/>
                <a:lstStyle/>
                <a:p>
                  <a:pPr algn="ctr" fontAlgn="auto">
                    <a:spcBef>
                      <a:spcPts val="0"/>
                    </a:spcBef>
                    <a:spcAft>
                      <a:spcPts val="0"/>
                    </a:spcAft>
                    <a:defRPr/>
                  </a:pPr>
                  <a:r>
                    <a:rPr lang="zh-CN" altLang="en-US" sz="1400" kern="0" dirty="0" smtClean="0">
                      <a:solidFill>
                        <a:sysClr val="windowText" lastClr="000000"/>
                      </a:solidFill>
                      <a:latin typeface="微软雅黑" pitchFamily="34" charset="-122"/>
                      <a:ea typeface="微软雅黑" pitchFamily="34" charset="-122"/>
                    </a:rPr>
                    <a:t>服务规划</a:t>
                  </a:r>
                  <a:endParaRPr lang="zh-CN" altLang="en-US" sz="1400" kern="0" dirty="0">
                    <a:solidFill>
                      <a:sysClr val="windowText" lastClr="000000"/>
                    </a:solidFill>
                    <a:latin typeface="微软雅黑" pitchFamily="34" charset="-122"/>
                    <a:ea typeface="微软雅黑" pitchFamily="34" charset="-122"/>
                  </a:endParaRPr>
                </a:p>
              </p:txBody>
            </p:sp>
          </p:grpSp>
          <p:cxnSp>
            <p:nvCxnSpPr>
              <p:cNvPr id="101" name="直接箭头连接符 100"/>
              <p:cNvCxnSpPr/>
              <p:nvPr/>
            </p:nvCxnSpPr>
            <p:spPr>
              <a:xfrm>
                <a:off x="838200" y="1513822"/>
                <a:ext cx="0" cy="28255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组合 102"/>
            <p:cNvGrpSpPr/>
            <p:nvPr/>
          </p:nvGrpSpPr>
          <p:grpSpPr>
            <a:xfrm>
              <a:off x="109978" y="4981286"/>
              <a:ext cx="1084809" cy="624231"/>
              <a:chOff x="2044266" y="1021803"/>
              <a:chExt cx="1084809" cy="710912"/>
            </a:xfrm>
          </p:grpSpPr>
          <p:grpSp>
            <p:nvGrpSpPr>
              <p:cNvPr id="95" name="组合 26"/>
              <p:cNvGrpSpPr>
                <a:grpSpLocks/>
              </p:cNvGrpSpPr>
              <p:nvPr/>
            </p:nvGrpSpPr>
            <p:grpSpPr bwMode="auto">
              <a:xfrm>
                <a:off x="2503710" y="1021803"/>
                <a:ext cx="402178" cy="364346"/>
                <a:chOff x="4244175" y="346340"/>
                <a:chExt cx="442626" cy="400859"/>
              </a:xfrm>
            </p:grpSpPr>
            <p:pic>
              <p:nvPicPr>
                <p:cNvPr id="97" name="Picture 57" descr="MSN-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4175" y="346340"/>
                  <a:ext cx="292751" cy="34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57" descr="MSN-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4050" y="403894"/>
                  <a:ext cx="292751" cy="343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6" name="TextBox 95"/>
              <p:cNvSpPr txBox="1"/>
              <p:nvPr/>
            </p:nvSpPr>
            <p:spPr bwMode="auto">
              <a:xfrm>
                <a:off x="2044266" y="1382200"/>
                <a:ext cx="1084809" cy="350515"/>
              </a:xfrm>
              <a:prstGeom prst="rect">
                <a:avLst/>
              </a:prstGeom>
              <a:noFill/>
            </p:spPr>
            <p:txBody>
              <a:bodyPr wrap="square">
                <a:spAutoFit/>
              </a:bodyPr>
              <a:lstStyle/>
              <a:p>
                <a:pPr algn="ctr" fontAlgn="t">
                  <a:defRPr/>
                </a:pPr>
                <a:r>
                  <a:rPr lang="zh-CN" altLang="en-US" sz="1400" kern="0" dirty="0" smtClean="0">
                    <a:latin typeface="微软雅黑" pitchFamily="34" charset="-122"/>
                    <a:ea typeface="微软雅黑" pitchFamily="34" charset="-122"/>
                  </a:rPr>
                  <a:t>资产管理员</a:t>
                </a:r>
                <a:endParaRPr lang="zh-CN" altLang="en-US" sz="1400" kern="0" dirty="0">
                  <a:solidFill>
                    <a:schemeClr val="tx1"/>
                  </a:solidFill>
                  <a:latin typeface="微软雅黑" pitchFamily="34" charset="-122"/>
                  <a:ea typeface="微软雅黑" pitchFamily="34" charset="-122"/>
                </a:endParaRPr>
              </a:p>
            </p:txBody>
          </p:sp>
        </p:grpSp>
        <p:grpSp>
          <p:nvGrpSpPr>
            <p:cNvPr id="7" name="组合 101"/>
            <p:cNvGrpSpPr/>
            <p:nvPr/>
          </p:nvGrpSpPr>
          <p:grpSpPr>
            <a:xfrm>
              <a:off x="351712" y="3068961"/>
              <a:ext cx="1143000" cy="1513218"/>
              <a:chOff x="0" y="2853349"/>
              <a:chExt cx="1925637" cy="1764688"/>
            </a:xfrm>
          </p:grpSpPr>
          <p:grpSp>
            <p:nvGrpSpPr>
              <p:cNvPr id="36" name="Group 128"/>
              <p:cNvGrpSpPr>
                <a:grpSpLocks/>
              </p:cNvGrpSpPr>
              <p:nvPr/>
            </p:nvGrpSpPr>
            <p:grpSpPr bwMode="auto">
              <a:xfrm>
                <a:off x="0" y="3276600"/>
                <a:ext cx="1925637" cy="1341437"/>
                <a:chOff x="4146" y="982"/>
                <a:chExt cx="1015" cy="1064"/>
              </a:xfrm>
            </p:grpSpPr>
            <p:grpSp>
              <p:nvGrpSpPr>
                <p:cNvPr id="38" name="Group 83"/>
                <p:cNvGrpSpPr>
                  <a:grpSpLocks/>
                </p:cNvGrpSpPr>
                <p:nvPr/>
              </p:nvGrpSpPr>
              <p:grpSpPr bwMode="auto">
                <a:xfrm>
                  <a:off x="4450" y="982"/>
                  <a:ext cx="711" cy="979"/>
                  <a:chOff x="4450" y="982"/>
                  <a:chExt cx="711" cy="979"/>
                </a:xfrm>
              </p:grpSpPr>
              <p:sp>
                <p:nvSpPr>
                  <p:cNvPr id="83" name="Freeform 71"/>
                  <p:cNvSpPr>
                    <a:spLocks/>
                  </p:cNvSpPr>
                  <p:nvPr/>
                </p:nvSpPr>
                <p:spPr bwMode="auto">
                  <a:xfrm>
                    <a:off x="4765" y="1161"/>
                    <a:ext cx="338" cy="800"/>
                  </a:xfrm>
                  <a:custGeom>
                    <a:avLst/>
                    <a:gdLst>
                      <a:gd name="T0" fmla="*/ 337 w 338"/>
                      <a:gd name="T1" fmla="*/ 0 h 800"/>
                      <a:gd name="T2" fmla="*/ 337 w 338"/>
                      <a:gd name="T3" fmla="*/ 710 h 800"/>
                      <a:gd name="T4" fmla="*/ 0 w 338"/>
                      <a:gd name="T5" fmla="*/ 799 h 800"/>
                      <a:gd name="T6" fmla="*/ 0 w 338"/>
                      <a:gd name="T7" fmla="*/ 88 h 800"/>
                      <a:gd name="T8" fmla="*/ 337 w 338"/>
                      <a:gd name="T9" fmla="*/ 0 h 800"/>
                      <a:gd name="T10" fmla="*/ 0 60000 65536"/>
                      <a:gd name="T11" fmla="*/ 0 60000 65536"/>
                      <a:gd name="T12" fmla="*/ 0 60000 65536"/>
                      <a:gd name="T13" fmla="*/ 0 60000 65536"/>
                      <a:gd name="T14" fmla="*/ 0 60000 65536"/>
                      <a:gd name="T15" fmla="*/ 0 w 338"/>
                      <a:gd name="T16" fmla="*/ 0 h 800"/>
                      <a:gd name="T17" fmla="*/ 338 w 338"/>
                      <a:gd name="T18" fmla="*/ 800 h 800"/>
                    </a:gdLst>
                    <a:ahLst/>
                    <a:cxnLst>
                      <a:cxn ang="T10">
                        <a:pos x="T0" y="T1"/>
                      </a:cxn>
                      <a:cxn ang="T11">
                        <a:pos x="T2" y="T3"/>
                      </a:cxn>
                      <a:cxn ang="T12">
                        <a:pos x="T4" y="T5"/>
                      </a:cxn>
                      <a:cxn ang="T13">
                        <a:pos x="T6" y="T7"/>
                      </a:cxn>
                      <a:cxn ang="T14">
                        <a:pos x="T8" y="T9"/>
                      </a:cxn>
                    </a:cxnLst>
                    <a:rect l="T15" t="T16" r="T17" b="T18"/>
                    <a:pathLst>
                      <a:path w="338" h="800">
                        <a:moveTo>
                          <a:pt x="337" y="0"/>
                        </a:moveTo>
                        <a:lnTo>
                          <a:pt x="337" y="710"/>
                        </a:lnTo>
                        <a:lnTo>
                          <a:pt x="0" y="799"/>
                        </a:lnTo>
                        <a:lnTo>
                          <a:pt x="0" y="88"/>
                        </a:lnTo>
                        <a:lnTo>
                          <a:pt x="337" y="0"/>
                        </a:lnTo>
                      </a:path>
                    </a:pathLst>
                  </a:custGeom>
                  <a:solidFill>
                    <a:srgbClr val="FFFFCC"/>
                  </a:solidFill>
                  <a:ln w="9525" cap="rnd">
                    <a:noFill/>
                    <a:round/>
                    <a:headEnd/>
                    <a:tailEnd/>
                  </a:ln>
                </p:spPr>
                <p:txBody>
                  <a:bodyPr/>
                  <a:lstStyle/>
                  <a:p>
                    <a:endParaRPr lang="zh-CN" altLang="en-US"/>
                  </a:p>
                </p:txBody>
              </p:sp>
              <p:sp>
                <p:nvSpPr>
                  <p:cNvPr id="84" name="Freeform 72"/>
                  <p:cNvSpPr>
                    <a:spLocks/>
                  </p:cNvSpPr>
                  <p:nvPr/>
                </p:nvSpPr>
                <p:spPr bwMode="auto">
                  <a:xfrm>
                    <a:off x="4450" y="1069"/>
                    <a:ext cx="317" cy="892"/>
                  </a:xfrm>
                  <a:custGeom>
                    <a:avLst/>
                    <a:gdLst>
                      <a:gd name="T0" fmla="*/ 0 w 317"/>
                      <a:gd name="T1" fmla="*/ 0 h 892"/>
                      <a:gd name="T2" fmla="*/ 0 w 317"/>
                      <a:gd name="T3" fmla="*/ 710 h 892"/>
                      <a:gd name="T4" fmla="*/ 316 w 317"/>
                      <a:gd name="T5" fmla="*/ 891 h 892"/>
                      <a:gd name="T6" fmla="*/ 316 w 317"/>
                      <a:gd name="T7" fmla="*/ 180 h 892"/>
                      <a:gd name="T8" fmla="*/ 0 w 317"/>
                      <a:gd name="T9" fmla="*/ 0 h 892"/>
                      <a:gd name="T10" fmla="*/ 0 60000 65536"/>
                      <a:gd name="T11" fmla="*/ 0 60000 65536"/>
                      <a:gd name="T12" fmla="*/ 0 60000 65536"/>
                      <a:gd name="T13" fmla="*/ 0 60000 65536"/>
                      <a:gd name="T14" fmla="*/ 0 60000 65536"/>
                      <a:gd name="T15" fmla="*/ 0 w 317"/>
                      <a:gd name="T16" fmla="*/ 0 h 892"/>
                      <a:gd name="T17" fmla="*/ 317 w 317"/>
                      <a:gd name="T18" fmla="*/ 892 h 892"/>
                    </a:gdLst>
                    <a:ahLst/>
                    <a:cxnLst>
                      <a:cxn ang="T10">
                        <a:pos x="T0" y="T1"/>
                      </a:cxn>
                      <a:cxn ang="T11">
                        <a:pos x="T2" y="T3"/>
                      </a:cxn>
                      <a:cxn ang="T12">
                        <a:pos x="T4" y="T5"/>
                      </a:cxn>
                      <a:cxn ang="T13">
                        <a:pos x="T6" y="T7"/>
                      </a:cxn>
                      <a:cxn ang="T14">
                        <a:pos x="T8" y="T9"/>
                      </a:cxn>
                    </a:cxnLst>
                    <a:rect l="T15" t="T16" r="T17" b="T18"/>
                    <a:pathLst>
                      <a:path w="317" h="892">
                        <a:moveTo>
                          <a:pt x="0" y="0"/>
                        </a:moveTo>
                        <a:lnTo>
                          <a:pt x="0" y="710"/>
                        </a:lnTo>
                        <a:lnTo>
                          <a:pt x="316" y="891"/>
                        </a:lnTo>
                        <a:lnTo>
                          <a:pt x="316" y="180"/>
                        </a:lnTo>
                        <a:lnTo>
                          <a:pt x="0" y="0"/>
                        </a:lnTo>
                      </a:path>
                    </a:pathLst>
                  </a:custGeom>
                  <a:solidFill>
                    <a:srgbClr val="FF9933"/>
                  </a:solidFill>
                  <a:ln w="9525" cap="rnd">
                    <a:noFill/>
                    <a:round/>
                    <a:headEnd/>
                    <a:tailEnd/>
                  </a:ln>
                </p:spPr>
                <p:txBody>
                  <a:bodyPr/>
                  <a:lstStyle/>
                  <a:p>
                    <a:endParaRPr lang="zh-CN" altLang="en-US"/>
                  </a:p>
                </p:txBody>
              </p:sp>
              <p:sp>
                <p:nvSpPr>
                  <p:cNvPr id="85" name="Freeform 73"/>
                  <p:cNvSpPr>
                    <a:spLocks/>
                  </p:cNvSpPr>
                  <p:nvPr/>
                </p:nvSpPr>
                <p:spPr bwMode="auto">
                  <a:xfrm>
                    <a:off x="4450" y="982"/>
                    <a:ext cx="653" cy="271"/>
                  </a:xfrm>
                  <a:custGeom>
                    <a:avLst/>
                    <a:gdLst>
                      <a:gd name="T0" fmla="*/ 336 w 653"/>
                      <a:gd name="T1" fmla="*/ 0 h 271"/>
                      <a:gd name="T2" fmla="*/ 652 w 653"/>
                      <a:gd name="T3" fmla="*/ 181 h 271"/>
                      <a:gd name="T4" fmla="*/ 314 w 653"/>
                      <a:gd name="T5" fmla="*/ 270 h 271"/>
                      <a:gd name="T6" fmla="*/ 0 w 653"/>
                      <a:gd name="T7" fmla="*/ 88 h 271"/>
                      <a:gd name="T8" fmla="*/ 336 w 653"/>
                      <a:gd name="T9" fmla="*/ 0 h 271"/>
                      <a:gd name="T10" fmla="*/ 0 60000 65536"/>
                      <a:gd name="T11" fmla="*/ 0 60000 65536"/>
                      <a:gd name="T12" fmla="*/ 0 60000 65536"/>
                      <a:gd name="T13" fmla="*/ 0 60000 65536"/>
                      <a:gd name="T14" fmla="*/ 0 60000 65536"/>
                      <a:gd name="T15" fmla="*/ 0 w 653"/>
                      <a:gd name="T16" fmla="*/ 0 h 271"/>
                      <a:gd name="T17" fmla="*/ 653 w 653"/>
                      <a:gd name="T18" fmla="*/ 271 h 271"/>
                    </a:gdLst>
                    <a:ahLst/>
                    <a:cxnLst>
                      <a:cxn ang="T10">
                        <a:pos x="T0" y="T1"/>
                      </a:cxn>
                      <a:cxn ang="T11">
                        <a:pos x="T2" y="T3"/>
                      </a:cxn>
                      <a:cxn ang="T12">
                        <a:pos x="T4" y="T5"/>
                      </a:cxn>
                      <a:cxn ang="T13">
                        <a:pos x="T6" y="T7"/>
                      </a:cxn>
                      <a:cxn ang="T14">
                        <a:pos x="T8" y="T9"/>
                      </a:cxn>
                    </a:cxnLst>
                    <a:rect l="T15" t="T16" r="T17" b="T18"/>
                    <a:pathLst>
                      <a:path w="653" h="271">
                        <a:moveTo>
                          <a:pt x="336" y="0"/>
                        </a:moveTo>
                        <a:lnTo>
                          <a:pt x="652" y="181"/>
                        </a:lnTo>
                        <a:lnTo>
                          <a:pt x="314" y="270"/>
                        </a:lnTo>
                        <a:lnTo>
                          <a:pt x="0" y="88"/>
                        </a:lnTo>
                        <a:lnTo>
                          <a:pt x="336" y="0"/>
                        </a:lnTo>
                      </a:path>
                    </a:pathLst>
                  </a:custGeom>
                  <a:solidFill>
                    <a:srgbClr val="FFCC99"/>
                  </a:solidFill>
                  <a:ln w="9525" cap="rnd">
                    <a:noFill/>
                    <a:round/>
                    <a:headEnd/>
                    <a:tailEnd/>
                  </a:ln>
                </p:spPr>
                <p:txBody>
                  <a:bodyPr/>
                  <a:lstStyle/>
                  <a:p>
                    <a:endParaRPr lang="zh-CN" altLang="en-US"/>
                  </a:p>
                </p:txBody>
              </p:sp>
              <p:sp>
                <p:nvSpPr>
                  <p:cNvPr id="86" name="Freeform 74"/>
                  <p:cNvSpPr>
                    <a:spLocks/>
                  </p:cNvSpPr>
                  <p:nvPr/>
                </p:nvSpPr>
                <p:spPr bwMode="auto">
                  <a:xfrm>
                    <a:off x="4796" y="1207"/>
                    <a:ext cx="273" cy="710"/>
                  </a:xfrm>
                  <a:custGeom>
                    <a:avLst/>
                    <a:gdLst>
                      <a:gd name="T0" fmla="*/ 272 w 273"/>
                      <a:gd name="T1" fmla="*/ 0 h 710"/>
                      <a:gd name="T2" fmla="*/ 0 w 273"/>
                      <a:gd name="T3" fmla="*/ 75 h 710"/>
                      <a:gd name="T4" fmla="*/ 0 w 273"/>
                      <a:gd name="T5" fmla="*/ 709 h 710"/>
                      <a:gd name="T6" fmla="*/ 272 w 273"/>
                      <a:gd name="T7" fmla="*/ 635 h 710"/>
                      <a:gd name="T8" fmla="*/ 272 w 273"/>
                      <a:gd name="T9" fmla="*/ 0 h 710"/>
                      <a:gd name="T10" fmla="*/ 0 60000 65536"/>
                      <a:gd name="T11" fmla="*/ 0 60000 65536"/>
                      <a:gd name="T12" fmla="*/ 0 60000 65536"/>
                      <a:gd name="T13" fmla="*/ 0 60000 65536"/>
                      <a:gd name="T14" fmla="*/ 0 60000 65536"/>
                      <a:gd name="T15" fmla="*/ 0 w 273"/>
                      <a:gd name="T16" fmla="*/ 0 h 710"/>
                      <a:gd name="T17" fmla="*/ 273 w 273"/>
                      <a:gd name="T18" fmla="*/ 710 h 710"/>
                    </a:gdLst>
                    <a:ahLst/>
                    <a:cxnLst>
                      <a:cxn ang="T10">
                        <a:pos x="T0" y="T1"/>
                      </a:cxn>
                      <a:cxn ang="T11">
                        <a:pos x="T2" y="T3"/>
                      </a:cxn>
                      <a:cxn ang="T12">
                        <a:pos x="T4" y="T5"/>
                      </a:cxn>
                      <a:cxn ang="T13">
                        <a:pos x="T6" y="T7"/>
                      </a:cxn>
                      <a:cxn ang="T14">
                        <a:pos x="T8" y="T9"/>
                      </a:cxn>
                    </a:cxnLst>
                    <a:rect l="T15" t="T16" r="T17" b="T18"/>
                    <a:pathLst>
                      <a:path w="273" h="710">
                        <a:moveTo>
                          <a:pt x="272" y="0"/>
                        </a:moveTo>
                        <a:lnTo>
                          <a:pt x="0" y="75"/>
                        </a:lnTo>
                        <a:lnTo>
                          <a:pt x="0" y="709"/>
                        </a:lnTo>
                        <a:lnTo>
                          <a:pt x="272" y="635"/>
                        </a:lnTo>
                        <a:lnTo>
                          <a:pt x="272" y="0"/>
                        </a:lnTo>
                      </a:path>
                    </a:pathLst>
                  </a:custGeom>
                  <a:solidFill>
                    <a:schemeClr val="bg2"/>
                  </a:solidFill>
                  <a:ln w="9525" cap="rnd">
                    <a:noFill/>
                    <a:round/>
                    <a:headEnd/>
                    <a:tailEnd/>
                  </a:ln>
                </p:spPr>
                <p:txBody>
                  <a:bodyPr/>
                  <a:lstStyle/>
                  <a:p>
                    <a:endParaRPr lang="zh-CN" altLang="en-US"/>
                  </a:p>
                </p:txBody>
              </p:sp>
              <p:sp>
                <p:nvSpPr>
                  <p:cNvPr id="87" name="Freeform 75"/>
                  <p:cNvSpPr>
                    <a:spLocks/>
                  </p:cNvSpPr>
                  <p:nvPr/>
                </p:nvSpPr>
                <p:spPr bwMode="auto">
                  <a:xfrm>
                    <a:off x="4794" y="1529"/>
                    <a:ext cx="261" cy="374"/>
                  </a:xfrm>
                  <a:custGeom>
                    <a:avLst/>
                    <a:gdLst>
                      <a:gd name="T0" fmla="*/ 69 w 261"/>
                      <a:gd name="T1" fmla="*/ 50 h 374"/>
                      <a:gd name="T2" fmla="*/ 0 w 261"/>
                      <a:gd name="T3" fmla="*/ 69 h 374"/>
                      <a:gd name="T4" fmla="*/ 0 w 261"/>
                      <a:gd name="T5" fmla="*/ 373 h 374"/>
                      <a:gd name="T6" fmla="*/ 260 w 261"/>
                      <a:gd name="T7" fmla="*/ 304 h 374"/>
                      <a:gd name="T8" fmla="*/ 260 w 261"/>
                      <a:gd name="T9" fmla="*/ 0 h 374"/>
                      <a:gd name="T10" fmla="*/ 69 w 261"/>
                      <a:gd name="T11" fmla="*/ 50 h 374"/>
                      <a:gd name="T12" fmla="*/ 0 60000 65536"/>
                      <a:gd name="T13" fmla="*/ 0 60000 65536"/>
                      <a:gd name="T14" fmla="*/ 0 60000 65536"/>
                      <a:gd name="T15" fmla="*/ 0 60000 65536"/>
                      <a:gd name="T16" fmla="*/ 0 60000 65536"/>
                      <a:gd name="T17" fmla="*/ 0 60000 65536"/>
                      <a:gd name="T18" fmla="*/ 0 w 261"/>
                      <a:gd name="T19" fmla="*/ 0 h 374"/>
                      <a:gd name="T20" fmla="*/ 261 w 261"/>
                      <a:gd name="T21" fmla="*/ 374 h 374"/>
                    </a:gdLst>
                    <a:ahLst/>
                    <a:cxnLst>
                      <a:cxn ang="T12">
                        <a:pos x="T0" y="T1"/>
                      </a:cxn>
                      <a:cxn ang="T13">
                        <a:pos x="T2" y="T3"/>
                      </a:cxn>
                      <a:cxn ang="T14">
                        <a:pos x="T4" y="T5"/>
                      </a:cxn>
                      <a:cxn ang="T15">
                        <a:pos x="T6" y="T7"/>
                      </a:cxn>
                      <a:cxn ang="T16">
                        <a:pos x="T8" y="T9"/>
                      </a:cxn>
                      <a:cxn ang="T17">
                        <a:pos x="T10" y="T11"/>
                      </a:cxn>
                    </a:cxnLst>
                    <a:rect l="T18" t="T19" r="T20" b="T21"/>
                    <a:pathLst>
                      <a:path w="261" h="374">
                        <a:moveTo>
                          <a:pt x="69" y="50"/>
                        </a:moveTo>
                        <a:lnTo>
                          <a:pt x="0" y="69"/>
                        </a:lnTo>
                        <a:lnTo>
                          <a:pt x="0" y="373"/>
                        </a:lnTo>
                        <a:lnTo>
                          <a:pt x="260" y="304"/>
                        </a:lnTo>
                        <a:lnTo>
                          <a:pt x="260" y="0"/>
                        </a:lnTo>
                        <a:lnTo>
                          <a:pt x="69" y="50"/>
                        </a:lnTo>
                      </a:path>
                    </a:pathLst>
                  </a:custGeom>
                  <a:solidFill>
                    <a:srgbClr val="FFFFCC"/>
                  </a:solidFill>
                  <a:ln w="9525" cap="rnd">
                    <a:noFill/>
                    <a:round/>
                    <a:headEnd/>
                    <a:tailEnd/>
                  </a:ln>
                </p:spPr>
                <p:txBody>
                  <a:bodyPr/>
                  <a:lstStyle/>
                  <a:p>
                    <a:endParaRPr lang="zh-CN" altLang="en-US"/>
                  </a:p>
                </p:txBody>
              </p:sp>
              <p:sp>
                <p:nvSpPr>
                  <p:cNvPr id="88" name="Freeform 76"/>
                  <p:cNvSpPr>
                    <a:spLocks/>
                  </p:cNvSpPr>
                  <p:nvPr/>
                </p:nvSpPr>
                <p:spPr bwMode="auto">
                  <a:xfrm>
                    <a:off x="4795" y="1232"/>
                    <a:ext cx="366" cy="365"/>
                  </a:xfrm>
                  <a:custGeom>
                    <a:avLst/>
                    <a:gdLst>
                      <a:gd name="T0" fmla="*/ 1 w 366"/>
                      <a:gd name="T1" fmla="*/ 296 h 365"/>
                      <a:gd name="T2" fmla="*/ 0 w 366"/>
                      <a:gd name="T3" fmla="*/ 123 h 365"/>
                      <a:gd name="T4" fmla="*/ 106 w 366"/>
                      <a:gd name="T5" fmla="*/ 188 h 365"/>
                      <a:gd name="T6" fmla="*/ 106 w 366"/>
                      <a:gd name="T7" fmla="*/ 65 h 365"/>
                      <a:gd name="T8" fmla="*/ 347 w 366"/>
                      <a:gd name="T9" fmla="*/ 0 h 365"/>
                      <a:gd name="T10" fmla="*/ 365 w 366"/>
                      <a:gd name="T11" fmla="*/ 4 h 365"/>
                      <a:gd name="T12" fmla="*/ 120 w 366"/>
                      <a:gd name="T13" fmla="*/ 68 h 365"/>
                      <a:gd name="T14" fmla="*/ 120 w 366"/>
                      <a:gd name="T15" fmla="*/ 364 h 365"/>
                      <a:gd name="T16" fmla="*/ 1 w 366"/>
                      <a:gd name="T17" fmla="*/ 296 h 3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6"/>
                      <a:gd name="T28" fmla="*/ 0 h 365"/>
                      <a:gd name="T29" fmla="*/ 366 w 366"/>
                      <a:gd name="T30" fmla="*/ 365 h 3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6" h="365">
                        <a:moveTo>
                          <a:pt x="1" y="296"/>
                        </a:moveTo>
                        <a:lnTo>
                          <a:pt x="0" y="123"/>
                        </a:lnTo>
                        <a:lnTo>
                          <a:pt x="106" y="188"/>
                        </a:lnTo>
                        <a:lnTo>
                          <a:pt x="106" y="65"/>
                        </a:lnTo>
                        <a:lnTo>
                          <a:pt x="347" y="0"/>
                        </a:lnTo>
                        <a:lnTo>
                          <a:pt x="365" y="4"/>
                        </a:lnTo>
                        <a:lnTo>
                          <a:pt x="120" y="68"/>
                        </a:lnTo>
                        <a:lnTo>
                          <a:pt x="120" y="364"/>
                        </a:lnTo>
                        <a:lnTo>
                          <a:pt x="1" y="296"/>
                        </a:lnTo>
                      </a:path>
                    </a:pathLst>
                  </a:custGeom>
                  <a:solidFill>
                    <a:srgbClr val="B2B2B2"/>
                  </a:solidFill>
                  <a:ln w="9525" cap="rnd">
                    <a:noFill/>
                    <a:round/>
                    <a:headEnd/>
                    <a:tailEnd/>
                  </a:ln>
                </p:spPr>
                <p:txBody>
                  <a:bodyPr/>
                  <a:lstStyle/>
                  <a:p>
                    <a:endParaRPr lang="zh-CN" altLang="en-US"/>
                  </a:p>
                </p:txBody>
              </p:sp>
              <p:sp>
                <p:nvSpPr>
                  <p:cNvPr id="89" name="Freeform 77"/>
                  <p:cNvSpPr>
                    <a:spLocks/>
                  </p:cNvSpPr>
                  <p:nvPr/>
                </p:nvSpPr>
                <p:spPr bwMode="auto">
                  <a:xfrm>
                    <a:off x="4797" y="1254"/>
                    <a:ext cx="242" cy="168"/>
                  </a:xfrm>
                  <a:custGeom>
                    <a:avLst/>
                    <a:gdLst>
                      <a:gd name="T0" fmla="*/ 241 w 242"/>
                      <a:gd name="T1" fmla="*/ 8 h 168"/>
                      <a:gd name="T2" fmla="*/ 241 w 242"/>
                      <a:gd name="T3" fmla="*/ 0 h 168"/>
                      <a:gd name="T4" fmla="*/ 143 w 242"/>
                      <a:gd name="T5" fmla="*/ 23 h 168"/>
                      <a:gd name="T6" fmla="*/ 141 w 242"/>
                      <a:gd name="T7" fmla="*/ 14 h 168"/>
                      <a:gd name="T8" fmla="*/ 41 w 242"/>
                      <a:gd name="T9" fmla="*/ 37 h 168"/>
                      <a:gd name="T10" fmla="*/ 41 w 242"/>
                      <a:gd name="T11" fmla="*/ 54 h 168"/>
                      <a:gd name="T12" fmla="*/ 0 w 242"/>
                      <a:gd name="T13" fmla="*/ 67 h 168"/>
                      <a:gd name="T14" fmla="*/ 0 w 242"/>
                      <a:gd name="T15" fmla="*/ 104 h 168"/>
                      <a:gd name="T16" fmla="*/ 105 w 242"/>
                      <a:gd name="T17" fmla="*/ 167 h 168"/>
                      <a:gd name="T18" fmla="*/ 105 w 242"/>
                      <a:gd name="T19" fmla="*/ 44 h 168"/>
                      <a:gd name="T20" fmla="*/ 241 w 242"/>
                      <a:gd name="T21" fmla="*/ 8 h 1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2"/>
                      <a:gd name="T34" fmla="*/ 0 h 168"/>
                      <a:gd name="T35" fmla="*/ 242 w 242"/>
                      <a:gd name="T36" fmla="*/ 168 h 1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2" h="168">
                        <a:moveTo>
                          <a:pt x="241" y="8"/>
                        </a:moveTo>
                        <a:lnTo>
                          <a:pt x="241" y="0"/>
                        </a:lnTo>
                        <a:lnTo>
                          <a:pt x="143" y="23"/>
                        </a:lnTo>
                        <a:lnTo>
                          <a:pt x="141" y="14"/>
                        </a:lnTo>
                        <a:lnTo>
                          <a:pt x="41" y="37"/>
                        </a:lnTo>
                        <a:lnTo>
                          <a:pt x="41" y="54"/>
                        </a:lnTo>
                        <a:lnTo>
                          <a:pt x="0" y="67"/>
                        </a:lnTo>
                        <a:lnTo>
                          <a:pt x="0" y="104"/>
                        </a:lnTo>
                        <a:lnTo>
                          <a:pt x="105" y="167"/>
                        </a:lnTo>
                        <a:lnTo>
                          <a:pt x="105" y="44"/>
                        </a:lnTo>
                        <a:lnTo>
                          <a:pt x="241" y="8"/>
                        </a:lnTo>
                      </a:path>
                    </a:pathLst>
                  </a:custGeom>
                  <a:solidFill>
                    <a:srgbClr val="DDDDDD"/>
                  </a:solidFill>
                  <a:ln w="9525" cap="rnd">
                    <a:noFill/>
                    <a:round/>
                    <a:headEnd/>
                    <a:tailEnd/>
                  </a:ln>
                </p:spPr>
                <p:txBody>
                  <a:bodyPr/>
                  <a:lstStyle/>
                  <a:p>
                    <a:endParaRPr lang="zh-CN" altLang="en-US"/>
                  </a:p>
                </p:txBody>
              </p:sp>
              <p:sp>
                <p:nvSpPr>
                  <p:cNvPr id="90" name="Freeform 78"/>
                  <p:cNvSpPr>
                    <a:spLocks/>
                  </p:cNvSpPr>
                  <p:nvPr/>
                </p:nvSpPr>
                <p:spPr bwMode="auto">
                  <a:xfrm>
                    <a:off x="4915" y="1238"/>
                    <a:ext cx="246" cy="359"/>
                  </a:xfrm>
                  <a:custGeom>
                    <a:avLst/>
                    <a:gdLst>
                      <a:gd name="T0" fmla="*/ 245 w 246"/>
                      <a:gd name="T1" fmla="*/ 295 h 359"/>
                      <a:gd name="T2" fmla="*/ 245 w 246"/>
                      <a:gd name="T3" fmla="*/ 0 h 359"/>
                      <a:gd name="T4" fmla="*/ 0 w 246"/>
                      <a:gd name="T5" fmla="*/ 63 h 359"/>
                      <a:gd name="T6" fmla="*/ 0 w 246"/>
                      <a:gd name="T7" fmla="*/ 358 h 359"/>
                      <a:gd name="T8" fmla="*/ 245 w 246"/>
                      <a:gd name="T9" fmla="*/ 295 h 359"/>
                      <a:gd name="T10" fmla="*/ 0 60000 65536"/>
                      <a:gd name="T11" fmla="*/ 0 60000 65536"/>
                      <a:gd name="T12" fmla="*/ 0 60000 65536"/>
                      <a:gd name="T13" fmla="*/ 0 60000 65536"/>
                      <a:gd name="T14" fmla="*/ 0 60000 65536"/>
                      <a:gd name="T15" fmla="*/ 0 w 246"/>
                      <a:gd name="T16" fmla="*/ 0 h 359"/>
                      <a:gd name="T17" fmla="*/ 246 w 246"/>
                      <a:gd name="T18" fmla="*/ 359 h 359"/>
                    </a:gdLst>
                    <a:ahLst/>
                    <a:cxnLst>
                      <a:cxn ang="T10">
                        <a:pos x="T0" y="T1"/>
                      </a:cxn>
                      <a:cxn ang="T11">
                        <a:pos x="T2" y="T3"/>
                      </a:cxn>
                      <a:cxn ang="T12">
                        <a:pos x="T4" y="T5"/>
                      </a:cxn>
                      <a:cxn ang="T13">
                        <a:pos x="T6" y="T7"/>
                      </a:cxn>
                      <a:cxn ang="T14">
                        <a:pos x="T8" y="T9"/>
                      </a:cxn>
                    </a:cxnLst>
                    <a:rect l="T15" t="T16" r="T17" b="T18"/>
                    <a:pathLst>
                      <a:path w="246" h="359">
                        <a:moveTo>
                          <a:pt x="245" y="295"/>
                        </a:moveTo>
                        <a:lnTo>
                          <a:pt x="245" y="0"/>
                        </a:lnTo>
                        <a:lnTo>
                          <a:pt x="0" y="63"/>
                        </a:lnTo>
                        <a:lnTo>
                          <a:pt x="0" y="358"/>
                        </a:lnTo>
                        <a:lnTo>
                          <a:pt x="245" y="295"/>
                        </a:lnTo>
                      </a:path>
                    </a:pathLst>
                  </a:custGeom>
                  <a:solidFill>
                    <a:srgbClr val="FFFFCC"/>
                  </a:solidFill>
                  <a:ln w="9525" cap="rnd">
                    <a:noFill/>
                    <a:round/>
                    <a:headEnd/>
                    <a:tailEnd/>
                  </a:ln>
                </p:spPr>
                <p:txBody>
                  <a:bodyPr/>
                  <a:lstStyle/>
                  <a:p>
                    <a:endParaRPr lang="zh-CN" altLang="en-US"/>
                  </a:p>
                </p:txBody>
              </p:sp>
              <p:sp>
                <p:nvSpPr>
                  <p:cNvPr id="91" name="Freeform 79"/>
                  <p:cNvSpPr>
                    <a:spLocks/>
                  </p:cNvSpPr>
                  <p:nvPr/>
                </p:nvSpPr>
                <p:spPr bwMode="auto">
                  <a:xfrm>
                    <a:off x="4882" y="1734"/>
                    <a:ext cx="103" cy="102"/>
                  </a:xfrm>
                  <a:custGeom>
                    <a:avLst/>
                    <a:gdLst>
                      <a:gd name="T0" fmla="*/ 102 w 103"/>
                      <a:gd name="T1" fmla="*/ 74 h 102"/>
                      <a:gd name="T2" fmla="*/ 0 w 103"/>
                      <a:gd name="T3" fmla="*/ 101 h 102"/>
                      <a:gd name="T4" fmla="*/ 0 w 103"/>
                      <a:gd name="T5" fmla="*/ 26 h 102"/>
                      <a:gd name="T6" fmla="*/ 102 w 103"/>
                      <a:gd name="T7" fmla="*/ 0 h 102"/>
                      <a:gd name="T8" fmla="*/ 102 w 103"/>
                      <a:gd name="T9" fmla="*/ 74 h 102"/>
                      <a:gd name="T10" fmla="*/ 0 60000 65536"/>
                      <a:gd name="T11" fmla="*/ 0 60000 65536"/>
                      <a:gd name="T12" fmla="*/ 0 60000 65536"/>
                      <a:gd name="T13" fmla="*/ 0 60000 65536"/>
                      <a:gd name="T14" fmla="*/ 0 60000 65536"/>
                      <a:gd name="T15" fmla="*/ 0 w 103"/>
                      <a:gd name="T16" fmla="*/ 0 h 102"/>
                      <a:gd name="T17" fmla="*/ 103 w 103"/>
                      <a:gd name="T18" fmla="*/ 102 h 102"/>
                    </a:gdLst>
                    <a:ahLst/>
                    <a:cxnLst>
                      <a:cxn ang="T10">
                        <a:pos x="T0" y="T1"/>
                      </a:cxn>
                      <a:cxn ang="T11">
                        <a:pos x="T2" y="T3"/>
                      </a:cxn>
                      <a:cxn ang="T12">
                        <a:pos x="T4" y="T5"/>
                      </a:cxn>
                      <a:cxn ang="T13">
                        <a:pos x="T6" y="T7"/>
                      </a:cxn>
                      <a:cxn ang="T14">
                        <a:pos x="T8" y="T9"/>
                      </a:cxn>
                    </a:cxnLst>
                    <a:rect l="T15" t="T16" r="T17" b="T18"/>
                    <a:pathLst>
                      <a:path w="103" h="102">
                        <a:moveTo>
                          <a:pt x="102" y="74"/>
                        </a:moveTo>
                        <a:lnTo>
                          <a:pt x="0" y="101"/>
                        </a:lnTo>
                        <a:lnTo>
                          <a:pt x="0" y="26"/>
                        </a:lnTo>
                        <a:lnTo>
                          <a:pt x="102" y="0"/>
                        </a:lnTo>
                        <a:lnTo>
                          <a:pt x="102" y="74"/>
                        </a:lnTo>
                      </a:path>
                    </a:pathLst>
                  </a:custGeom>
                  <a:solidFill>
                    <a:srgbClr val="B2B2B2"/>
                  </a:solidFill>
                  <a:ln w="9525" cap="rnd">
                    <a:noFill/>
                    <a:round/>
                    <a:headEnd/>
                    <a:tailEnd/>
                  </a:ln>
                </p:spPr>
                <p:txBody>
                  <a:bodyPr/>
                  <a:lstStyle/>
                  <a:p>
                    <a:endParaRPr lang="zh-CN" altLang="en-US"/>
                  </a:p>
                </p:txBody>
              </p:sp>
              <p:sp>
                <p:nvSpPr>
                  <p:cNvPr id="92" name="Freeform 80"/>
                  <p:cNvSpPr>
                    <a:spLocks/>
                  </p:cNvSpPr>
                  <p:nvPr/>
                </p:nvSpPr>
                <p:spPr bwMode="auto">
                  <a:xfrm>
                    <a:off x="4880" y="1640"/>
                    <a:ext cx="102" cy="47"/>
                  </a:xfrm>
                  <a:custGeom>
                    <a:avLst/>
                    <a:gdLst>
                      <a:gd name="T0" fmla="*/ 89 w 102"/>
                      <a:gd name="T1" fmla="*/ 25 h 47"/>
                      <a:gd name="T2" fmla="*/ 91 w 102"/>
                      <a:gd name="T3" fmla="*/ 24 h 47"/>
                      <a:gd name="T4" fmla="*/ 93 w 102"/>
                      <a:gd name="T5" fmla="*/ 23 h 47"/>
                      <a:gd name="T6" fmla="*/ 95 w 102"/>
                      <a:gd name="T7" fmla="*/ 20 h 47"/>
                      <a:gd name="T8" fmla="*/ 97 w 102"/>
                      <a:gd name="T9" fmla="*/ 18 h 47"/>
                      <a:gd name="T10" fmla="*/ 98 w 102"/>
                      <a:gd name="T11" fmla="*/ 16 h 47"/>
                      <a:gd name="T12" fmla="*/ 99 w 102"/>
                      <a:gd name="T13" fmla="*/ 14 h 47"/>
                      <a:gd name="T14" fmla="*/ 101 w 102"/>
                      <a:gd name="T15" fmla="*/ 11 h 47"/>
                      <a:gd name="T16" fmla="*/ 101 w 102"/>
                      <a:gd name="T17" fmla="*/ 9 h 47"/>
                      <a:gd name="T18" fmla="*/ 101 w 102"/>
                      <a:gd name="T19" fmla="*/ 7 h 47"/>
                      <a:gd name="T20" fmla="*/ 99 w 102"/>
                      <a:gd name="T21" fmla="*/ 5 h 47"/>
                      <a:gd name="T22" fmla="*/ 98 w 102"/>
                      <a:gd name="T23" fmla="*/ 3 h 47"/>
                      <a:gd name="T24" fmla="*/ 97 w 102"/>
                      <a:gd name="T25" fmla="*/ 2 h 47"/>
                      <a:gd name="T26" fmla="*/ 95 w 102"/>
                      <a:gd name="T27" fmla="*/ 1 h 47"/>
                      <a:gd name="T28" fmla="*/ 93 w 102"/>
                      <a:gd name="T29" fmla="*/ 0 h 47"/>
                      <a:gd name="T30" fmla="*/ 91 w 102"/>
                      <a:gd name="T31" fmla="*/ 0 h 47"/>
                      <a:gd name="T32" fmla="*/ 89 w 102"/>
                      <a:gd name="T33" fmla="*/ 1 h 47"/>
                      <a:gd name="T34" fmla="*/ 12 w 102"/>
                      <a:gd name="T35" fmla="*/ 21 h 47"/>
                      <a:gd name="T36" fmla="*/ 9 w 102"/>
                      <a:gd name="T37" fmla="*/ 23 h 47"/>
                      <a:gd name="T38" fmla="*/ 7 w 102"/>
                      <a:gd name="T39" fmla="*/ 24 h 47"/>
                      <a:gd name="T40" fmla="*/ 5 w 102"/>
                      <a:gd name="T41" fmla="*/ 26 h 47"/>
                      <a:gd name="T42" fmla="*/ 3 w 102"/>
                      <a:gd name="T43" fmla="*/ 27 h 47"/>
                      <a:gd name="T44" fmla="*/ 2 w 102"/>
                      <a:gd name="T45" fmla="*/ 29 h 47"/>
                      <a:gd name="T46" fmla="*/ 1 w 102"/>
                      <a:gd name="T47" fmla="*/ 32 h 47"/>
                      <a:gd name="T48" fmla="*/ 0 w 102"/>
                      <a:gd name="T49" fmla="*/ 34 h 47"/>
                      <a:gd name="T50" fmla="*/ 0 w 102"/>
                      <a:gd name="T51" fmla="*/ 36 h 47"/>
                      <a:gd name="T52" fmla="*/ 0 w 102"/>
                      <a:gd name="T53" fmla="*/ 39 h 47"/>
                      <a:gd name="T54" fmla="*/ 1 w 102"/>
                      <a:gd name="T55" fmla="*/ 41 h 47"/>
                      <a:gd name="T56" fmla="*/ 2 w 102"/>
                      <a:gd name="T57" fmla="*/ 42 h 47"/>
                      <a:gd name="T58" fmla="*/ 3 w 102"/>
                      <a:gd name="T59" fmla="*/ 44 h 47"/>
                      <a:gd name="T60" fmla="*/ 5 w 102"/>
                      <a:gd name="T61" fmla="*/ 46 h 47"/>
                      <a:gd name="T62" fmla="*/ 7 w 102"/>
                      <a:gd name="T63" fmla="*/ 46 h 47"/>
                      <a:gd name="T64" fmla="*/ 9 w 102"/>
                      <a:gd name="T65" fmla="*/ 46 h 47"/>
                      <a:gd name="T66" fmla="*/ 12 w 102"/>
                      <a:gd name="T67" fmla="*/ 46 h 47"/>
                      <a:gd name="T68" fmla="*/ 89 w 102"/>
                      <a:gd name="T69" fmla="*/ 25 h 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47"/>
                      <a:gd name="T107" fmla="*/ 102 w 102"/>
                      <a:gd name="T108" fmla="*/ 47 h 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47">
                        <a:moveTo>
                          <a:pt x="89" y="25"/>
                        </a:moveTo>
                        <a:lnTo>
                          <a:pt x="91" y="24"/>
                        </a:lnTo>
                        <a:lnTo>
                          <a:pt x="93" y="23"/>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1"/>
                        </a:lnTo>
                        <a:lnTo>
                          <a:pt x="12" y="21"/>
                        </a:lnTo>
                        <a:lnTo>
                          <a:pt x="9" y="23"/>
                        </a:lnTo>
                        <a:lnTo>
                          <a:pt x="7" y="24"/>
                        </a:lnTo>
                        <a:lnTo>
                          <a:pt x="5" y="26"/>
                        </a:lnTo>
                        <a:lnTo>
                          <a:pt x="3" y="27"/>
                        </a:lnTo>
                        <a:lnTo>
                          <a:pt x="2" y="29"/>
                        </a:lnTo>
                        <a:lnTo>
                          <a:pt x="1" y="32"/>
                        </a:lnTo>
                        <a:lnTo>
                          <a:pt x="0" y="34"/>
                        </a:lnTo>
                        <a:lnTo>
                          <a:pt x="0" y="36"/>
                        </a:lnTo>
                        <a:lnTo>
                          <a:pt x="0" y="39"/>
                        </a:lnTo>
                        <a:lnTo>
                          <a:pt x="1" y="41"/>
                        </a:lnTo>
                        <a:lnTo>
                          <a:pt x="2" y="42"/>
                        </a:lnTo>
                        <a:lnTo>
                          <a:pt x="3" y="44"/>
                        </a:lnTo>
                        <a:lnTo>
                          <a:pt x="5" y="46"/>
                        </a:lnTo>
                        <a:lnTo>
                          <a:pt x="7" y="46"/>
                        </a:lnTo>
                        <a:lnTo>
                          <a:pt x="9" y="46"/>
                        </a:lnTo>
                        <a:lnTo>
                          <a:pt x="12" y="46"/>
                        </a:lnTo>
                        <a:lnTo>
                          <a:pt x="89" y="25"/>
                        </a:lnTo>
                      </a:path>
                    </a:pathLst>
                  </a:custGeom>
                  <a:solidFill>
                    <a:schemeClr val="bg2"/>
                  </a:solidFill>
                  <a:ln w="9525" cap="rnd">
                    <a:noFill/>
                    <a:round/>
                    <a:headEnd/>
                    <a:tailEnd/>
                  </a:ln>
                </p:spPr>
                <p:txBody>
                  <a:bodyPr/>
                  <a:lstStyle/>
                  <a:p>
                    <a:endParaRPr lang="zh-CN" altLang="en-US"/>
                  </a:p>
                </p:txBody>
              </p:sp>
              <p:sp>
                <p:nvSpPr>
                  <p:cNvPr id="93" name="Freeform 81"/>
                  <p:cNvSpPr>
                    <a:spLocks/>
                  </p:cNvSpPr>
                  <p:nvPr/>
                </p:nvSpPr>
                <p:spPr bwMode="auto">
                  <a:xfrm>
                    <a:off x="5000" y="1424"/>
                    <a:ext cx="101" cy="101"/>
                  </a:xfrm>
                  <a:custGeom>
                    <a:avLst/>
                    <a:gdLst>
                      <a:gd name="T0" fmla="*/ 100 w 101"/>
                      <a:gd name="T1" fmla="*/ 73 h 101"/>
                      <a:gd name="T2" fmla="*/ 0 w 101"/>
                      <a:gd name="T3" fmla="*/ 100 h 101"/>
                      <a:gd name="T4" fmla="*/ 0 w 101"/>
                      <a:gd name="T5" fmla="*/ 26 h 101"/>
                      <a:gd name="T6" fmla="*/ 100 w 101"/>
                      <a:gd name="T7" fmla="*/ 0 h 101"/>
                      <a:gd name="T8" fmla="*/ 100 w 101"/>
                      <a:gd name="T9" fmla="*/ 73 h 101"/>
                      <a:gd name="T10" fmla="*/ 0 60000 65536"/>
                      <a:gd name="T11" fmla="*/ 0 60000 65536"/>
                      <a:gd name="T12" fmla="*/ 0 60000 65536"/>
                      <a:gd name="T13" fmla="*/ 0 60000 65536"/>
                      <a:gd name="T14" fmla="*/ 0 60000 65536"/>
                      <a:gd name="T15" fmla="*/ 0 w 101"/>
                      <a:gd name="T16" fmla="*/ 0 h 101"/>
                      <a:gd name="T17" fmla="*/ 101 w 101"/>
                      <a:gd name="T18" fmla="*/ 101 h 101"/>
                    </a:gdLst>
                    <a:ahLst/>
                    <a:cxnLst>
                      <a:cxn ang="T10">
                        <a:pos x="T0" y="T1"/>
                      </a:cxn>
                      <a:cxn ang="T11">
                        <a:pos x="T2" y="T3"/>
                      </a:cxn>
                      <a:cxn ang="T12">
                        <a:pos x="T4" y="T5"/>
                      </a:cxn>
                      <a:cxn ang="T13">
                        <a:pos x="T6" y="T7"/>
                      </a:cxn>
                      <a:cxn ang="T14">
                        <a:pos x="T8" y="T9"/>
                      </a:cxn>
                    </a:cxnLst>
                    <a:rect l="T15" t="T16" r="T17" b="T18"/>
                    <a:pathLst>
                      <a:path w="101" h="101">
                        <a:moveTo>
                          <a:pt x="100" y="73"/>
                        </a:moveTo>
                        <a:lnTo>
                          <a:pt x="0" y="100"/>
                        </a:lnTo>
                        <a:lnTo>
                          <a:pt x="0" y="26"/>
                        </a:lnTo>
                        <a:lnTo>
                          <a:pt x="100" y="0"/>
                        </a:lnTo>
                        <a:lnTo>
                          <a:pt x="100" y="73"/>
                        </a:lnTo>
                      </a:path>
                    </a:pathLst>
                  </a:custGeom>
                  <a:solidFill>
                    <a:srgbClr val="B2B2B2"/>
                  </a:solidFill>
                  <a:ln w="9525" cap="rnd">
                    <a:noFill/>
                    <a:round/>
                    <a:headEnd/>
                    <a:tailEnd/>
                  </a:ln>
                </p:spPr>
                <p:txBody>
                  <a:bodyPr/>
                  <a:lstStyle/>
                  <a:p>
                    <a:endParaRPr lang="zh-CN" altLang="en-US"/>
                  </a:p>
                </p:txBody>
              </p:sp>
              <p:sp>
                <p:nvSpPr>
                  <p:cNvPr id="94" name="Freeform 82"/>
                  <p:cNvSpPr>
                    <a:spLocks/>
                  </p:cNvSpPr>
                  <p:nvPr/>
                </p:nvSpPr>
                <p:spPr bwMode="auto">
                  <a:xfrm>
                    <a:off x="4996" y="1329"/>
                    <a:ext cx="102" cy="47"/>
                  </a:xfrm>
                  <a:custGeom>
                    <a:avLst/>
                    <a:gdLst>
                      <a:gd name="T0" fmla="*/ 89 w 102"/>
                      <a:gd name="T1" fmla="*/ 24 h 47"/>
                      <a:gd name="T2" fmla="*/ 91 w 102"/>
                      <a:gd name="T3" fmla="*/ 24 h 47"/>
                      <a:gd name="T4" fmla="*/ 93 w 102"/>
                      <a:gd name="T5" fmla="*/ 21 h 47"/>
                      <a:gd name="T6" fmla="*/ 95 w 102"/>
                      <a:gd name="T7" fmla="*/ 20 h 47"/>
                      <a:gd name="T8" fmla="*/ 97 w 102"/>
                      <a:gd name="T9" fmla="*/ 18 h 47"/>
                      <a:gd name="T10" fmla="*/ 98 w 102"/>
                      <a:gd name="T11" fmla="*/ 16 h 47"/>
                      <a:gd name="T12" fmla="*/ 99 w 102"/>
                      <a:gd name="T13" fmla="*/ 14 h 47"/>
                      <a:gd name="T14" fmla="*/ 101 w 102"/>
                      <a:gd name="T15" fmla="*/ 11 h 47"/>
                      <a:gd name="T16" fmla="*/ 101 w 102"/>
                      <a:gd name="T17" fmla="*/ 9 h 47"/>
                      <a:gd name="T18" fmla="*/ 101 w 102"/>
                      <a:gd name="T19" fmla="*/ 7 h 47"/>
                      <a:gd name="T20" fmla="*/ 99 w 102"/>
                      <a:gd name="T21" fmla="*/ 5 h 47"/>
                      <a:gd name="T22" fmla="*/ 98 w 102"/>
                      <a:gd name="T23" fmla="*/ 3 h 47"/>
                      <a:gd name="T24" fmla="*/ 97 w 102"/>
                      <a:gd name="T25" fmla="*/ 2 h 47"/>
                      <a:gd name="T26" fmla="*/ 95 w 102"/>
                      <a:gd name="T27" fmla="*/ 1 h 47"/>
                      <a:gd name="T28" fmla="*/ 93 w 102"/>
                      <a:gd name="T29" fmla="*/ 0 h 47"/>
                      <a:gd name="T30" fmla="*/ 91 w 102"/>
                      <a:gd name="T31" fmla="*/ 0 h 47"/>
                      <a:gd name="T32" fmla="*/ 89 w 102"/>
                      <a:gd name="T33" fmla="*/ 0 h 47"/>
                      <a:gd name="T34" fmla="*/ 12 w 102"/>
                      <a:gd name="T35" fmla="*/ 20 h 47"/>
                      <a:gd name="T36" fmla="*/ 9 w 102"/>
                      <a:gd name="T37" fmla="*/ 21 h 47"/>
                      <a:gd name="T38" fmla="*/ 7 w 102"/>
                      <a:gd name="T39" fmla="*/ 24 h 47"/>
                      <a:gd name="T40" fmla="*/ 5 w 102"/>
                      <a:gd name="T41" fmla="*/ 25 h 47"/>
                      <a:gd name="T42" fmla="*/ 3 w 102"/>
                      <a:gd name="T43" fmla="*/ 27 h 47"/>
                      <a:gd name="T44" fmla="*/ 2 w 102"/>
                      <a:gd name="T45" fmla="*/ 29 h 47"/>
                      <a:gd name="T46" fmla="*/ 1 w 102"/>
                      <a:gd name="T47" fmla="*/ 31 h 47"/>
                      <a:gd name="T48" fmla="*/ 0 w 102"/>
                      <a:gd name="T49" fmla="*/ 34 h 47"/>
                      <a:gd name="T50" fmla="*/ 0 w 102"/>
                      <a:gd name="T51" fmla="*/ 36 h 47"/>
                      <a:gd name="T52" fmla="*/ 0 w 102"/>
                      <a:gd name="T53" fmla="*/ 39 h 47"/>
                      <a:gd name="T54" fmla="*/ 1 w 102"/>
                      <a:gd name="T55" fmla="*/ 40 h 47"/>
                      <a:gd name="T56" fmla="*/ 2 w 102"/>
                      <a:gd name="T57" fmla="*/ 42 h 47"/>
                      <a:gd name="T58" fmla="*/ 3 w 102"/>
                      <a:gd name="T59" fmla="*/ 44 h 47"/>
                      <a:gd name="T60" fmla="*/ 5 w 102"/>
                      <a:gd name="T61" fmla="*/ 44 h 47"/>
                      <a:gd name="T62" fmla="*/ 7 w 102"/>
                      <a:gd name="T63" fmla="*/ 46 h 47"/>
                      <a:gd name="T64" fmla="*/ 9 w 102"/>
                      <a:gd name="T65" fmla="*/ 46 h 47"/>
                      <a:gd name="T66" fmla="*/ 12 w 102"/>
                      <a:gd name="T67" fmla="*/ 46 h 47"/>
                      <a:gd name="T68" fmla="*/ 89 w 102"/>
                      <a:gd name="T69" fmla="*/ 24 h 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47"/>
                      <a:gd name="T107" fmla="*/ 102 w 102"/>
                      <a:gd name="T108" fmla="*/ 47 h 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47">
                        <a:moveTo>
                          <a:pt x="89" y="24"/>
                        </a:moveTo>
                        <a:lnTo>
                          <a:pt x="91" y="24"/>
                        </a:lnTo>
                        <a:lnTo>
                          <a:pt x="93" y="21"/>
                        </a:lnTo>
                        <a:lnTo>
                          <a:pt x="95" y="20"/>
                        </a:lnTo>
                        <a:lnTo>
                          <a:pt x="97" y="18"/>
                        </a:lnTo>
                        <a:lnTo>
                          <a:pt x="98" y="16"/>
                        </a:lnTo>
                        <a:lnTo>
                          <a:pt x="99" y="14"/>
                        </a:lnTo>
                        <a:lnTo>
                          <a:pt x="101" y="11"/>
                        </a:lnTo>
                        <a:lnTo>
                          <a:pt x="101" y="9"/>
                        </a:lnTo>
                        <a:lnTo>
                          <a:pt x="101" y="7"/>
                        </a:lnTo>
                        <a:lnTo>
                          <a:pt x="99" y="5"/>
                        </a:lnTo>
                        <a:lnTo>
                          <a:pt x="98" y="3"/>
                        </a:lnTo>
                        <a:lnTo>
                          <a:pt x="97" y="2"/>
                        </a:lnTo>
                        <a:lnTo>
                          <a:pt x="95" y="1"/>
                        </a:lnTo>
                        <a:lnTo>
                          <a:pt x="93" y="0"/>
                        </a:lnTo>
                        <a:lnTo>
                          <a:pt x="91" y="0"/>
                        </a:lnTo>
                        <a:lnTo>
                          <a:pt x="89" y="0"/>
                        </a:lnTo>
                        <a:lnTo>
                          <a:pt x="12" y="20"/>
                        </a:lnTo>
                        <a:lnTo>
                          <a:pt x="9" y="21"/>
                        </a:lnTo>
                        <a:lnTo>
                          <a:pt x="7" y="24"/>
                        </a:lnTo>
                        <a:lnTo>
                          <a:pt x="5" y="25"/>
                        </a:lnTo>
                        <a:lnTo>
                          <a:pt x="3" y="27"/>
                        </a:lnTo>
                        <a:lnTo>
                          <a:pt x="2" y="29"/>
                        </a:lnTo>
                        <a:lnTo>
                          <a:pt x="1" y="31"/>
                        </a:lnTo>
                        <a:lnTo>
                          <a:pt x="0" y="34"/>
                        </a:lnTo>
                        <a:lnTo>
                          <a:pt x="0" y="36"/>
                        </a:lnTo>
                        <a:lnTo>
                          <a:pt x="0" y="39"/>
                        </a:lnTo>
                        <a:lnTo>
                          <a:pt x="1" y="40"/>
                        </a:lnTo>
                        <a:lnTo>
                          <a:pt x="2" y="42"/>
                        </a:lnTo>
                        <a:lnTo>
                          <a:pt x="3" y="44"/>
                        </a:lnTo>
                        <a:lnTo>
                          <a:pt x="5" y="44"/>
                        </a:lnTo>
                        <a:lnTo>
                          <a:pt x="7" y="46"/>
                        </a:lnTo>
                        <a:lnTo>
                          <a:pt x="9" y="46"/>
                        </a:lnTo>
                        <a:lnTo>
                          <a:pt x="12" y="46"/>
                        </a:lnTo>
                        <a:lnTo>
                          <a:pt x="89" y="24"/>
                        </a:lnTo>
                      </a:path>
                    </a:pathLst>
                  </a:custGeom>
                  <a:solidFill>
                    <a:schemeClr val="bg2"/>
                  </a:solidFill>
                  <a:ln w="9525" cap="rnd">
                    <a:noFill/>
                    <a:round/>
                    <a:headEnd/>
                    <a:tailEnd/>
                  </a:ln>
                </p:spPr>
                <p:txBody>
                  <a:bodyPr/>
                  <a:lstStyle/>
                  <a:p>
                    <a:endParaRPr lang="zh-CN" altLang="en-US"/>
                  </a:p>
                </p:txBody>
              </p:sp>
            </p:grpSp>
            <p:grpSp>
              <p:nvGrpSpPr>
                <p:cNvPr id="39" name="Group 91"/>
                <p:cNvGrpSpPr>
                  <a:grpSpLocks/>
                </p:cNvGrpSpPr>
                <p:nvPr/>
              </p:nvGrpSpPr>
              <p:grpSpPr bwMode="auto">
                <a:xfrm>
                  <a:off x="4366" y="1439"/>
                  <a:ext cx="418" cy="187"/>
                  <a:chOff x="4366" y="1439"/>
                  <a:chExt cx="418" cy="187"/>
                </a:xfrm>
              </p:grpSpPr>
              <p:sp>
                <p:nvSpPr>
                  <p:cNvPr id="76" name="Freeform 84"/>
                  <p:cNvSpPr>
                    <a:spLocks/>
                  </p:cNvSpPr>
                  <p:nvPr/>
                </p:nvSpPr>
                <p:spPr bwMode="auto">
                  <a:xfrm>
                    <a:off x="4366" y="1443"/>
                    <a:ext cx="408" cy="183"/>
                  </a:xfrm>
                  <a:custGeom>
                    <a:avLst/>
                    <a:gdLst>
                      <a:gd name="T0" fmla="*/ 407 w 408"/>
                      <a:gd name="T1" fmla="*/ 130 h 183"/>
                      <a:gd name="T2" fmla="*/ 218 w 408"/>
                      <a:gd name="T3" fmla="*/ 0 h 183"/>
                      <a:gd name="T4" fmla="*/ 205 w 408"/>
                      <a:gd name="T5" fmla="*/ 1 h 183"/>
                      <a:gd name="T6" fmla="*/ 174 w 408"/>
                      <a:gd name="T7" fmla="*/ 5 h 183"/>
                      <a:gd name="T8" fmla="*/ 132 w 408"/>
                      <a:gd name="T9" fmla="*/ 10 h 183"/>
                      <a:gd name="T10" fmla="*/ 85 w 408"/>
                      <a:gd name="T11" fmla="*/ 17 h 183"/>
                      <a:gd name="T12" fmla="*/ 43 w 408"/>
                      <a:gd name="T13" fmla="*/ 23 h 183"/>
                      <a:gd name="T14" fmla="*/ 11 w 408"/>
                      <a:gd name="T15" fmla="*/ 28 h 183"/>
                      <a:gd name="T16" fmla="*/ 0 w 408"/>
                      <a:gd name="T17" fmla="*/ 32 h 183"/>
                      <a:gd name="T18" fmla="*/ 14 w 408"/>
                      <a:gd name="T19" fmla="*/ 33 h 183"/>
                      <a:gd name="T20" fmla="*/ 44 w 408"/>
                      <a:gd name="T21" fmla="*/ 39 h 183"/>
                      <a:gd name="T22" fmla="*/ 75 w 408"/>
                      <a:gd name="T23" fmla="*/ 55 h 183"/>
                      <a:gd name="T24" fmla="*/ 104 w 408"/>
                      <a:gd name="T25" fmla="*/ 80 h 183"/>
                      <a:gd name="T26" fmla="*/ 130 w 408"/>
                      <a:gd name="T27" fmla="*/ 107 h 183"/>
                      <a:gd name="T28" fmla="*/ 152 w 408"/>
                      <a:gd name="T29" fmla="*/ 134 h 183"/>
                      <a:gd name="T30" fmla="*/ 170 w 408"/>
                      <a:gd name="T31" fmla="*/ 158 h 183"/>
                      <a:gd name="T32" fmla="*/ 182 w 408"/>
                      <a:gd name="T33" fmla="*/ 175 h 183"/>
                      <a:gd name="T34" fmla="*/ 185 w 408"/>
                      <a:gd name="T35" fmla="*/ 182 h 183"/>
                      <a:gd name="T36" fmla="*/ 193 w 408"/>
                      <a:gd name="T37" fmla="*/ 179 h 183"/>
                      <a:gd name="T38" fmla="*/ 212 w 408"/>
                      <a:gd name="T39" fmla="*/ 172 h 183"/>
                      <a:gd name="T40" fmla="*/ 239 w 408"/>
                      <a:gd name="T41" fmla="*/ 164 h 183"/>
                      <a:gd name="T42" fmla="*/ 274 w 408"/>
                      <a:gd name="T43" fmla="*/ 154 h 183"/>
                      <a:gd name="T44" fmla="*/ 310 w 408"/>
                      <a:gd name="T45" fmla="*/ 145 h 183"/>
                      <a:gd name="T46" fmla="*/ 346 w 408"/>
                      <a:gd name="T47" fmla="*/ 136 h 183"/>
                      <a:gd name="T48" fmla="*/ 380 w 408"/>
                      <a:gd name="T49" fmla="*/ 131 h 183"/>
                      <a:gd name="T50" fmla="*/ 407 w 408"/>
                      <a:gd name="T51" fmla="*/ 130 h 18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8"/>
                      <a:gd name="T79" fmla="*/ 0 h 183"/>
                      <a:gd name="T80" fmla="*/ 408 w 408"/>
                      <a:gd name="T81" fmla="*/ 183 h 18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8" h="183">
                        <a:moveTo>
                          <a:pt x="407" y="130"/>
                        </a:moveTo>
                        <a:lnTo>
                          <a:pt x="218" y="0"/>
                        </a:lnTo>
                        <a:lnTo>
                          <a:pt x="205" y="1"/>
                        </a:lnTo>
                        <a:lnTo>
                          <a:pt x="174" y="5"/>
                        </a:lnTo>
                        <a:lnTo>
                          <a:pt x="132" y="10"/>
                        </a:lnTo>
                        <a:lnTo>
                          <a:pt x="85" y="17"/>
                        </a:lnTo>
                        <a:lnTo>
                          <a:pt x="43" y="23"/>
                        </a:lnTo>
                        <a:lnTo>
                          <a:pt x="11" y="28"/>
                        </a:lnTo>
                        <a:lnTo>
                          <a:pt x="0" y="32"/>
                        </a:lnTo>
                        <a:lnTo>
                          <a:pt x="14" y="33"/>
                        </a:lnTo>
                        <a:lnTo>
                          <a:pt x="44" y="39"/>
                        </a:lnTo>
                        <a:lnTo>
                          <a:pt x="75" y="55"/>
                        </a:lnTo>
                        <a:lnTo>
                          <a:pt x="104" y="80"/>
                        </a:lnTo>
                        <a:lnTo>
                          <a:pt x="130" y="107"/>
                        </a:lnTo>
                        <a:lnTo>
                          <a:pt x="152" y="134"/>
                        </a:lnTo>
                        <a:lnTo>
                          <a:pt x="170" y="158"/>
                        </a:lnTo>
                        <a:lnTo>
                          <a:pt x="182" y="175"/>
                        </a:lnTo>
                        <a:lnTo>
                          <a:pt x="185" y="182"/>
                        </a:lnTo>
                        <a:lnTo>
                          <a:pt x="193" y="179"/>
                        </a:lnTo>
                        <a:lnTo>
                          <a:pt x="212" y="172"/>
                        </a:lnTo>
                        <a:lnTo>
                          <a:pt x="239" y="164"/>
                        </a:lnTo>
                        <a:lnTo>
                          <a:pt x="274" y="154"/>
                        </a:lnTo>
                        <a:lnTo>
                          <a:pt x="310" y="145"/>
                        </a:lnTo>
                        <a:lnTo>
                          <a:pt x="346" y="136"/>
                        </a:lnTo>
                        <a:lnTo>
                          <a:pt x="380" y="131"/>
                        </a:lnTo>
                        <a:lnTo>
                          <a:pt x="407" y="130"/>
                        </a:lnTo>
                      </a:path>
                    </a:pathLst>
                  </a:custGeom>
                  <a:solidFill>
                    <a:srgbClr val="969696"/>
                  </a:solidFill>
                  <a:ln w="9525" cap="rnd">
                    <a:noFill/>
                    <a:round/>
                    <a:headEnd/>
                    <a:tailEnd/>
                  </a:ln>
                </p:spPr>
                <p:txBody>
                  <a:bodyPr/>
                  <a:lstStyle/>
                  <a:p>
                    <a:endParaRPr lang="zh-CN" altLang="en-US"/>
                  </a:p>
                </p:txBody>
              </p:sp>
              <p:sp>
                <p:nvSpPr>
                  <p:cNvPr id="77" name="Freeform 85"/>
                  <p:cNvSpPr>
                    <a:spLocks/>
                  </p:cNvSpPr>
                  <p:nvPr/>
                </p:nvSpPr>
                <p:spPr bwMode="auto">
                  <a:xfrm>
                    <a:off x="4582" y="1439"/>
                    <a:ext cx="202" cy="134"/>
                  </a:xfrm>
                  <a:custGeom>
                    <a:avLst/>
                    <a:gdLst>
                      <a:gd name="T0" fmla="*/ 201 w 202"/>
                      <a:gd name="T1" fmla="*/ 132 h 134"/>
                      <a:gd name="T2" fmla="*/ 17 w 202"/>
                      <a:gd name="T3" fmla="*/ 0 h 134"/>
                      <a:gd name="T4" fmla="*/ 0 w 202"/>
                      <a:gd name="T5" fmla="*/ 3 h 134"/>
                      <a:gd name="T6" fmla="*/ 181 w 202"/>
                      <a:gd name="T7" fmla="*/ 133 h 134"/>
                      <a:gd name="T8" fmla="*/ 201 w 202"/>
                      <a:gd name="T9" fmla="*/ 132 h 134"/>
                      <a:gd name="T10" fmla="*/ 0 60000 65536"/>
                      <a:gd name="T11" fmla="*/ 0 60000 65536"/>
                      <a:gd name="T12" fmla="*/ 0 60000 65536"/>
                      <a:gd name="T13" fmla="*/ 0 60000 65536"/>
                      <a:gd name="T14" fmla="*/ 0 60000 65536"/>
                      <a:gd name="T15" fmla="*/ 0 w 202"/>
                      <a:gd name="T16" fmla="*/ 0 h 134"/>
                      <a:gd name="T17" fmla="*/ 202 w 202"/>
                      <a:gd name="T18" fmla="*/ 134 h 134"/>
                    </a:gdLst>
                    <a:ahLst/>
                    <a:cxnLst>
                      <a:cxn ang="T10">
                        <a:pos x="T0" y="T1"/>
                      </a:cxn>
                      <a:cxn ang="T11">
                        <a:pos x="T2" y="T3"/>
                      </a:cxn>
                      <a:cxn ang="T12">
                        <a:pos x="T4" y="T5"/>
                      </a:cxn>
                      <a:cxn ang="T13">
                        <a:pos x="T6" y="T7"/>
                      </a:cxn>
                      <a:cxn ang="T14">
                        <a:pos x="T8" y="T9"/>
                      </a:cxn>
                    </a:cxnLst>
                    <a:rect l="T15" t="T16" r="T17" b="T18"/>
                    <a:pathLst>
                      <a:path w="202" h="134">
                        <a:moveTo>
                          <a:pt x="201" y="132"/>
                        </a:moveTo>
                        <a:lnTo>
                          <a:pt x="17" y="0"/>
                        </a:lnTo>
                        <a:lnTo>
                          <a:pt x="0" y="3"/>
                        </a:lnTo>
                        <a:lnTo>
                          <a:pt x="181" y="133"/>
                        </a:lnTo>
                        <a:lnTo>
                          <a:pt x="201" y="132"/>
                        </a:lnTo>
                      </a:path>
                    </a:pathLst>
                  </a:custGeom>
                  <a:solidFill>
                    <a:srgbClr val="CCCCCC"/>
                  </a:solidFill>
                  <a:ln w="9525" cap="rnd">
                    <a:noFill/>
                    <a:round/>
                    <a:headEnd/>
                    <a:tailEnd/>
                  </a:ln>
                </p:spPr>
                <p:txBody>
                  <a:bodyPr/>
                  <a:lstStyle/>
                  <a:p>
                    <a:endParaRPr lang="zh-CN" altLang="en-US"/>
                  </a:p>
                </p:txBody>
              </p:sp>
              <p:sp>
                <p:nvSpPr>
                  <p:cNvPr id="78" name="Freeform 86"/>
                  <p:cNvSpPr>
                    <a:spLocks/>
                  </p:cNvSpPr>
                  <p:nvPr/>
                </p:nvSpPr>
                <p:spPr bwMode="auto">
                  <a:xfrm>
                    <a:off x="4382" y="1444"/>
                    <a:ext cx="392" cy="175"/>
                  </a:xfrm>
                  <a:custGeom>
                    <a:avLst/>
                    <a:gdLst>
                      <a:gd name="T0" fmla="*/ 391 w 392"/>
                      <a:gd name="T1" fmla="*/ 123 h 175"/>
                      <a:gd name="T2" fmla="*/ 384 w 392"/>
                      <a:gd name="T3" fmla="*/ 118 h 175"/>
                      <a:gd name="T4" fmla="*/ 365 w 392"/>
                      <a:gd name="T5" fmla="*/ 104 h 175"/>
                      <a:gd name="T6" fmla="*/ 337 w 392"/>
                      <a:gd name="T7" fmla="*/ 85 h 175"/>
                      <a:gd name="T8" fmla="*/ 305 w 392"/>
                      <a:gd name="T9" fmla="*/ 62 h 175"/>
                      <a:gd name="T10" fmla="*/ 273 w 392"/>
                      <a:gd name="T11" fmla="*/ 39 h 175"/>
                      <a:gd name="T12" fmla="*/ 244 w 392"/>
                      <a:gd name="T13" fmla="*/ 19 h 175"/>
                      <a:gd name="T14" fmla="*/ 223 w 392"/>
                      <a:gd name="T15" fmla="*/ 5 h 175"/>
                      <a:gd name="T16" fmla="*/ 216 w 392"/>
                      <a:gd name="T17" fmla="*/ 0 h 175"/>
                      <a:gd name="T18" fmla="*/ 205 w 392"/>
                      <a:gd name="T19" fmla="*/ 1 h 175"/>
                      <a:gd name="T20" fmla="*/ 177 w 392"/>
                      <a:gd name="T21" fmla="*/ 5 h 175"/>
                      <a:gd name="T22" fmla="*/ 137 w 392"/>
                      <a:gd name="T23" fmla="*/ 9 h 175"/>
                      <a:gd name="T24" fmla="*/ 93 w 392"/>
                      <a:gd name="T25" fmla="*/ 15 h 175"/>
                      <a:gd name="T26" fmla="*/ 51 w 392"/>
                      <a:gd name="T27" fmla="*/ 21 h 175"/>
                      <a:gd name="T28" fmla="*/ 17 w 392"/>
                      <a:gd name="T29" fmla="*/ 26 h 175"/>
                      <a:gd name="T30" fmla="*/ 0 w 392"/>
                      <a:gd name="T31" fmla="*/ 29 h 175"/>
                      <a:gd name="T32" fmla="*/ 3 w 392"/>
                      <a:gd name="T33" fmla="*/ 30 h 175"/>
                      <a:gd name="T34" fmla="*/ 35 w 392"/>
                      <a:gd name="T35" fmla="*/ 35 h 175"/>
                      <a:gd name="T36" fmla="*/ 64 w 392"/>
                      <a:gd name="T37" fmla="*/ 49 h 175"/>
                      <a:gd name="T38" fmla="*/ 91 w 392"/>
                      <a:gd name="T39" fmla="*/ 69 h 175"/>
                      <a:gd name="T40" fmla="*/ 116 w 392"/>
                      <a:gd name="T41" fmla="*/ 92 h 175"/>
                      <a:gd name="T42" fmla="*/ 137 w 392"/>
                      <a:gd name="T43" fmla="*/ 116 h 175"/>
                      <a:gd name="T44" fmla="*/ 153 w 392"/>
                      <a:gd name="T45" fmla="*/ 139 h 175"/>
                      <a:gd name="T46" fmla="*/ 166 w 392"/>
                      <a:gd name="T47" fmla="*/ 160 h 175"/>
                      <a:gd name="T48" fmla="*/ 172 w 392"/>
                      <a:gd name="T49" fmla="*/ 174 h 175"/>
                      <a:gd name="T50" fmla="*/ 186 w 392"/>
                      <a:gd name="T51" fmla="*/ 167 h 175"/>
                      <a:gd name="T52" fmla="*/ 213 w 392"/>
                      <a:gd name="T53" fmla="*/ 158 h 175"/>
                      <a:gd name="T54" fmla="*/ 247 w 392"/>
                      <a:gd name="T55" fmla="*/ 149 h 175"/>
                      <a:gd name="T56" fmla="*/ 284 w 392"/>
                      <a:gd name="T57" fmla="*/ 140 h 175"/>
                      <a:gd name="T58" fmla="*/ 320 w 392"/>
                      <a:gd name="T59" fmla="*/ 132 h 175"/>
                      <a:gd name="T60" fmla="*/ 353 w 392"/>
                      <a:gd name="T61" fmla="*/ 126 h 175"/>
                      <a:gd name="T62" fmla="*/ 378 w 392"/>
                      <a:gd name="T63" fmla="*/ 123 h 175"/>
                      <a:gd name="T64" fmla="*/ 391 w 392"/>
                      <a:gd name="T65" fmla="*/ 123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2"/>
                      <a:gd name="T100" fmla="*/ 0 h 175"/>
                      <a:gd name="T101" fmla="*/ 392 w 392"/>
                      <a:gd name="T102" fmla="*/ 175 h 1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2" h="175">
                        <a:moveTo>
                          <a:pt x="391" y="123"/>
                        </a:moveTo>
                        <a:lnTo>
                          <a:pt x="384" y="118"/>
                        </a:lnTo>
                        <a:lnTo>
                          <a:pt x="365" y="104"/>
                        </a:lnTo>
                        <a:lnTo>
                          <a:pt x="337" y="85"/>
                        </a:lnTo>
                        <a:lnTo>
                          <a:pt x="305" y="62"/>
                        </a:lnTo>
                        <a:lnTo>
                          <a:pt x="273" y="39"/>
                        </a:lnTo>
                        <a:lnTo>
                          <a:pt x="244" y="19"/>
                        </a:lnTo>
                        <a:lnTo>
                          <a:pt x="223" y="5"/>
                        </a:lnTo>
                        <a:lnTo>
                          <a:pt x="216" y="0"/>
                        </a:lnTo>
                        <a:lnTo>
                          <a:pt x="205" y="1"/>
                        </a:lnTo>
                        <a:lnTo>
                          <a:pt x="177" y="5"/>
                        </a:lnTo>
                        <a:lnTo>
                          <a:pt x="137" y="9"/>
                        </a:lnTo>
                        <a:lnTo>
                          <a:pt x="93" y="15"/>
                        </a:lnTo>
                        <a:lnTo>
                          <a:pt x="51" y="21"/>
                        </a:lnTo>
                        <a:lnTo>
                          <a:pt x="17" y="26"/>
                        </a:lnTo>
                        <a:lnTo>
                          <a:pt x="0" y="29"/>
                        </a:lnTo>
                        <a:lnTo>
                          <a:pt x="3" y="30"/>
                        </a:lnTo>
                        <a:lnTo>
                          <a:pt x="35" y="35"/>
                        </a:lnTo>
                        <a:lnTo>
                          <a:pt x="64" y="49"/>
                        </a:lnTo>
                        <a:lnTo>
                          <a:pt x="91" y="69"/>
                        </a:lnTo>
                        <a:lnTo>
                          <a:pt x="116" y="92"/>
                        </a:lnTo>
                        <a:lnTo>
                          <a:pt x="137" y="116"/>
                        </a:lnTo>
                        <a:lnTo>
                          <a:pt x="153" y="139"/>
                        </a:lnTo>
                        <a:lnTo>
                          <a:pt x="166" y="160"/>
                        </a:lnTo>
                        <a:lnTo>
                          <a:pt x="172" y="174"/>
                        </a:lnTo>
                        <a:lnTo>
                          <a:pt x="186" y="167"/>
                        </a:lnTo>
                        <a:lnTo>
                          <a:pt x="213" y="158"/>
                        </a:lnTo>
                        <a:lnTo>
                          <a:pt x="247" y="149"/>
                        </a:lnTo>
                        <a:lnTo>
                          <a:pt x="284" y="140"/>
                        </a:lnTo>
                        <a:lnTo>
                          <a:pt x="320" y="132"/>
                        </a:lnTo>
                        <a:lnTo>
                          <a:pt x="353" y="126"/>
                        </a:lnTo>
                        <a:lnTo>
                          <a:pt x="378" y="123"/>
                        </a:lnTo>
                        <a:lnTo>
                          <a:pt x="391" y="123"/>
                        </a:lnTo>
                      </a:path>
                    </a:pathLst>
                  </a:custGeom>
                  <a:solidFill>
                    <a:srgbClr val="EAEAEA"/>
                  </a:solidFill>
                  <a:ln w="9525" cap="rnd">
                    <a:noFill/>
                    <a:round/>
                    <a:headEnd/>
                    <a:tailEnd/>
                  </a:ln>
                </p:spPr>
                <p:txBody>
                  <a:bodyPr/>
                  <a:lstStyle/>
                  <a:p>
                    <a:endParaRPr lang="zh-CN" altLang="en-US"/>
                  </a:p>
                </p:txBody>
              </p:sp>
              <p:sp>
                <p:nvSpPr>
                  <p:cNvPr id="79" name="Freeform 87"/>
                  <p:cNvSpPr>
                    <a:spLocks/>
                  </p:cNvSpPr>
                  <p:nvPr/>
                </p:nvSpPr>
                <p:spPr bwMode="auto">
                  <a:xfrm>
                    <a:off x="4446" y="1461"/>
                    <a:ext cx="154" cy="27"/>
                  </a:xfrm>
                  <a:custGeom>
                    <a:avLst/>
                    <a:gdLst>
                      <a:gd name="T0" fmla="*/ 153 w 154"/>
                      <a:gd name="T1" fmla="*/ 6 h 27"/>
                      <a:gd name="T2" fmla="*/ 144 w 154"/>
                      <a:gd name="T3" fmla="*/ 0 h 27"/>
                      <a:gd name="T4" fmla="*/ 0 w 154"/>
                      <a:gd name="T5" fmla="*/ 19 h 27"/>
                      <a:gd name="T6" fmla="*/ 9 w 154"/>
                      <a:gd name="T7" fmla="*/ 26 h 27"/>
                      <a:gd name="T8" fmla="*/ 153 w 154"/>
                      <a:gd name="T9" fmla="*/ 6 h 27"/>
                      <a:gd name="T10" fmla="*/ 0 60000 65536"/>
                      <a:gd name="T11" fmla="*/ 0 60000 65536"/>
                      <a:gd name="T12" fmla="*/ 0 60000 65536"/>
                      <a:gd name="T13" fmla="*/ 0 60000 65536"/>
                      <a:gd name="T14" fmla="*/ 0 60000 65536"/>
                      <a:gd name="T15" fmla="*/ 0 w 154"/>
                      <a:gd name="T16" fmla="*/ 0 h 27"/>
                      <a:gd name="T17" fmla="*/ 154 w 154"/>
                      <a:gd name="T18" fmla="*/ 27 h 27"/>
                    </a:gdLst>
                    <a:ahLst/>
                    <a:cxnLst>
                      <a:cxn ang="T10">
                        <a:pos x="T0" y="T1"/>
                      </a:cxn>
                      <a:cxn ang="T11">
                        <a:pos x="T2" y="T3"/>
                      </a:cxn>
                      <a:cxn ang="T12">
                        <a:pos x="T4" y="T5"/>
                      </a:cxn>
                      <a:cxn ang="T13">
                        <a:pos x="T6" y="T7"/>
                      </a:cxn>
                      <a:cxn ang="T14">
                        <a:pos x="T8" y="T9"/>
                      </a:cxn>
                    </a:cxnLst>
                    <a:rect l="T15" t="T16" r="T17" b="T18"/>
                    <a:pathLst>
                      <a:path w="154" h="27">
                        <a:moveTo>
                          <a:pt x="153" y="6"/>
                        </a:moveTo>
                        <a:lnTo>
                          <a:pt x="144" y="0"/>
                        </a:lnTo>
                        <a:lnTo>
                          <a:pt x="0" y="19"/>
                        </a:lnTo>
                        <a:lnTo>
                          <a:pt x="9" y="26"/>
                        </a:lnTo>
                        <a:lnTo>
                          <a:pt x="153" y="6"/>
                        </a:lnTo>
                      </a:path>
                    </a:pathLst>
                  </a:custGeom>
                  <a:solidFill>
                    <a:srgbClr val="969696"/>
                  </a:solidFill>
                  <a:ln w="9525" cap="rnd">
                    <a:noFill/>
                    <a:round/>
                    <a:headEnd/>
                    <a:tailEnd/>
                  </a:ln>
                </p:spPr>
                <p:txBody>
                  <a:bodyPr/>
                  <a:lstStyle/>
                  <a:p>
                    <a:endParaRPr lang="zh-CN" altLang="en-US"/>
                  </a:p>
                </p:txBody>
              </p:sp>
              <p:sp>
                <p:nvSpPr>
                  <p:cNvPr id="80" name="Freeform 88"/>
                  <p:cNvSpPr>
                    <a:spLocks/>
                  </p:cNvSpPr>
                  <p:nvPr/>
                </p:nvSpPr>
                <p:spPr bwMode="auto">
                  <a:xfrm>
                    <a:off x="4490" y="1480"/>
                    <a:ext cx="153" cy="34"/>
                  </a:xfrm>
                  <a:custGeom>
                    <a:avLst/>
                    <a:gdLst>
                      <a:gd name="T0" fmla="*/ 152 w 153"/>
                      <a:gd name="T1" fmla="*/ 10 h 34"/>
                      <a:gd name="T2" fmla="*/ 141 w 153"/>
                      <a:gd name="T3" fmla="*/ 0 h 34"/>
                      <a:gd name="T4" fmla="*/ 0 w 153"/>
                      <a:gd name="T5" fmla="*/ 22 h 34"/>
                      <a:gd name="T6" fmla="*/ 10 w 153"/>
                      <a:gd name="T7" fmla="*/ 33 h 34"/>
                      <a:gd name="T8" fmla="*/ 152 w 153"/>
                      <a:gd name="T9" fmla="*/ 10 h 34"/>
                      <a:gd name="T10" fmla="*/ 0 60000 65536"/>
                      <a:gd name="T11" fmla="*/ 0 60000 65536"/>
                      <a:gd name="T12" fmla="*/ 0 60000 65536"/>
                      <a:gd name="T13" fmla="*/ 0 60000 65536"/>
                      <a:gd name="T14" fmla="*/ 0 60000 65536"/>
                      <a:gd name="T15" fmla="*/ 0 w 153"/>
                      <a:gd name="T16" fmla="*/ 0 h 34"/>
                      <a:gd name="T17" fmla="*/ 153 w 153"/>
                      <a:gd name="T18" fmla="*/ 34 h 34"/>
                    </a:gdLst>
                    <a:ahLst/>
                    <a:cxnLst>
                      <a:cxn ang="T10">
                        <a:pos x="T0" y="T1"/>
                      </a:cxn>
                      <a:cxn ang="T11">
                        <a:pos x="T2" y="T3"/>
                      </a:cxn>
                      <a:cxn ang="T12">
                        <a:pos x="T4" y="T5"/>
                      </a:cxn>
                      <a:cxn ang="T13">
                        <a:pos x="T6" y="T7"/>
                      </a:cxn>
                      <a:cxn ang="T14">
                        <a:pos x="T8" y="T9"/>
                      </a:cxn>
                    </a:cxnLst>
                    <a:rect l="T15" t="T16" r="T17" b="T18"/>
                    <a:pathLst>
                      <a:path w="153" h="34">
                        <a:moveTo>
                          <a:pt x="152" y="10"/>
                        </a:moveTo>
                        <a:lnTo>
                          <a:pt x="141" y="0"/>
                        </a:lnTo>
                        <a:lnTo>
                          <a:pt x="0" y="22"/>
                        </a:lnTo>
                        <a:lnTo>
                          <a:pt x="10" y="33"/>
                        </a:lnTo>
                        <a:lnTo>
                          <a:pt x="152" y="10"/>
                        </a:lnTo>
                      </a:path>
                    </a:pathLst>
                  </a:custGeom>
                  <a:solidFill>
                    <a:srgbClr val="969696"/>
                  </a:solidFill>
                  <a:ln w="9525" cap="rnd">
                    <a:noFill/>
                    <a:round/>
                    <a:headEnd/>
                    <a:tailEnd/>
                  </a:ln>
                </p:spPr>
                <p:txBody>
                  <a:bodyPr/>
                  <a:lstStyle/>
                  <a:p>
                    <a:endParaRPr lang="zh-CN" altLang="en-US"/>
                  </a:p>
                </p:txBody>
              </p:sp>
              <p:sp>
                <p:nvSpPr>
                  <p:cNvPr id="81" name="Freeform 89"/>
                  <p:cNvSpPr>
                    <a:spLocks/>
                  </p:cNvSpPr>
                  <p:nvPr/>
                </p:nvSpPr>
                <p:spPr bwMode="auto">
                  <a:xfrm>
                    <a:off x="4519" y="1503"/>
                    <a:ext cx="158" cy="41"/>
                  </a:xfrm>
                  <a:custGeom>
                    <a:avLst/>
                    <a:gdLst>
                      <a:gd name="T0" fmla="*/ 157 w 158"/>
                      <a:gd name="T1" fmla="*/ 10 h 41"/>
                      <a:gd name="T2" fmla="*/ 148 w 158"/>
                      <a:gd name="T3" fmla="*/ 0 h 41"/>
                      <a:gd name="T4" fmla="*/ 0 w 158"/>
                      <a:gd name="T5" fmla="*/ 29 h 41"/>
                      <a:gd name="T6" fmla="*/ 8 w 158"/>
                      <a:gd name="T7" fmla="*/ 40 h 41"/>
                      <a:gd name="T8" fmla="*/ 157 w 158"/>
                      <a:gd name="T9" fmla="*/ 10 h 41"/>
                      <a:gd name="T10" fmla="*/ 0 60000 65536"/>
                      <a:gd name="T11" fmla="*/ 0 60000 65536"/>
                      <a:gd name="T12" fmla="*/ 0 60000 65536"/>
                      <a:gd name="T13" fmla="*/ 0 60000 65536"/>
                      <a:gd name="T14" fmla="*/ 0 60000 65536"/>
                      <a:gd name="T15" fmla="*/ 0 w 158"/>
                      <a:gd name="T16" fmla="*/ 0 h 41"/>
                      <a:gd name="T17" fmla="*/ 158 w 158"/>
                      <a:gd name="T18" fmla="*/ 41 h 41"/>
                    </a:gdLst>
                    <a:ahLst/>
                    <a:cxnLst>
                      <a:cxn ang="T10">
                        <a:pos x="T0" y="T1"/>
                      </a:cxn>
                      <a:cxn ang="T11">
                        <a:pos x="T2" y="T3"/>
                      </a:cxn>
                      <a:cxn ang="T12">
                        <a:pos x="T4" y="T5"/>
                      </a:cxn>
                      <a:cxn ang="T13">
                        <a:pos x="T6" y="T7"/>
                      </a:cxn>
                      <a:cxn ang="T14">
                        <a:pos x="T8" y="T9"/>
                      </a:cxn>
                    </a:cxnLst>
                    <a:rect l="T15" t="T16" r="T17" b="T18"/>
                    <a:pathLst>
                      <a:path w="158" h="41">
                        <a:moveTo>
                          <a:pt x="157" y="10"/>
                        </a:moveTo>
                        <a:lnTo>
                          <a:pt x="148" y="0"/>
                        </a:lnTo>
                        <a:lnTo>
                          <a:pt x="0" y="29"/>
                        </a:lnTo>
                        <a:lnTo>
                          <a:pt x="8" y="40"/>
                        </a:lnTo>
                        <a:lnTo>
                          <a:pt x="157" y="10"/>
                        </a:lnTo>
                      </a:path>
                    </a:pathLst>
                  </a:custGeom>
                  <a:solidFill>
                    <a:srgbClr val="969696"/>
                  </a:solidFill>
                  <a:ln w="9525" cap="rnd">
                    <a:noFill/>
                    <a:round/>
                    <a:headEnd/>
                    <a:tailEnd/>
                  </a:ln>
                </p:spPr>
                <p:txBody>
                  <a:bodyPr/>
                  <a:lstStyle/>
                  <a:p>
                    <a:endParaRPr lang="zh-CN" altLang="en-US"/>
                  </a:p>
                </p:txBody>
              </p:sp>
              <p:sp>
                <p:nvSpPr>
                  <p:cNvPr id="82" name="Freeform 90"/>
                  <p:cNvSpPr>
                    <a:spLocks/>
                  </p:cNvSpPr>
                  <p:nvPr/>
                </p:nvSpPr>
                <p:spPr bwMode="auto">
                  <a:xfrm>
                    <a:off x="4549" y="1534"/>
                    <a:ext cx="175" cy="52"/>
                  </a:xfrm>
                  <a:custGeom>
                    <a:avLst/>
                    <a:gdLst>
                      <a:gd name="T0" fmla="*/ 174 w 175"/>
                      <a:gd name="T1" fmla="*/ 13 h 52"/>
                      <a:gd name="T2" fmla="*/ 168 w 175"/>
                      <a:gd name="T3" fmla="*/ 0 h 52"/>
                      <a:gd name="T4" fmla="*/ 0 w 175"/>
                      <a:gd name="T5" fmla="*/ 37 h 52"/>
                      <a:gd name="T6" fmla="*/ 6 w 175"/>
                      <a:gd name="T7" fmla="*/ 51 h 52"/>
                      <a:gd name="T8" fmla="*/ 174 w 175"/>
                      <a:gd name="T9" fmla="*/ 13 h 52"/>
                      <a:gd name="T10" fmla="*/ 0 60000 65536"/>
                      <a:gd name="T11" fmla="*/ 0 60000 65536"/>
                      <a:gd name="T12" fmla="*/ 0 60000 65536"/>
                      <a:gd name="T13" fmla="*/ 0 60000 65536"/>
                      <a:gd name="T14" fmla="*/ 0 60000 65536"/>
                      <a:gd name="T15" fmla="*/ 0 w 175"/>
                      <a:gd name="T16" fmla="*/ 0 h 52"/>
                      <a:gd name="T17" fmla="*/ 175 w 175"/>
                      <a:gd name="T18" fmla="*/ 52 h 52"/>
                    </a:gdLst>
                    <a:ahLst/>
                    <a:cxnLst>
                      <a:cxn ang="T10">
                        <a:pos x="T0" y="T1"/>
                      </a:cxn>
                      <a:cxn ang="T11">
                        <a:pos x="T2" y="T3"/>
                      </a:cxn>
                      <a:cxn ang="T12">
                        <a:pos x="T4" y="T5"/>
                      </a:cxn>
                      <a:cxn ang="T13">
                        <a:pos x="T6" y="T7"/>
                      </a:cxn>
                      <a:cxn ang="T14">
                        <a:pos x="T8" y="T9"/>
                      </a:cxn>
                    </a:cxnLst>
                    <a:rect l="T15" t="T16" r="T17" b="T18"/>
                    <a:pathLst>
                      <a:path w="175" h="52">
                        <a:moveTo>
                          <a:pt x="174" y="13"/>
                        </a:moveTo>
                        <a:lnTo>
                          <a:pt x="168" y="0"/>
                        </a:lnTo>
                        <a:lnTo>
                          <a:pt x="0" y="37"/>
                        </a:lnTo>
                        <a:lnTo>
                          <a:pt x="6" y="51"/>
                        </a:lnTo>
                        <a:lnTo>
                          <a:pt x="174" y="13"/>
                        </a:lnTo>
                      </a:path>
                    </a:pathLst>
                  </a:custGeom>
                  <a:solidFill>
                    <a:srgbClr val="969696"/>
                  </a:solidFill>
                  <a:ln w="9525" cap="rnd">
                    <a:noFill/>
                    <a:round/>
                    <a:headEnd/>
                    <a:tailEnd/>
                  </a:ln>
                </p:spPr>
                <p:txBody>
                  <a:bodyPr/>
                  <a:lstStyle/>
                  <a:p>
                    <a:endParaRPr lang="zh-CN" altLang="en-US"/>
                  </a:p>
                </p:txBody>
              </p:sp>
            </p:grpSp>
            <p:grpSp>
              <p:nvGrpSpPr>
                <p:cNvPr id="40" name="Group 98"/>
                <p:cNvGrpSpPr>
                  <a:grpSpLocks/>
                </p:cNvGrpSpPr>
                <p:nvPr/>
              </p:nvGrpSpPr>
              <p:grpSpPr bwMode="auto">
                <a:xfrm>
                  <a:off x="4586" y="1131"/>
                  <a:ext cx="280" cy="190"/>
                  <a:chOff x="4586" y="1131"/>
                  <a:chExt cx="280" cy="190"/>
                </a:xfrm>
              </p:grpSpPr>
              <p:sp>
                <p:nvSpPr>
                  <p:cNvPr id="70" name="Freeform 92"/>
                  <p:cNvSpPr>
                    <a:spLocks/>
                  </p:cNvSpPr>
                  <p:nvPr/>
                </p:nvSpPr>
                <p:spPr bwMode="auto">
                  <a:xfrm>
                    <a:off x="4586" y="1131"/>
                    <a:ext cx="280" cy="190"/>
                  </a:xfrm>
                  <a:custGeom>
                    <a:avLst/>
                    <a:gdLst>
                      <a:gd name="T0" fmla="*/ 126 w 280"/>
                      <a:gd name="T1" fmla="*/ 142 h 190"/>
                      <a:gd name="T2" fmla="*/ 125 w 280"/>
                      <a:gd name="T3" fmla="*/ 150 h 190"/>
                      <a:gd name="T4" fmla="*/ 120 w 280"/>
                      <a:gd name="T5" fmla="*/ 156 h 190"/>
                      <a:gd name="T6" fmla="*/ 114 w 280"/>
                      <a:gd name="T7" fmla="*/ 161 h 190"/>
                      <a:gd name="T8" fmla="*/ 105 w 280"/>
                      <a:gd name="T9" fmla="*/ 162 h 190"/>
                      <a:gd name="T10" fmla="*/ 95 w 280"/>
                      <a:gd name="T11" fmla="*/ 162 h 190"/>
                      <a:gd name="T12" fmla="*/ 85 w 280"/>
                      <a:gd name="T13" fmla="*/ 157 h 190"/>
                      <a:gd name="T14" fmla="*/ 74 w 280"/>
                      <a:gd name="T15" fmla="*/ 149 h 190"/>
                      <a:gd name="T16" fmla="*/ 64 w 280"/>
                      <a:gd name="T17" fmla="*/ 135 h 190"/>
                      <a:gd name="T18" fmla="*/ 63 w 280"/>
                      <a:gd name="T19" fmla="*/ 133 h 190"/>
                      <a:gd name="T20" fmla="*/ 58 w 280"/>
                      <a:gd name="T21" fmla="*/ 126 h 190"/>
                      <a:gd name="T22" fmla="*/ 52 w 280"/>
                      <a:gd name="T23" fmla="*/ 118 h 190"/>
                      <a:gd name="T24" fmla="*/ 43 w 280"/>
                      <a:gd name="T25" fmla="*/ 109 h 190"/>
                      <a:gd name="T26" fmla="*/ 33 w 280"/>
                      <a:gd name="T27" fmla="*/ 100 h 190"/>
                      <a:gd name="T28" fmla="*/ 22 w 280"/>
                      <a:gd name="T29" fmla="*/ 95 h 190"/>
                      <a:gd name="T30" fmla="*/ 10 w 280"/>
                      <a:gd name="T31" fmla="*/ 92 h 190"/>
                      <a:gd name="T32" fmla="*/ 0 w 280"/>
                      <a:gd name="T33" fmla="*/ 96 h 190"/>
                      <a:gd name="T34" fmla="*/ 4 w 280"/>
                      <a:gd name="T35" fmla="*/ 91 h 190"/>
                      <a:gd name="T36" fmla="*/ 17 w 280"/>
                      <a:gd name="T37" fmla="*/ 81 h 190"/>
                      <a:gd name="T38" fmla="*/ 35 w 280"/>
                      <a:gd name="T39" fmla="*/ 65 h 190"/>
                      <a:gd name="T40" fmla="*/ 55 w 280"/>
                      <a:gd name="T41" fmla="*/ 48 h 190"/>
                      <a:gd name="T42" fmla="*/ 76 w 280"/>
                      <a:gd name="T43" fmla="*/ 31 h 190"/>
                      <a:gd name="T44" fmla="*/ 95 w 280"/>
                      <a:gd name="T45" fmla="*/ 15 h 190"/>
                      <a:gd name="T46" fmla="*/ 108 w 280"/>
                      <a:gd name="T47" fmla="*/ 4 h 190"/>
                      <a:gd name="T48" fmla="*/ 113 w 280"/>
                      <a:gd name="T49" fmla="*/ 0 h 190"/>
                      <a:gd name="T50" fmla="*/ 119 w 280"/>
                      <a:gd name="T51" fmla="*/ 5 h 190"/>
                      <a:gd name="T52" fmla="*/ 137 w 280"/>
                      <a:gd name="T53" fmla="*/ 19 h 190"/>
                      <a:gd name="T54" fmla="*/ 162 w 280"/>
                      <a:gd name="T55" fmla="*/ 39 h 190"/>
                      <a:gd name="T56" fmla="*/ 192 w 280"/>
                      <a:gd name="T57" fmla="*/ 61 h 190"/>
                      <a:gd name="T58" fmla="*/ 222 w 280"/>
                      <a:gd name="T59" fmla="*/ 81 h 190"/>
                      <a:gd name="T60" fmla="*/ 249 w 280"/>
                      <a:gd name="T61" fmla="*/ 99 h 190"/>
                      <a:gd name="T62" fmla="*/ 269 w 280"/>
                      <a:gd name="T63" fmla="*/ 108 h 190"/>
                      <a:gd name="T64" fmla="*/ 279 w 280"/>
                      <a:gd name="T65" fmla="*/ 106 h 190"/>
                      <a:gd name="T66" fmla="*/ 276 w 280"/>
                      <a:gd name="T67" fmla="*/ 108 h 190"/>
                      <a:gd name="T68" fmla="*/ 270 w 280"/>
                      <a:gd name="T69" fmla="*/ 113 h 190"/>
                      <a:gd name="T70" fmla="*/ 261 w 280"/>
                      <a:gd name="T71" fmla="*/ 122 h 190"/>
                      <a:gd name="T72" fmla="*/ 252 w 280"/>
                      <a:gd name="T73" fmla="*/ 132 h 190"/>
                      <a:gd name="T74" fmla="*/ 240 w 280"/>
                      <a:gd name="T75" fmla="*/ 142 h 190"/>
                      <a:gd name="T76" fmla="*/ 230 w 280"/>
                      <a:gd name="T77" fmla="*/ 153 h 190"/>
                      <a:gd name="T78" fmla="*/ 221 w 280"/>
                      <a:gd name="T79" fmla="*/ 162 h 190"/>
                      <a:gd name="T80" fmla="*/ 214 w 280"/>
                      <a:gd name="T81" fmla="*/ 169 h 190"/>
                      <a:gd name="T82" fmla="*/ 207 w 280"/>
                      <a:gd name="T83" fmla="*/ 174 h 190"/>
                      <a:gd name="T84" fmla="*/ 196 w 280"/>
                      <a:gd name="T85" fmla="*/ 180 h 190"/>
                      <a:gd name="T86" fmla="*/ 182 w 280"/>
                      <a:gd name="T87" fmla="*/ 186 h 190"/>
                      <a:gd name="T88" fmla="*/ 168 w 280"/>
                      <a:gd name="T89" fmla="*/ 189 h 190"/>
                      <a:gd name="T90" fmla="*/ 153 w 280"/>
                      <a:gd name="T91" fmla="*/ 187 h 190"/>
                      <a:gd name="T92" fmla="*/ 141 w 280"/>
                      <a:gd name="T93" fmla="*/ 180 h 190"/>
                      <a:gd name="T94" fmla="*/ 131 w 280"/>
                      <a:gd name="T95" fmla="*/ 165 h 190"/>
                      <a:gd name="T96" fmla="*/ 126 w 280"/>
                      <a:gd name="T97" fmla="*/ 142 h 19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0"/>
                      <a:gd name="T148" fmla="*/ 0 h 190"/>
                      <a:gd name="T149" fmla="*/ 280 w 280"/>
                      <a:gd name="T150" fmla="*/ 190 h 19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0" h="190">
                        <a:moveTo>
                          <a:pt x="126" y="142"/>
                        </a:moveTo>
                        <a:lnTo>
                          <a:pt x="125" y="150"/>
                        </a:lnTo>
                        <a:lnTo>
                          <a:pt x="120" y="156"/>
                        </a:lnTo>
                        <a:lnTo>
                          <a:pt x="114" y="161"/>
                        </a:lnTo>
                        <a:lnTo>
                          <a:pt x="105" y="162"/>
                        </a:lnTo>
                        <a:lnTo>
                          <a:pt x="95" y="162"/>
                        </a:lnTo>
                        <a:lnTo>
                          <a:pt x="85" y="157"/>
                        </a:lnTo>
                        <a:lnTo>
                          <a:pt x="74" y="149"/>
                        </a:lnTo>
                        <a:lnTo>
                          <a:pt x="64" y="135"/>
                        </a:lnTo>
                        <a:lnTo>
                          <a:pt x="63" y="133"/>
                        </a:lnTo>
                        <a:lnTo>
                          <a:pt x="58" y="126"/>
                        </a:lnTo>
                        <a:lnTo>
                          <a:pt x="52" y="118"/>
                        </a:lnTo>
                        <a:lnTo>
                          <a:pt x="43" y="109"/>
                        </a:lnTo>
                        <a:lnTo>
                          <a:pt x="33" y="100"/>
                        </a:lnTo>
                        <a:lnTo>
                          <a:pt x="22" y="95"/>
                        </a:lnTo>
                        <a:lnTo>
                          <a:pt x="10" y="92"/>
                        </a:lnTo>
                        <a:lnTo>
                          <a:pt x="0" y="96"/>
                        </a:lnTo>
                        <a:lnTo>
                          <a:pt x="4" y="91"/>
                        </a:lnTo>
                        <a:lnTo>
                          <a:pt x="17" y="81"/>
                        </a:lnTo>
                        <a:lnTo>
                          <a:pt x="35" y="65"/>
                        </a:lnTo>
                        <a:lnTo>
                          <a:pt x="55" y="48"/>
                        </a:lnTo>
                        <a:lnTo>
                          <a:pt x="76" y="31"/>
                        </a:lnTo>
                        <a:lnTo>
                          <a:pt x="95" y="15"/>
                        </a:lnTo>
                        <a:lnTo>
                          <a:pt x="108" y="4"/>
                        </a:lnTo>
                        <a:lnTo>
                          <a:pt x="113" y="0"/>
                        </a:lnTo>
                        <a:lnTo>
                          <a:pt x="119" y="5"/>
                        </a:lnTo>
                        <a:lnTo>
                          <a:pt x="137" y="19"/>
                        </a:lnTo>
                        <a:lnTo>
                          <a:pt x="162" y="39"/>
                        </a:lnTo>
                        <a:lnTo>
                          <a:pt x="192" y="61"/>
                        </a:lnTo>
                        <a:lnTo>
                          <a:pt x="222" y="81"/>
                        </a:lnTo>
                        <a:lnTo>
                          <a:pt x="249" y="99"/>
                        </a:lnTo>
                        <a:lnTo>
                          <a:pt x="269" y="108"/>
                        </a:lnTo>
                        <a:lnTo>
                          <a:pt x="279" y="106"/>
                        </a:lnTo>
                        <a:lnTo>
                          <a:pt x="276" y="108"/>
                        </a:lnTo>
                        <a:lnTo>
                          <a:pt x="270" y="113"/>
                        </a:lnTo>
                        <a:lnTo>
                          <a:pt x="261" y="122"/>
                        </a:lnTo>
                        <a:lnTo>
                          <a:pt x="252" y="132"/>
                        </a:lnTo>
                        <a:lnTo>
                          <a:pt x="240" y="142"/>
                        </a:lnTo>
                        <a:lnTo>
                          <a:pt x="230" y="153"/>
                        </a:lnTo>
                        <a:lnTo>
                          <a:pt x="221" y="162"/>
                        </a:lnTo>
                        <a:lnTo>
                          <a:pt x="214" y="169"/>
                        </a:lnTo>
                        <a:lnTo>
                          <a:pt x="207" y="174"/>
                        </a:lnTo>
                        <a:lnTo>
                          <a:pt x="196" y="180"/>
                        </a:lnTo>
                        <a:lnTo>
                          <a:pt x="182" y="186"/>
                        </a:lnTo>
                        <a:lnTo>
                          <a:pt x="168" y="189"/>
                        </a:lnTo>
                        <a:lnTo>
                          <a:pt x="153" y="187"/>
                        </a:lnTo>
                        <a:lnTo>
                          <a:pt x="141" y="180"/>
                        </a:lnTo>
                        <a:lnTo>
                          <a:pt x="131" y="165"/>
                        </a:lnTo>
                        <a:lnTo>
                          <a:pt x="126" y="142"/>
                        </a:lnTo>
                      </a:path>
                    </a:pathLst>
                  </a:custGeom>
                  <a:solidFill>
                    <a:srgbClr val="969696"/>
                  </a:solidFill>
                  <a:ln w="9525" cap="rnd">
                    <a:noFill/>
                    <a:round/>
                    <a:headEnd/>
                    <a:tailEnd/>
                  </a:ln>
                </p:spPr>
                <p:txBody>
                  <a:bodyPr/>
                  <a:lstStyle/>
                  <a:p>
                    <a:endParaRPr lang="zh-CN" altLang="en-US"/>
                  </a:p>
                </p:txBody>
              </p:sp>
              <p:sp>
                <p:nvSpPr>
                  <p:cNvPr id="71" name="Freeform 93"/>
                  <p:cNvSpPr>
                    <a:spLocks/>
                  </p:cNvSpPr>
                  <p:nvPr/>
                </p:nvSpPr>
                <p:spPr bwMode="auto">
                  <a:xfrm>
                    <a:off x="4595" y="1136"/>
                    <a:ext cx="259" cy="177"/>
                  </a:xfrm>
                  <a:custGeom>
                    <a:avLst/>
                    <a:gdLst>
                      <a:gd name="T0" fmla="*/ 117 w 259"/>
                      <a:gd name="T1" fmla="*/ 122 h 177"/>
                      <a:gd name="T2" fmla="*/ 116 w 259"/>
                      <a:gd name="T3" fmla="*/ 129 h 177"/>
                      <a:gd name="T4" fmla="*/ 113 w 259"/>
                      <a:gd name="T5" fmla="*/ 135 h 177"/>
                      <a:gd name="T6" fmla="*/ 108 w 259"/>
                      <a:gd name="T7" fmla="*/ 141 h 177"/>
                      <a:gd name="T8" fmla="*/ 102 w 259"/>
                      <a:gd name="T9" fmla="*/ 147 h 177"/>
                      <a:gd name="T10" fmla="*/ 94 w 259"/>
                      <a:gd name="T11" fmla="*/ 149 h 177"/>
                      <a:gd name="T12" fmla="*/ 85 w 259"/>
                      <a:gd name="T13" fmla="*/ 149 h 177"/>
                      <a:gd name="T14" fmla="*/ 75 w 259"/>
                      <a:gd name="T15" fmla="*/ 144 h 177"/>
                      <a:gd name="T16" fmla="*/ 65 w 259"/>
                      <a:gd name="T17" fmla="*/ 135 h 177"/>
                      <a:gd name="T18" fmla="*/ 63 w 259"/>
                      <a:gd name="T19" fmla="*/ 132 h 177"/>
                      <a:gd name="T20" fmla="*/ 59 w 259"/>
                      <a:gd name="T21" fmla="*/ 126 h 177"/>
                      <a:gd name="T22" fmla="*/ 51 w 259"/>
                      <a:gd name="T23" fmla="*/ 116 h 177"/>
                      <a:gd name="T24" fmla="*/ 42 w 259"/>
                      <a:gd name="T25" fmla="*/ 105 h 177"/>
                      <a:gd name="T26" fmla="*/ 31 w 259"/>
                      <a:gd name="T27" fmla="*/ 96 h 177"/>
                      <a:gd name="T28" fmla="*/ 20 w 259"/>
                      <a:gd name="T29" fmla="*/ 88 h 177"/>
                      <a:gd name="T30" fmla="*/ 9 w 259"/>
                      <a:gd name="T31" fmla="*/ 84 h 177"/>
                      <a:gd name="T32" fmla="*/ 0 w 259"/>
                      <a:gd name="T33" fmla="*/ 86 h 177"/>
                      <a:gd name="T34" fmla="*/ 4 w 259"/>
                      <a:gd name="T35" fmla="*/ 82 h 177"/>
                      <a:gd name="T36" fmla="*/ 16 w 259"/>
                      <a:gd name="T37" fmla="*/ 72 h 177"/>
                      <a:gd name="T38" fmla="*/ 32 w 259"/>
                      <a:gd name="T39" fmla="*/ 59 h 177"/>
                      <a:gd name="T40" fmla="*/ 51 w 259"/>
                      <a:gd name="T41" fmla="*/ 43 h 177"/>
                      <a:gd name="T42" fmla="*/ 70 w 259"/>
                      <a:gd name="T43" fmla="*/ 27 h 177"/>
                      <a:gd name="T44" fmla="*/ 87 w 259"/>
                      <a:gd name="T45" fmla="*/ 13 h 177"/>
                      <a:gd name="T46" fmla="*/ 98 w 259"/>
                      <a:gd name="T47" fmla="*/ 3 h 177"/>
                      <a:gd name="T48" fmla="*/ 103 w 259"/>
                      <a:gd name="T49" fmla="*/ 0 h 177"/>
                      <a:gd name="T50" fmla="*/ 109 w 259"/>
                      <a:gd name="T51" fmla="*/ 5 h 177"/>
                      <a:gd name="T52" fmla="*/ 126 w 259"/>
                      <a:gd name="T53" fmla="*/ 18 h 177"/>
                      <a:gd name="T54" fmla="*/ 150 w 259"/>
                      <a:gd name="T55" fmla="*/ 37 h 177"/>
                      <a:gd name="T56" fmla="*/ 177 w 259"/>
                      <a:gd name="T57" fmla="*/ 59 h 177"/>
                      <a:gd name="T58" fmla="*/ 205 w 259"/>
                      <a:gd name="T59" fmla="*/ 79 h 177"/>
                      <a:gd name="T60" fmla="*/ 231 w 259"/>
                      <a:gd name="T61" fmla="*/ 96 h 177"/>
                      <a:gd name="T62" fmla="*/ 249 w 259"/>
                      <a:gd name="T63" fmla="*/ 105 h 177"/>
                      <a:gd name="T64" fmla="*/ 258 w 259"/>
                      <a:gd name="T65" fmla="*/ 105 h 177"/>
                      <a:gd name="T66" fmla="*/ 255 w 259"/>
                      <a:gd name="T67" fmla="*/ 107 h 177"/>
                      <a:gd name="T68" fmla="*/ 249 w 259"/>
                      <a:gd name="T69" fmla="*/ 114 h 177"/>
                      <a:gd name="T70" fmla="*/ 239 w 259"/>
                      <a:gd name="T71" fmla="*/ 123 h 177"/>
                      <a:gd name="T72" fmla="*/ 227 w 259"/>
                      <a:gd name="T73" fmla="*/ 135 h 177"/>
                      <a:gd name="T74" fmla="*/ 214 w 259"/>
                      <a:gd name="T75" fmla="*/ 146 h 177"/>
                      <a:gd name="T76" fmla="*/ 203 w 259"/>
                      <a:gd name="T77" fmla="*/ 156 h 177"/>
                      <a:gd name="T78" fmla="*/ 193 w 259"/>
                      <a:gd name="T79" fmla="*/ 164 h 177"/>
                      <a:gd name="T80" fmla="*/ 186 w 259"/>
                      <a:gd name="T81" fmla="*/ 168 h 177"/>
                      <a:gd name="T82" fmla="*/ 179 w 259"/>
                      <a:gd name="T83" fmla="*/ 170 h 177"/>
                      <a:gd name="T84" fmla="*/ 170 w 259"/>
                      <a:gd name="T85" fmla="*/ 174 h 177"/>
                      <a:gd name="T86" fmla="*/ 160 w 259"/>
                      <a:gd name="T87" fmla="*/ 176 h 177"/>
                      <a:gd name="T88" fmla="*/ 149 w 259"/>
                      <a:gd name="T89" fmla="*/ 176 h 177"/>
                      <a:gd name="T90" fmla="*/ 138 w 259"/>
                      <a:gd name="T91" fmla="*/ 172 h 177"/>
                      <a:gd name="T92" fmla="*/ 129 w 259"/>
                      <a:gd name="T93" fmla="*/ 163 h 177"/>
                      <a:gd name="T94" fmla="*/ 121 w 259"/>
                      <a:gd name="T95" fmla="*/ 147 h 177"/>
                      <a:gd name="T96" fmla="*/ 117 w 259"/>
                      <a:gd name="T97" fmla="*/ 122 h 17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59"/>
                      <a:gd name="T148" fmla="*/ 0 h 177"/>
                      <a:gd name="T149" fmla="*/ 259 w 259"/>
                      <a:gd name="T150" fmla="*/ 177 h 17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59" h="177">
                        <a:moveTo>
                          <a:pt x="117" y="122"/>
                        </a:moveTo>
                        <a:lnTo>
                          <a:pt x="116" y="129"/>
                        </a:lnTo>
                        <a:lnTo>
                          <a:pt x="113" y="135"/>
                        </a:lnTo>
                        <a:lnTo>
                          <a:pt x="108" y="141"/>
                        </a:lnTo>
                        <a:lnTo>
                          <a:pt x="102" y="147"/>
                        </a:lnTo>
                        <a:lnTo>
                          <a:pt x="94" y="149"/>
                        </a:lnTo>
                        <a:lnTo>
                          <a:pt x="85" y="149"/>
                        </a:lnTo>
                        <a:lnTo>
                          <a:pt x="75" y="144"/>
                        </a:lnTo>
                        <a:lnTo>
                          <a:pt x="65" y="135"/>
                        </a:lnTo>
                        <a:lnTo>
                          <a:pt x="63" y="132"/>
                        </a:lnTo>
                        <a:lnTo>
                          <a:pt x="59" y="126"/>
                        </a:lnTo>
                        <a:lnTo>
                          <a:pt x="51" y="116"/>
                        </a:lnTo>
                        <a:lnTo>
                          <a:pt x="42" y="105"/>
                        </a:lnTo>
                        <a:lnTo>
                          <a:pt x="31" y="96"/>
                        </a:lnTo>
                        <a:lnTo>
                          <a:pt x="20" y="88"/>
                        </a:lnTo>
                        <a:lnTo>
                          <a:pt x="9" y="84"/>
                        </a:lnTo>
                        <a:lnTo>
                          <a:pt x="0" y="86"/>
                        </a:lnTo>
                        <a:lnTo>
                          <a:pt x="4" y="82"/>
                        </a:lnTo>
                        <a:lnTo>
                          <a:pt x="16" y="72"/>
                        </a:lnTo>
                        <a:lnTo>
                          <a:pt x="32" y="59"/>
                        </a:lnTo>
                        <a:lnTo>
                          <a:pt x="51" y="43"/>
                        </a:lnTo>
                        <a:lnTo>
                          <a:pt x="70" y="27"/>
                        </a:lnTo>
                        <a:lnTo>
                          <a:pt x="87" y="13"/>
                        </a:lnTo>
                        <a:lnTo>
                          <a:pt x="98" y="3"/>
                        </a:lnTo>
                        <a:lnTo>
                          <a:pt x="103" y="0"/>
                        </a:lnTo>
                        <a:lnTo>
                          <a:pt x="109" y="5"/>
                        </a:lnTo>
                        <a:lnTo>
                          <a:pt x="126" y="18"/>
                        </a:lnTo>
                        <a:lnTo>
                          <a:pt x="150" y="37"/>
                        </a:lnTo>
                        <a:lnTo>
                          <a:pt x="177" y="59"/>
                        </a:lnTo>
                        <a:lnTo>
                          <a:pt x="205" y="79"/>
                        </a:lnTo>
                        <a:lnTo>
                          <a:pt x="231" y="96"/>
                        </a:lnTo>
                        <a:lnTo>
                          <a:pt x="249" y="105"/>
                        </a:lnTo>
                        <a:lnTo>
                          <a:pt x="258" y="105"/>
                        </a:lnTo>
                        <a:lnTo>
                          <a:pt x="255" y="107"/>
                        </a:lnTo>
                        <a:lnTo>
                          <a:pt x="249" y="114"/>
                        </a:lnTo>
                        <a:lnTo>
                          <a:pt x="239" y="123"/>
                        </a:lnTo>
                        <a:lnTo>
                          <a:pt x="227" y="135"/>
                        </a:lnTo>
                        <a:lnTo>
                          <a:pt x="214" y="146"/>
                        </a:lnTo>
                        <a:lnTo>
                          <a:pt x="203" y="156"/>
                        </a:lnTo>
                        <a:lnTo>
                          <a:pt x="193" y="164"/>
                        </a:lnTo>
                        <a:lnTo>
                          <a:pt x="186" y="168"/>
                        </a:lnTo>
                        <a:lnTo>
                          <a:pt x="179" y="170"/>
                        </a:lnTo>
                        <a:lnTo>
                          <a:pt x="170" y="174"/>
                        </a:lnTo>
                        <a:lnTo>
                          <a:pt x="160" y="176"/>
                        </a:lnTo>
                        <a:lnTo>
                          <a:pt x="149" y="176"/>
                        </a:lnTo>
                        <a:lnTo>
                          <a:pt x="138" y="172"/>
                        </a:lnTo>
                        <a:lnTo>
                          <a:pt x="129" y="163"/>
                        </a:lnTo>
                        <a:lnTo>
                          <a:pt x="121" y="147"/>
                        </a:lnTo>
                        <a:lnTo>
                          <a:pt x="117" y="122"/>
                        </a:lnTo>
                      </a:path>
                    </a:pathLst>
                  </a:custGeom>
                  <a:solidFill>
                    <a:srgbClr val="EAEAEA"/>
                  </a:solidFill>
                  <a:ln w="9525" cap="rnd">
                    <a:noFill/>
                    <a:round/>
                    <a:headEnd/>
                    <a:tailEnd/>
                  </a:ln>
                </p:spPr>
                <p:txBody>
                  <a:bodyPr/>
                  <a:lstStyle/>
                  <a:p>
                    <a:endParaRPr lang="zh-CN" altLang="en-US"/>
                  </a:p>
                </p:txBody>
              </p:sp>
              <p:sp>
                <p:nvSpPr>
                  <p:cNvPr id="72" name="Freeform 94"/>
                  <p:cNvSpPr>
                    <a:spLocks/>
                  </p:cNvSpPr>
                  <p:nvPr/>
                </p:nvSpPr>
                <p:spPr bwMode="auto">
                  <a:xfrm>
                    <a:off x="4633" y="1167"/>
                    <a:ext cx="87" cy="64"/>
                  </a:xfrm>
                  <a:custGeom>
                    <a:avLst/>
                    <a:gdLst>
                      <a:gd name="T0" fmla="*/ 86 w 87"/>
                      <a:gd name="T1" fmla="*/ 5 h 64"/>
                      <a:gd name="T2" fmla="*/ 76 w 87"/>
                      <a:gd name="T3" fmla="*/ 0 h 64"/>
                      <a:gd name="T4" fmla="*/ 0 w 87"/>
                      <a:gd name="T5" fmla="*/ 57 h 64"/>
                      <a:gd name="T6" fmla="*/ 10 w 87"/>
                      <a:gd name="T7" fmla="*/ 63 h 64"/>
                      <a:gd name="T8" fmla="*/ 86 w 87"/>
                      <a:gd name="T9" fmla="*/ 5 h 64"/>
                      <a:gd name="T10" fmla="*/ 0 60000 65536"/>
                      <a:gd name="T11" fmla="*/ 0 60000 65536"/>
                      <a:gd name="T12" fmla="*/ 0 60000 65536"/>
                      <a:gd name="T13" fmla="*/ 0 60000 65536"/>
                      <a:gd name="T14" fmla="*/ 0 60000 65536"/>
                      <a:gd name="T15" fmla="*/ 0 w 87"/>
                      <a:gd name="T16" fmla="*/ 0 h 64"/>
                      <a:gd name="T17" fmla="*/ 87 w 87"/>
                      <a:gd name="T18" fmla="*/ 64 h 64"/>
                    </a:gdLst>
                    <a:ahLst/>
                    <a:cxnLst>
                      <a:cxn ang="T10">
                        <a:pos x="T0" y="T1"/>
                      </a:cxn>
                      <a:cxn ang="T11">
                        <a:pos x="T2" y="T3"/>
                      </a:cxn>
                      <a:cxn ang="T12">
                        <a:pos x="T4" y="T5"/>
                      </a:cxn>
                      <a:cxn ang="T13">
                        <a:pos x="T6" y="T7"/>
                      </a:cxn>
                      <a:cxn ang="T14">
                        <a:pos x="T8" y="T9"/>
                      </a:cxn>
                    </a:cxnLst>
                    <a:rect l="T15" t="T16" r="T17" b="T18"/>
                    <a:pathLst>
                      <a:path w="87" h="64">
                        <a:moveTo>
                          <a:pt x="86" y="5"/>
                        </a:moveTo>
                        <a:lnTo>
                          <a:pt x="76" y="0"/>
                        </a:lnTo>
                        <a:lnTo>
                          <a:pt x="0" y="57"/>
                        </a:lnTo>
                        <a:lnTo>
                          <a:pt x="10" y="63"/>
                        </a:lnTo>
                        <a:lnTo>
                          <a:pt x="86" y="5"/>
                        </a:lnTo>
                      </a:path>
                    </a:pathLst>
                  </a:custGeom>
                  <a:solidFill>
                    <a:srgbClr val="969696"/>
                  </a:solidFill>
                  <a:ln w="9525" cap="rnd">
                    <a:noFill/>
                    <a:round/>
                    <a:headEnd/>
                    <a:tailEnd/>
                  </a:ln>
                </p:spPr>
                <p:txBody>
                  <a:bodyPr/>
                  <a:lstStyle/>
                  <a:p>
                    <a:endParaRPr lang="zh-CN" altLang="en-US"/>
                  </a:p>
                </p:txBody>
              </p:sp>
              <p:sp>
                <p:nvSpPr>
                  <p:cNvPr id="73" name="Freeform 95"/>
                  <p:cNvSpPr>
                    <a:spLocks/>
                  </p:cNvSpPr>
                  <p:nvPr/>
                </p:nvSpPr>
                <p:spPr bwMode="auto">
                  <a:xfrm>
                    <a:off x="4662" y="1185"/>
                    <a:ext cx="92" cy="67"/>
                  </a:xfrm>
                  <a:custGeom>
                    <a:avLst/>
                    <a:gdLst>
                      <a:gd name="T0" fmla="*/ 91 w 92"/>
                      <a:gd name="T1" fmla="*/ 8 h 67"/>
                      <a:gd name="T2" fmla="*/ 81 w 92"/>
                      <a:gd name="T3" fmla="*/ 0 h 67"/>
                      <a:gd name="T4" fmla="*/ 0 w 92"/>
                      <a:gd name="T5" fmla="*/ 57 h 67"/>
                      <a:gd name="T6" fmla="*/ 9 w 92"/>
                      <a:gd name="T7" fmla="*/ 66 h 67"/>
                      <a:gd name="T8" fmla="*/ 91 w 92"/>
                      <a:gd name="T9" fmla="*/ 8 h 67"/>
                      <a:gd name="T10" fmla="*/ 0 60000 65536"/>
                      <a:gd name="T11" fmla="*/ 0 60000 65536"/>
                      <a:gd name="T12" fmla="*/ 0 60000 65536"/>
                      <a:gd name="T13" fmla="*/ 0 60000 65536"/>
                      <a:gd name="T14" fmla="*/ 0 60000 65536"/>
                      <a:gd name="T15" fmla="*/ 0 w 92"/>
                      <a:gd name="T16" fmla="*/ 0 h 67"/>
                      <a:gd name="T17" fmla="*/ 92 w 92"/>
                      <a:gd name="T18" fmla="*/ 67 h 67"/>
                    </a:gdLst>
                    <a:ahLst/>
                    <a:cxnLst>
                      <a:cxn ang="T10">
                        <a:pos x="T0" y="T1"/>
                      </a:cxn>
                      <a:cxn ang="T11">
                        <a:pos x="T2" y="T3"/>
                      </a:cxn>
                      <a:cxn ang="T12">
                        <a:pos x="T4" y="T5"/>
                      </a:cxn>
                      <a:cxn ang="T13">
                        <a:pos x="T6" y="T7"/>
                      </a:cxn>
                      <a:cxn ang="T14">
                        <a:pos x="T8" y="T9"/>
                      </a:cxn>
                    </a:cxnLst>
                    <a:rect l="T15" t="T16" r="T17" b="T18"/>
                    <a:pathLst>
                      <a:path w="92" h="67">
                        <a:moveTo>
                          <a:pt x="91" y="8"/>
                        </a:moveTo>
                        <a:lnTo>
                          <a:pt x="81" y="0"/>
                        </a:lnTo>
                        <a:lnTo>
                          <a:pt x="0" y="57"/>
                        </a:lnTo>
                        <a:lnTo>
                          <a:pt x="9" y="66"/>
                        </a:lnTo>
                        <a:lnTo>
                          <a:pt x="91" y="8"/>
                        </a:lnTo>
                      </a:path>
                    </a:pathLst>
                  </a:custGeom>
                  <a:solidFill>
                    <a:srgbClr val="969696"/>
                  </a:solidFill>
                  <a:ln w="9525" cap="rnd">
                    <a:noFill/>
                    <a:round/>
                    <a:headEnd/>
                    <a:tailEnd/>
                  </a:ln>
                </p:spPr>
                <p:txBody>
                  <a:bodyPr/>
                  <a:lstStyle/>
                  <a:p>
                    <a:endParaRPr lang="zh-CN" altLang="en-US"/>
                  </a:p>
                </p:txBody>
              </p:sp>
              <p:sp>
                <p:nvSpPr>
                  <p:cNvPr id="74" name="Freeform 96"/>
                  <p:cNvSpPr>
                    <a:spLocks/>
                  </p:cNvSpPr>
                  <p:nvPr/>
                </p:nvSpPr>
                <p:spPr bwMode="auto">
                  <a:xfrm>
                    <a:off x="4689" y="1207"/>
                    <a:ext cx="90" cy="67"/>
                  </a:xfrm>
                  <a:custGeom>
                    <a:avLst/>
                    <a:gdLst>
                      <a:gd name="T0" fmla="*/ 89 w 90"/>
                      <a:gd name="T1" fmla="*/ 6 h 67"/>
                      <a:gd name="T2" fmla="*/ 80 w 90"/>
                      <a:gd name="T3" fmla="*/ 0 h 67"/>
                      <a:gd name="T4" fmla="*/ 0 w 90"/>
                      <a:gd name="T5" fmla="*/ 59 h 67"/>
                      <a:gd name="T6" fmla="*/ 8 w 90"/>
                      <a:gd name="T7" fmla="*/ 66 h 67"/>
                      <a:gd name="T8" fmla="*/ 89 w 90"/>
                      <a:gd name="T9" fmla="*/ 6 h 67"/>
                      <a:gd name="T10" fmla="*/ 0 60000 65536"/>
                      <a:gd name="T11" fmla="*/ 0 60000 65536"/>
                      <a:gd name="T12" fmla="*/ 0 60000 65536"/>
                      <a:gd name="T13" fmla="*/ 0 60000 65536"/>
                      <a:gd name="T14" fmla="*/ 0 60000 65536"/>
                      <a:gd name="T15" fmla="*/ 0 w 90"/>
                      <a:gd name="T16" fmla="*/ 0 h 67"/>
                      <a:gd name="T17" fmla="*/ 90 w 90"/>
                      <a:gd name="T18" fmla="*/ 67 h 67"/>
                    </a:gdLst>
                    <a:ahLst/>
                    <a:cxnLst>
                      <a:cxn ang="T10">
                        <a:pos x="T0" y="T1"/>
                      </a:cxn>
                      <a:cxn ang="T11">
                        <a:pos x="T2" y="T3"/>
                      </a:cxn>
                      <a:cxn ang="T12">
                        <a:pos x="T4" y="T5"/>
                      </a:cxn>
                      <a:cxn ang="T13">
                        <a:pos x="T6" y="T7"/>
                      </a:cxn>
                      <a:cxn ang="T14">
                        <a:pos x="T8" y="T9"/>
                      </a:cxn>
                    </a:cxnLst>
                    <a:rect l="T15" t="T16" r="T17" b="T18"/>
                    <a:pathLst>
                      <a:path w="90" h="67">
                        <a:moveTo>
                          <a:pt x="89" y="6"/>
                        </a:moveTo>
                        <a:lnTo>
                          <a:pt x="80" y="0"/>
                        </a:lnTo>
                        <a:lnTo>
                          <a:pt x="0" y="59"/>
                        </a:lnTo>
                        <a:lnTo>
                          <a:pt x="8" y="66"/>
                        </a:lnTo>
                        <a:lnTo>
                          <a:pt x="89" y="6"/>
                        </a:lnTo>
                      </a:path>
                    </a:pathLst>
                  </a:custGeom>
                  <a:solidFill>
                    <a:srgbClr val="969696"/>
                  </a:solidFill>
                  <a:ln w="9525" cap="rnd">
                    <a:noFill/>
                    <a:round/>
                    <a:headEnd/>
                    <a:tailEnd/>
                  </a:ln>
                </p:spPr>
                <p:txBody>
                  <a:bodyPr/>
                  <a:lstStyle/>
                  <a:p>
                    <a:endParaRPr lang="zh-CN" altLang="en-US"/>
                  </a:p>
                </p:txBody>
              </p:sp>
              <p:sp>
                <p:nvSpPr>
                  <p:cNvPr id="75" name="Freeform 97"/>
                  <p:cNvSpPr>
                    <a:spLocks/>
                  </p:cNvSpPr>
                  <p:nvPr/>
                </p:nvSpPr>
                <p:spPr bwMode="auto">
                  <a:xfrm>
                    <a:off x="4719" y="1228"/>
                    <a:ext cx="93" cy="65"/>
                  </a:xfrm>
                  <a:custGeom>
                    <a:avLst/>
                    <a:gdLst>
                      <a:gd name="T0" fmla="*/ 92 w 93"/>
                      <a:gd name="T1" fmla="*/ 5 h 65"/>
                      <a:gd name="T2" fmla="*/ 81 w 93"/>
                      <a:gd name="T3" fmla="*/ 0 h 65"/>
                      <a:gd name="T4" fmla="*/ 0 w 93"/>
                      <a:gd name="T5" fmla="*/ 57 h 65"/>
                      <a:gd name="T6" fmla="*/ 9 w 93"/>
                      <a:gd name="T7" fmla="*/ 64 h 65"/>
                      <a:gd name="T8" fmla="*/ 92 w 93"/>
                      <a:gd name="T9" fmla="*/ 5 h 65"/>
                      <a:gd name="T10" fmla="*/ 0 60000 65536"/>
                      <a:gd name="T11" fmla="*/ 0 60000 65536"/>
                      <a:gd name="T12" fmla="*/ 0 60000 65536"/>
                      <a:gd name="T13" fmla="*/ 0 60000 65536"/>
                      <a:gd name="T14" fmla="*/ 0 60000 65536"/>
                      <a:gd name="T15" fmla="*/ 0 w 93"/>
                      <a:gd name="T16" fmla="*/ 0 h 65"/>
                      <a:gd name="T17" fmla="*/ 93 w 93"/>
                      <a:gd name="T18" fmla="*/ 65 h 65"/>
                    </a:gdLst>
                    <a:ahLst/>
                    <a:cxnLst>
                      <a:cxn ang="T10">
                        <a:pos x="T0" y="T1"/>
                      </a:cxn>
                      <a:cxn ang="T11">
                        <a:pos x="T2" y="T3"/>
                      </a:cxn>
                      <a:cxn ang="T12">
                        <a:pos x="T4" y="T5"/>
                      </a:cxn>
                      <a:cxn ang="T13">
                        <a:pos x="T6" y="T7"/>
                      </a:cxn>
                      <a:cxn ang="T14">
                        <a:pos x="T8" y="T9"/>
                      </a:cxn>
                    </a:cxnLst>
                    <a:rect l="T15" t="T16" r="T17" b="T18"/>
                    <a:pathLst>
                      <a:path w="93" h="65">
                        <a:moveTo>
                          <a:pt x="92" y="5"/>
                        </a:moveTo>
                        <a:lnTo>
                          <a:pt x="81" y="0"/>
                        </a:lnTo>
                        <a:lnTo>
                          <a:pt x="0" y="57"/>
                        </a:lnTo>
                        <a:lnTo>
                          <a:pt x="9" y="64"/>
                        </a:lnTo>
                        <a:lnTo>
                          <a:pt x="92" y="5"/>
                        </a:lnTo>
                      </a:path>
                    </a:pathLst>
                  </a:custGeom>
                  <a:solidFill>
                    <a:srgbClr val="969696"/>
                  </a:solidFill>
                  <a:ln w="9525" cap="rnd">
                    <a:noFill/>
                    <a:round/>
                    <a:headEnd/>
                    <a:tailEnd/>
                  </a:ln>
                </p:spPr>
                <p:txBody>
                  <a:bodyPr/>
                  <a:lstStyle/>
                  <a:p>
                    <a:endParaRPr lang="zh-CN" altLang="en-US"/>
                  </a:p>
                </p:txBody>
              </p:sp>
            </p:grpSp>
            <p:grpSp>
              <p:nvGrpSpPr>
                <p:cNvPr id="41" name="Group 108"/>
                <p:cNvGrpSpPr>
                  <a:grpSpLocks/>
                </p:cNvGrpSpPr>
                <p:nvPr/>
              </p:nvGrpSpPr>
              <p:grpSpPr bwMode="auto">
                <a:xfrm>
                  <a:off x="4260" y="1553"/>
                  <a:ext cx="277" cy="260"/>
                  <a:chOff x="4260" y="1553"/>
                  <a:chExt cx="277" cy="260"/>
                </a:xfrm>
              </p:grpSpPr>
              <p:sp>
                <p:nvSpPr>
                  <p:cNvPr id="61" name="Freeform 99"/>
                  <p:cNvSpPr>
                    <a:spLocks/>
                  </p:cNvSpPr>
                  <p:nvPr/>
                </p:nvSpPr>
                <p:spPr bwMode="auto">
                  <a:xfrm>
                    <a:off x="4260" y="1553"/>
                    <a:ext cx="263" cy="254"/>
                  </a:xfrm>
                  <a:custGeom>
                    <a:avLst/>
                    <a:gdLst>
                      <a:gd name="T0" fmla="*/ 123 w 263"/>
                      <a:gd name="T1" fmla="*/ 206 h 254"/>
                      <a:gd name="T2" fmla="*/ 262 w 263"/>
                      <a:gd name="T3" fmla="*/ 253 h 254"/>
                      <a:gd name="T4" fmla="*/ 153 w 263"/>
                      <a:gd name="T5" fmla="*/ 43 h 254"/>
                      <a:gd name="T6" fmla="*/ 149 w 263"/>
                      <a:gd name="T7" fmla="*/ 42 h 254"/>
                      <a:gd name="T8" fmla="*/ 137 w 263"/>
                      <a:gd name="T9" fmla="*/ 37 h 254"/>
                      <a:gd name="T10" fmla="*/ 121 w 263"/>
                      <a:gd name="T11" fmla="*/ 32 h 254"/>
                      <a:gd name="T12" fmla="*/ 101 w 263"/>
                      <a:gd name="T13" fmla="*/ 25 h 254"/>
                      <a:gd name="T14" fmla="*/ 79 w 263"/>
                      <a:gd name="T15" fmla="*/ 18 h 254"/>
                      <a:gd name="T16" fmla="*/ 55 w 263"/>
                      <a:gd name="T17" fmla="*/ 11 h 254"/>
                      <a:gd name="T18" fmla="*/ 34 w 263"/>
                      <a:gd name="T19" fmla="*/ 5 h 254"/>
                      <a:gd name="T20" fmla="*/ 15 w 263"/>
                      <a:gd name="T21" fmla="*/ 0 h 254"/>
                      <a:gd name="T22" fmla="*/ 11 w 263"/>
                      <a:gd name="T23" fmla="*/ 0 h 254"/>
                      <a:gd name="T24" fmla="*/ 9 w 263"/>
                      <a:gd name="T25" fmla="*/ 0 h 254"/>
                      <a:gd name="T26" fmla="*/ 8 w 263"/>
                      <a:gd name="T27" fmla="*/ 1 h 254"/>
                      <a:gd name="T28" fmla="*/ 8 w 263"/>
                      <a:gd name="T29" fmla="*/ 3 h 254"/>
                      <a:gd name="T30" fmla="*/ 9 w 263"/>
                      <a:gd name="T31" fmla="*/ 6 h 254"/>
                      <a:gd name="T32" fmla="*/ 9 w 263"/>
                      <a:gd name="T33" fmla="*/ 9 h 254"/>
                      <a:gd name="T34" fmla="*/ 11 w 263"/>
                      <a:gd name="T35" fmla="*/ 10 h 254"/>
                      <a:gd name="T36" fmla="*/ 13 w 263"/>
                      <a:gd name="T37" fmla="*/ 12 h 254"/>
                      <a:gd name="T38" fmla="*/ 13 w 263"/>
                      <a:gd name="T39" fmla="*/ 12 h 254"/>
                      <a:gd name="T40" fmla="*/ 13 w 263"/>
                      <a:gd name="T41" fmla="*/ 13 h 254"/>
                      <a:gd name="T42" fmla="*/ 11 w 263"/>
                      <a:gd name="T43" fmla="*/ 13 h 254"/>
                      <a:gd name="T44" fmla="*/ 9 w 263"/>
                      <a:gd name="T45" fmla="*/ 13 h 254"/>
                      <a:gd name="T46" fmla="*/ 7 w 263"/>
                      <a:gd name="T47" fmla="*/ 14 h 254"/>
                      <a:gd name="T48" fmla="*/ 4 w 263"/>
                      <a:gd name="T49" fmla="*/ 16 h 254"/>
                      <a:gd name="T50" fmla="*/ 2 w 263"/>
                      <a:gd name="T51" fmla="*/ 18 h 254"/>
                      <a:gd name="T52" fmla="*/ 0 w 263"/>
                      <a:gd name="T53" fmla="*/ 21 h 254"/>
                      <a:gd name="T54" fmla="*/ 0 w 263"/>
                      <a:gd name="T55" fmla="*/ 35 h 254"/>
                      <a:gd name="T56" fmla="*/ 8 w 263"/>
                      <a:gd name="T57" fmla="*/ 55 h 254"/>
                      <a:gd name="T58" fmla="*/ 21 w 263"/>
                      <a:gd name="T59" fmla="*/ 82 h 254"/>
                      <a:gd name="T60" fmla="*/ 36 w 263"/>
                      <a:gd name="T61" fmla="*/ 111 h 254"/>
                      <a:gd name="T62" fmla="*/ 54 w 263"/>
                      <a:gd name="T63" fmla="*/ 140 h 254"/>
                      <a:gd name="T64" fmla="*/ 70 w 263"/>
                      <a:gd name="T65" fmla="*/ 168 h 254"/>
                      <a:gd name="T66" fmla="*/ 84 w 263"/>
                      <a:gd name="T67" fmla="*/ 190 h 254"/>
                      <a:gd name="T68" fmla="*/ 93 w 263"/>
                      <a:gd name="T69" fmla="*/ 206 h 254"/>
                      <a:gd name="T70" fmla="*/ 95 w 263"/>
                      <a:gd name="T71" fmla="*/ 207 h 254"/>
                      <a:gd name="T72" fmla="*/ 97 w 263"/>
                      <a:gd name="T73" fmla="*/ 207 h 254"/>
                      <a:gd name="T74" fmla="*/ 99 w 263"/>
                      <a:gd name="T75" fmla="*/ 207 h 254"/>
                      <a:gd name="T76" fmla="*/ 103 w 263"/>
                      <a:gd name="T77" fmla="*/ 207 h 254"/>
                      <a:gd name="T78" fmla="*/ 106 w 263"/>
                      <a:gd name="T79" fmla="*/ 207 h 254"/>
                      <a:gd name="T80" fmla="*/ 108 w 263"/>
                      <a:gd name="T81" fmla="*/ 207 h 254"/>
                      <a:gd name="T82" fmla="*/ 110 w 263"/>
                      <a:gd name="T83" fmla="*/ 207 h 254"/>
                      <a:gd name="T84" fmla="*/ 110 w 263"/>
                      <a:gd name="T85" fmla="*/ 207 h 254"/>
                      <a:gd name="T86" fmla="*/ 123 w 263"/>
                      <a:gd name="T87" fmla="*/ 206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3"/>
                      <a:gd name="T133" fmla="*/ 0 h 254"/>
                      <a:gd name="T134" fmla="*/ 263 w 263"/>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3" h="254">
                        <a:moveTo>
                          <a:pt x="123" y="206"/>
                        </a:moveTo>
                        <a:lnTo>
                          <a:pt x="262" y="253"/>
                        </a:lnTo>
                        <a:lnTo>
                          <a:pt x="153" y="43"/>
                        </a:lnTo>
                        <a:lnTo>
                          <a:pt x="149" y="42"/>
                        </a:lnTo>
                        <a:lnTo>
                          <a:pt x="137" y="37"/>
                        </a:lnTo>
                        <a:lnTo>
                          <a:pt x="121" y="32"/>
                        </a:lnTo>
                        <a:lnTo>
                          <a:pt x="101" y="25"/>
                        </a:lnTo>
                        <a:lnTo>
                          <a:pt x="79" y="18"/>
                        </a:lnTo>
                        <a:lnTo>
                          <a:pt x="55" y="11"/>
                        </a:lnTo>
                        <a:lnTo>
                          <a:pt x="34" y="5"/>
                        </a:lnTo>
                        <a:lnTo>
                          <a:pt x="15" y="0"/>
                        </a:lnTo>
                        <a:lnTo>
                          <a:pt x="11" y="0"/>
                        </a:lnTo>
                        <a:lnTo>
                          <a:pt x="9" y="0"/>
                        </a:lnTo>
                        <a:lnTo>
                          <a:pt x="8" y="1"/>
                        </a:lnTo>
                        <a:lnTo>
                          <a:pt x="8" y="3"/>
                        </a:lnTo>
                        <a:lnTo>
                          <a:pt x="9" y="6"/>
                        </a:lnTo>
                        <a:lnTo>
                          <a:pt x="9" y="9"/>
                        </a:lnTo>
                        <a:lnTo>
                          <a:pt x="11" y="10"/>
                        </a:lnTo>
                        <a:lnTo>
                          <a:pt x="13" y="12"/>
                        </a:lnTo>
                        <a:lnTo>
                          <a:pt x="13" y="13"/>
                        </a:lnTo>
                        <a:lnTo>
                          <a:pt x="11" y="13"/>
                        </a:lnTo>
                        <a:lnTo>
                          <a:pt x="9" y="13"/>
                        </a:lnTo>
                        <a:lnTo>
                          <a:pt x="7" y="14"/>
                        </a:lnTo>
                        <a:lnTo>
                          <a:pt x="4" y="16"/>
                        </a:lnTo>
                        <a:lnTo>
                          <a:pt x="2" y="18"/>
                        </a:lnTo>
                        <a:lnTo>
                          <a:pt x="0" y="21"/>
                        </a:lnTo>
                        <a:lnTo>
                          <a:pt x="0" y="35"/>
                        </a:lnTo>
                        <a:lnTo>
                          <a:pt x="8" y="55"/>
                        </a:lnTo>
                        <a:lnTo>
                          <a:pt x="21" y="82"/>
                        </a:lnTo>
                        <a:lnTo>
                          <a:pt x="36" y="111"/>
                        </a:lnTo>
                        <a:lnTo>
                          <a:pt x="54" y="140"/>
                        </a:lnTo>
                        <a:lnTo>
                          <a:pt x="70" y="168"/>
                        </a:lnTo>
                        <a:lnTo>
                          <a:pt x="84" y="190"/>
                        </a:lnTo>
                        <a:lnTo>
                          <a:pt x="93" y="206"/>
                        </a:lnTo>
                        <a:lnTo>
                          <a:pt x="95" y="207"/>
                        </a:lnTo>
                        <a:lnTo>
                          <a:pt x="97" y="207"/>
                        </a:lnTo>
                        <a:lnTo>
                          <a:pt x="99" y="207"/>
                        </a:lnTo>
                        <a:lnTo>
                          <a:pt x="103" y="207"/>
                        </a:lnTo>
                        <a:lnTo>
                          <a:pt x="106" y="207"/>
                        </a:lnTo>
                        <a:lnTo>
                          <a:pt x="108" y="207"/>
                        </a:lnTo>
                        <a:lnTo>
                          <a:pt x="110" y="207"/>
                        </a:lnTo>
                        <a:lnTo>
                          <a:pt x="123" y="206"/>
                        </a:lnTo>
                      </a:path>
                    </a:pathLst>
                  </a:custGeom>
                  <a:solidFill>
                    <a:srgbClr val="969696"/>
                  </a:solidFill>
                  <a:ln w="9525" cap="rnd">
                    <a:noFill/>
                    <a:round/>
                    <a:headEnd/>
                    <a:tailEnd/>
                  </a:ln>
                </p:spPr>
                <p:txBody>
                  <a:bodyPr/>
                  <a:lstStyle/>
                  <a:p>
                    <a:endParaRPr lang="zh-CN" altLang="en-US"/>
                  </a:p>
                </p:txBody>
              </p:sp>
              <p:sp>
                <p:nvSpPr>
                  <p:cNvPr id="62" name="Freeform 100"/>
                  <p:cNvSpPr>
                    <a:spLocks/>
                  </p:cNvSpPr>
                  <p:nvPr/>
                </p:nvSpPr>
                <p:spPr bwMode="auto">
                  <a:xfrm>
                    <a:off x="4413" y="1596"/>
                    <a:ext cx="124" cy="217"/>
                  </a:xfrm>
                  <a:custGeom>
                    <a:avLst/>
                    <a:gdLst>
                      <a:gd name="T0" fmla="*/ 123 w 124"/>
                      <a:gd name="T1" fmla="*/ 216 h 217"/>
                      <a:gd name="T2" fmla="*/ 112 w 124"/>
                      <a:gd name="T3" fmla="*/ 193 h 217"/>
                      <a:gd name="T4" fmla="*/ 10 w 124"/>
                      <a:gd name="T5" fmla="*/ 3 h 217"/>
                      <a:gd name="T6" fmla="*/ 0 w 124"/>
                      <a:gd name="T7" fmla="*/ 0 h 217"/>
                      <a:gd name="T8" fmla="*/ 111 w 124"/>
                      <a:gd name="T9" fmla="*/ 212 h 217"/>
                      <a:gd name="T10" fmla="*/ 123 w 124"/>
                      <a:gd name="T11" fmla="*/ 216 h 217"/>
                      <a:gd name="T12" fmla="*/ 0 60000 65536"/>
                      <a:gd name="T13" fmla="*/ 0 60000 65536"/>
                      <a:gd name="T14" fmla="*/ 0 60000 65536"/>
                      <a:gd name="T15" fmla="*/ 0 60000 65536"/>
                      <a:gd name="T16" fmla="*/ 0 60000 65536"/>
                      <a:gd name="T17" fmla="*/ 0 60000 65536"/>
                      <a:gd name="T18" fmla="*/ 0 w 124"/>
                      <a:gd name="T19" fmla="*/ 0 h 217"/>
                      <a:gd name="T20" fmla="*/ 124 w 124"/>
                      <a:gd name="T21" fmla="*/ 217 h 217"/>
                    </a:gdLst>
                    <a:ahLst/>
                    <a:cxnLst>
                      <a:cxn ang="T12">
                        <a:pos x="T0" y="T1"/>
                      </a:cxn>
                      <a:cxn ang="T13">
                        <a:pos x="T2" y="T3"/>
                      </a:cxn>
                      <a:cxn ang="T14">
                        <a:pos x="T4" y="T5"/>
                      </a:cxn>
                      <a:cxn ang="T15">
                        <a:pos x="T6" y="T7"/>
                      </a:cxn>
                      <a:cxn ang="T16">
                        <a:pos x="T8" y="T9"/>
                      </a:cxn>
                      <a:cxn ang="T17">
                        <a:pos x="T10" y="T11"/>
                      </a:cxn>
                    </a:cxnLst>
                    <a:rect l="T18" t="T19" r="T20" b="T21"/>
                    <a:pathLst>
                      <a:path w="124" h="217">
                        <a:moveTo>
                          <a:pt x="123" y="216"/>
                        </a:moveTo>
                        <a:lnTo>
                          <a:pt x="112" y="193"/>
                        </a:lnTo>
                        <a:lnTo>
                          <a:pt x="10" y="3"/>
                        </a:lnTo>
                        <a:lnTo>
                          <a:pt x="0" y="0"/>
                        </a:lnTo>
                        <a:lnTo>
                          <a:pt x="111" y="212"/>
                        </a:lnTo>
                        <a:lnTo>
                          <a:pt x="123" y="216"/>
                        </a:lnTo>
                      </a:path>
                    </a:pathLst>
                  </a:custGeom>
                  <a:solidFill>
                    <a:srgbClr val="969696"/>
                  </a:solidFill>
                  <a:ln w="9525" cap="rnd">
                    <a:noFill/>
                    <a:round/>
                    <a:headEnd/>
                    <a:tailEnd/>
                  </a:ln>
                </p:spPr>
                <p:txBody>
                  <a:bodyPr/>
                  <a:lstStyle/>
                  <a:p>
                    <a:endParaRPr lang="zh-CN" altLang="en-US"/>
                  </a:p>
                </p:txBody>
              </p:sp>
              <p:sp>
                <p:nvSpPr>
                  <p:cNvPr id="63" name="Freeform 101"/>
                  <p:cNvSpPr>
                    <a:spLocks/>
                  </p:cNvSpPr>
                  <p:nvPr/>
                </p:nvSpPr>
                <p:spPr bwMode="auto">
                  <a:xfrm>
                    <a:off x="4372" y="1760"/>
                    <a:ext cx="162" cy="51"/>
                  </a:xfrm>
                  <a:custGeom>
                    <a:avLst/>
                    <a:gdLst>
                      <a:gd name="T0" fmla="*/ 1 w 162"/>
                      <a:gd name="T1" fmla="*/ 10 h 51"/>
                      <a:gd name="T2" fmla="*/ 143 w 162"/>
                      <a:gd name="T3" fmla="*/ 46 h 51"/>
                      <a:gd name="T4" fmla="*/ 161 w 162"/>
                      <a:gd name="T5" fmla="*/ 50 h 51"/>
                      <a:gd name="T6" fmla="*/ 159 w 162"/>
                      <a:gd name="T7" fmla="*/ 45 h 51"/>
                      <a:gd name="T8" fmla="*/ 0 w 162"/>
                      <a:gd name="T9" fmla="*/ 0 h 51"/>
                      <a:gd name="T10" fmla="*/ 0 w 162"/>
                      <a:gd name="T11" fmla="*/ 0 h 51"/>
                      <a:gd name="T12" fmla="*/ 0 w 162"/>
                      <a:gd name="T13" fmla="*/ 1 h 51"/>
                      <a:gd name="T14" fmla="*/ 0 w 162"/>
                      <a:gd name="T15" fmla="*/ 4 h 51"/>
                      <a:gd name="T16" fmla="*/ 0 w 162"/>
                      <a:gd name="T17" fmla="*/ 6 h 51"/>
                      <a:gd name="T18" fmla="*/ 0 w 162"/>
                      <a:gd name="T19" fmla="*/ 8 h 51"/>
                      <a:gd name="T20" fmla="*/ 0 w 162"/>
                      <a:gd name="T21" fmla="*/ 9 h 51"/>
                      <a:gd name="T22" fmla="*/ 0 w 162"/>
                      <a:gd name="T23" fmla="*/ 10 h 51"/>
                      <a:gd name="T24" fmla="*/ 1 w 162"/>
                      <a:gd name="T25" fmla="*/ 10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2"/>
                      <a:gd name="T40" fmla="*/ 0 h 51"/>
                      <a:gd name="T41" fmla="*/ 162 w 162"/>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2" h="51">
                        <a:moveTo>
                          <a:pt x="1" y="10"/>
                        </a:moveTo>
                        <a:lnTo>
                          <a:pt x="143" y="46"/>
                        </a:lnTo>
                        <a:lnTo>
                          <a:pt x="161" y="50"/>
                        </a:lnTo>
                        <a:lnTo>
                          <a:pt x="159" y="45"/>
                        </a:lnTo>
                        <a:lnTo>
                          <a:pt x="0" y="0"/>
                        </a:lnTo>
                        <a:lnTo>
                          <a:pt x="0" y="1"/>
                        </a:lnTo>
                        <a:lnTo>
                          <a:pt x="0" y="4"/>
                        </a:lnTo>
                        <a:lnTo>
                          <a:pt x="0" y="6"/>
                        </a:lnTo>
                        <a:lnTo>
                          <a:pt x="0" y="8"/>
                        </a:lnTo>
                        <a:lnTo>
                          <a:pt x="0" y="9"/>
                        </a:lnTo>
                        <a:lnTo>
                          <a:pt x="0" y="10"/>
                        </a:lnTo>
                        <a:lnTo>
                          <a:pt x="1" y="10"/>
                        </a:lnTo>
                      </a:path>
                    </a:pathLst>
                  </a:custGeom>
                  <a:solidFill>
                    <a:srgbClr val="969696"/>
                  </a:solidFill>
                  <a:ln w="9525" cap="rnd">
                    <a:noFill/>
                    <a:round/>
                    <a:headEnd/>
                    <a:tailEnd/>
                  </a:ln>
                </p:spPr>
                <p:txBody>
                  <a:bodyPr/>
                  <a:lstStyle/>
                  <a:p>
                    <a:endParaRPr lang="zh-CN" altLang="en-US"/>
                  </a:p>
                </p:txBody>
              </p:sp>
              <p:sp>
                <p:nvSpPr>
                  <p:cNvPr id="64" name="Freeform 102"/>
                  <p:cNvSpPr>
                    <a:spLocks/>
                  </p:cNvSpPr>
                  <p:nvPr/>
                </p:nvSpPr>
                <p:spPr bwMode="auto">
                  <a:xfrm>
                    <a:off x="4266" y="1557"/>
                    <a:ext cx="262" cy="249"/>
                  </a:xfrm>
                  <a:custGeom>
                    <a:avLst/>
                    <a:gdLst>
                      <a:gd name="T0" fmla="*/ 110 w 262"/>
                      <a:gd name="T1" fmla="*/ 209 h 249"/>
                      <a:gd name="T2" fmla="*/ 261 w 262"/>
                      <a:gd name="T3" fmla="*/ 248 h 249"/>
                      <a:gd name="T4" fmla="*/ 257 w 262"/>
                      <a:gd name="T5" fmla="*/ 238 h 249"/>
                      <a:gd name="T6" fmla="*/ 252 w 262"/>
                      <a:gd name="T7" fmla="*/ 228 h 249"/>
                      <a:gd name="T8" fmla="*/ 155 w 262"/>
                      <a:gd name="T9" fmla="*/ 45 h 249"/>
                      <a:gd name="T10" fmla="*/ 150 w 262"/>
                      <a:gd name="T11" fmla="*/ 44 h 249"/>
                      <a:gd name="T12" fmla="*/ 137 w 262"/>
                      <a:gd name="T13" fmla="*/ 38 h 249"/>
                      <a:gd name="T14" fmla="*/ 118 w 262"/>
                      <a:gd name="T15" fmla="*/ 32 h 249"/>
                      <a:gd name="T16" fmla="*/ 95 w 262"/>
                      <a:gd name="T17" fmla="*/ 24 h 249"/>
                      <a:gd name="T18" fmla="*/ 70 w 262"/>
                      <a:gd name="T19" fmla="*/ 16 h 249"/>
                      <a:gd name="T20" fmla="*/ 46 w 262"/>
                      <a:gd name="T21" fmla="*/ 9 h 249"/>
                      <a:gd name="T22" fmla="*/ 25 w 262"/>
                      <a:gd name="T23" fmla="*/ 2 h 249"/>
                      <a:gd name="T24" fmla="*/ 8 w 262"/>
                      <a:gd name="T25" fmla="*/ 0 h 249"/>
                      <a:gd name="T26" fmla="*/ 8 w 262"/>
                      <a:gd name="T27" fmla="*/ 0 h 249"/>
                      <a:gd name="T28" fmla="*/ 9 w 262"/>
                      <a:gd name="T29" fmla="*/ 2 h 249"/>
                      <a:gd name="T30" fmla="*/ 12 w 262"/>
                      <a:gd name="T31" fmla="*/ 5 h 249"/>
                      <a:gd name="T32" fmla="*/ 17 w 262"/>
                      <a:gd name="T33" fmla="*/ 9 h 249"/>
                      <a:gd name="T34" fmla="*/ 21 w 262"/>
                      <a:gd name="T35" fmla="*/ 11 h 249"/>
                      <a:gd name="T36" fmla="*/ 24 w 262"/>
                      <a:gd name="T37" fmla="*/ 14 h 249"/>
                      <a:gd name="T38" fmla="*/ 26 w 262"/>
                      <a:gd name="T39" fmla="*/ 15 h 249"/>
                      <a:gd name="T40" fmla="*/ 26 w 262"/>
                      <a:gd name="T41" fmla="*/ 14 h 249"/>
                      <a:gd name="T42" fmla="*/ 23 w 262"/>
                      <a:gd name="T43" fmla="*/ 12 h 249"/>
                      <a:gd name="T44" fmla="*/ 20 w 262"/>
                      <a:gd name="T45" fmla="*/ 12 h 249"/>
                      <a:gd name="T46" fmla="*/ 17 w 262"/>
                      <a:gd name="T47" fmla="*/ 11 h 249"/>
                      <a:gd name="T48" fmla="*/ 13 w 262"/>
                      <a:gd name="T49" fmla="*/ 12 h 249"/>
                      <a:gd name="T50" fmla="*/ 8 w 262"/>
                      <a:gd name="T51" fmla="*/ 12 h 249"/>
                      <a:gd name="T52" fmla="*/ 5 w 262"/>
                      <a:gd name="T53" fmla="*/ 13 h 249"/>
                      <a:gd name="T54" fmla="*/ 1 w 262"/>
                      <a:gd name="T55" fmla="*/ 14 h 249"/>
                      <a:gd name="T56" fmla="*/ 0 w 262"/>
                      <a:gd name="T57" fmla="*/ 16 h 249"/>
                      <a:gd name="T58" fmla="*/ 1 w 262"/>
                      <a:gd name="T59" fmla="*/ 31 h 249"/>
                      <a:gd name="T60" fmla="*/ 8 w 262"/>
                      <a:gd name="T61" fmla="*/ 54 h 249"/>
                      <a:gd name="T62" fmla="*/ 20 w 262"/>
                      <a:gd name="T63" fmla="*/ 79 h 249"/>
                      <a:gd name="T64" fmla="*/ 35 w 262"/>
                      <a:gd name="T65" fmla="*/ 107 h 249"/>
                      <a:gd name="T66" fmla="*/ 51 w 262"/>
                      <a:gd name="T67" fmla="*/ 134 h 249"/>
                      <a:gd name="T68" fmla="*/ 66 w 262"/>
                      <a:gd name="T69" fmla="*/ 160 h 249"/>
                      <a:gd name="T70" fmla="*/ 79 w 262"/>
                      <a:gd name="T71" fmla="*/ 182 h 249"/>
                      <a:gd name="T72" fmla="*/ 89 w 262"/>
                      <a:gd name="T73" fmla="*/ 197 h 249"/>
                      <a:gd name="T74" fmla="*/ 91 w 262"/>
                      <a:gd name="T75" fmla="*/ 199 h 249"/>
                      <a:gd name="T76" fmla="*/ 95 w 262"/>
                      <a:gd name="T77" fmla="*/ 200 h 249"/>
                      <a:gd name="T78" fmla="*/ 97 w 262"/>
                      <a:gd name="T79" fmla="*/ 200 h 249"/>
                      <a:gd name="T80" fmla="*/ 101 w 262"/>
                      <a:gd name="T81" fmla="*/ 200 h 249"/>
                      <a:gd name="T82" fmla="*/ 104 w 262"/>
                      <a:gd name="T83" fmla="*/ 200 h 249"/>
                      <a:gd name="T84" fmla="*/ 107 w 262"/>
                      <a:gd name="T85" fmla="*/ 200 h 249"/>
                      <a:gd name="T86" fmla="*/ 110 w 262"/>
                      <a:gd name="T87" fmla="*/ 200 h 249"/>
                      <a:gd name="T88" fmla="*/ 111 w 262"/>
                      <a:gd name="T89" fmla="*/ 199 h 249"/>
                      <a:gd name="T90" fmla="*/ 110 w 262"/>
                      <a:gd name="T91" fmla="*/ 209 h 2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62"/>
                      <a:gd name="T139" fmla="*/ 0 h 249"/>
                      <a:gd name="T140" fmla="*/ 262 w 262"/>
                      <a:gd name="T141" fmla="*/ 249 h 2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62" h="249">
                        <a:moveTo>
                          <a:pt x="110" y="209"/>
                        </a:moveTo>
                        <a:lnTo>
                          <a:pt x="261" y="248"/>
                        </a:lnTo>
                        <a:lnTo>
                          <a:pt x="257" y="238"/>
                        </a:lnTo>
                        <a:lnTo>
                          <a:pt x="252" y="228"/>
                        </a:lnTo>
                        <a:lnTo>
                          <a:pt x="155" y="45"/>
                        </a:lnTo>
                        <a:lnTo>
                          <a:pt x="150" y="44"/>
                        </a:lnTo>
                        <a:lnTo>
                          <a:pt x="137" y="38"/>
                        </a:lnTo>
                        <a:lnTo>
                          <a:pt x="118" y="32"/>
                        </a:lnTo>
                        <a:lnTo>
                          <a:pt x="95" y="24"/>
                        </a:lnTo>
                        <a:lnTo>
                          <a:pt x="70" y="16"/>
                        </a:lnTo>
                        <a:lnTo>
                          <a:pt x="46" y="9"/>
                        </a:lnTo>
                        <a:lnTo>
                          <a:pt x="25" y="2"/>
                        </a:lnTo>
                        <a:lnTo>
                          <a:pt x="8" y="0"/>
                        </a:lnTo>
                        <a:lnTo>
                          <a:pt x="9" y="2"/>
                        </a:lnTo>
                        <a:lnTo>
                          <a:pt x="12" y="5"/>
                        </a:lnTo>
                        <a:lnTo>
                          <a:pt x="17" y="9"/>
                        </a:lnTo>
                        <a:lnTo>
                          <a:pt x="21" y="11"/>
                        </a:lnTo>
                        <a:lnTo>
                          <a:pt x="24" y="14"/>
                        </a:lnTo>
                        <a:lnTo>
                          <a:pt x="26" y="15"/>
                        </a:lnTo>
                        <a:lnTo>
                          <a:pt x="26" y="14"/>
                        </a:lnTo>
                        <a:lnTo>
                          <a:pt x="23" y="12"/>
                        </a:lnTo>
                        <a:lnTo>
                          <a:pt x="20" y="12"/>
                        </a:lnTo>
                        <a:lnTo>
                          <a:pt x="17" y="11"/>
                        </a:lnTo>
                        <a:lnTo>
                          <a:pt x="13" y="12"/>
                        </a:lnTo>
                        <a:lnTo>
                          <a:pt x="8" y="12"/>
                        </a:lnTo>
                        <a:lnTo>
                          <a:pt x="5" y="13"/>
                        </a:lnTo>
                        <a:lnTo>
                          <a:pt x="1" y="14"/>
                        </a:lnTo>
                        <a:lnTo>
                          <a:pt x="0" y="16"/>
                        </a:lnTo>
                        <a:lnTo>
                          <a:pt x="1" y="31"/>
                        </a:lnTo>
                        <a:lnTo>
                          <a:pt x="8" y="54"/>
                        </a:lnTo>
                        <a:lnTo>
                          <a:pt x="20" y="79"/>
                        </a:lnTo>
                        <a:lnTo>
                          <a:pt x="35" y="107"/>
                        </a:lnTo>
                        <a:lnTo>
                          <a:pt x="51" y="134"/>
                        </a:lnTo>
                        <a:lnTo>
                          <a:pt x="66" y="160"/>
                        </a:lnTo>
                        <a:lnTo>
                          <a:pt x="79" y="182"/>
                        </a:lnTo>
                        <a:lnTo>
                          <a:pt x="89" y="197"/>
                        </a:lnTo>
                        <a:lnTo>
                          <a:pt x="91" y="199"/>
                        </a:lnTo>
                        <a:lnTo>
                          <a:pt x="95" y="200"/>
                        </a:lnTo>
                        <a:lnTo>
                          <a:pt x="97" y="200"/>
                        </a:lnTo>
                        <a:lnTo>
                          <a:pt x="101" y="200"/>
                        </a:lnTo>
                        <a:lnTo>
                          <a:pt x="104" y="200"/>
                        </a:lnTo>
                        <a:lnTo>
                          <a:pt x="107" y="200"/>
                        </a:lnTo>
                        <a:lnTo>
                          <a:pt x="110" y="200"/>
                        </a:lnTo>
                        <a:lnTo>
                          <a:pt x="111" y="199"/>
                        </a:lnTo>
                        <a:lnTo>
                          <a:pt x="110" y="209"/>
                        </a:lnTo>
                      </a:path>
                    </a:pathLst>
                  </a:custGeom>
                  <a:solidFill>
                    <a:srgbClr val="EAEAEA"/>
                  </a:solidFill>
                  <a:ln w="9525" cap="rnd">
                    <a:noFill/>
                    <a:round/>
                    <a:headEnd/>
                    <a:tailEnd/>
                  </a:ln>
                </p:spPr>
                <p:txBody>
                  <a:bodyPr/>
                  <a:lstStyle/>
                  <a:p>
                    <a:endParaRPr lang="zh-CN" altLang="en-US"/>
                  </a:p>
                </p:txBody>
              </p:sp>
              <p:sp>
                <p:nvSpPr>
                  <p:cNvPr id="65" name="Freeform 103"/>
                  <p:cNvSpPr>
                    <a:spLocks/>
                  </p:cNvSpPr>
                  <p:nvPr/>
                </p:nvSpPr>
                <p:spPr bwMode="auto">
                  <a:xfrm>
                    <a:off x="4298" y="1599"/>
                    <a:ext cx="127" cy="46"/>
                  </a:xfrm>
                  <a:custGeom>
                    <a:avLst/>
                    <a:gdLst>
                      <a:gd name="T0" fmla="*/ 126 w 127"/>
                      <a:gd name="T1" fmla="*/ 45 h 46"/>
                      <a:gd name="T2" fmla="*/ 119 w 127"/>
                      <a:gd name="T3" fmla="*/ 33 h 46"/>
                      <a:gd name="T4" fmla="*/ 0 w 127"/>
                      <a:gd name="T5" fmla="*/ 0 h 46"/>
                      <a:gd name="T6" fmla="*/ 6 w 127"/>
                      <a:gd name="T7" fmla="*/ 11 h 46"/>
                      <a:gd name="T8" fmla="*/ 126 w 127"/>
                      <a:gd name="T9" fmla="*/ 45 h 46"/>
                      <a:gd name="T10" fmla="*/ 0 60000 65536"/>
                      <a:gd name="T11" fmla="*/ 0 60000 65536"/>
                      <a:gd name="T12" fmla="*/ 0 60000 65536"/>
                      <a:gd name="T13" fmla="*/ 0 60000 65536"/>
                      <a:gd name="T14" fmla="*/ 0 60000 65536"/>
                      <a:gd name="T15" fmla="*/ 0 w 127"/>
                      <a:gd name="T16" fmla="*/ 0 h 46"/>
                      <a:gd name="T17" fmla="*/ 127 w 127"/>
                      <a:gd name="T18" fmla="*/ 46 h 46"/>
                    </a:gdLst>
                    <a:ahLst/>
                    <a:cxnLst>
                      <a:cxn ang="T10">
                        <a:pos x="T0" y="T1"/>
                      </a:cxn>
                      <a:cxn ang="T11">
                        <a:pos x="T2" y="T3"/>
                      </a:cxn>
                      <a:cxn ang="T12">
                        <a:pos x="T4" y="T5"/>
                      </a:cxn>
                      <a:cxn ang="T13">
                        <a:pos x="T6" y="T7"/>
                      </a:cxn>
                      <a:cxn ang="T14">
                        <a:pos x="T8" y="T9"/>
                      </a:cxn>
                    </a:cxnLst>
                    <a:rect l="T15" t="T16" r="T17" b="T18"/>
                    <a:pathLst>
                      <a:path w="127" h="46">
                        <a:moveTo>
                          <a:pt x="126" y="45"/>
                        </a:moveTo>
                        <a:lnTo>
                          <a:pt x="119" y="33"/>
                        </a:lnTo>
                        <a:lnTo>
                          <a:pt x="0" y="0"/>
                        </a:lnTo>
                        <a:lnTo>
                          <a:pt x="6" y="11"/>
                        </a:lnTo>
                        <a:lnTo>
                          <a:pt x="126" y="45"/>
                        </a:lnTo>
                      </a:path>
                    </a:pathLst>
                  </a:custGeom>
                  <a:solidFill>
                    <a:srgbClr val="969696"/>
                  </a:solidFill>
                  <a:ln w="9525" cap="rnd">
                    <a:noFill/>
                    <a:round/>
                    <a:headEnd/>
                    <a:tailEnd/>
                  </a:ln>
                </p:spPr>
                <p:txBody>
                  <a:bodyPr/>
                  <a:lstStyle/>
                  <a:p>
                    <a:endParaRPr lang="zh-CN" altLang="en-US"/>
                  </a:p>
                </p:txBody>
              </p:sp>
              <p:sp>
                <p:nvSpPr>
                  <p:cNvPr id="66" name="Freeform 104"/>
                  <p:cNvSpPr>
                    <a:spLocks/>
                  </p:cNvSpPr>
                  <p:nvPr/>
                </p:nvSpPr>
                <p:spPr bwMode="auto">
                  <a:xfrm>
                    <a:off x="4312" y="1630"/>
                    <a:ext cx="127" cy="46"/>
                  </a:xfrm>
                  <a:custGeom>
                    <a:avLst/>
                    <a:gdLst>
                      <a:gd name="T0" fmla="*/ 126 w 127"/>
                      <a:gd name="T1" fmla="*/ 45 h 46"/>
                      <a:gd name="T2" fmla="*/ 119 w 127"/>
                      <a:gd name="T3" fmla="*/ 33 h 46"/>
                      <a:gd name="T4" fmla="*/ 0 w 127"/>
                      <a:gd name="T5" fmla="*/ 0 h 46"/>
                      <a:gd name="T6" fmla="*/ 5 w 127"/>
                      <a:gd name="T7" fmla="*/ 11 h 46"/>
                      <a:gd name="T8" fmla="*/ 126 w 127"/>
                      <a:gd name="T9" fmla="*/ 45 h 46"/>
                      <a:gd name="T10" fmla="*/ 0 60000 65536"/>
                      <a:gd name="T11" fmla="*/ 0 60000 65536"/>
                      <a:gd name="T12" fmla="*/ 0 60000 65536"/>
                      <a:gd name="T13" fmla="*/ 0 60000 65536"/>
                      <a:gd name="T14" fmla="*/ 0 60000 65536"/>
                      <a:gd name="T15" fmla="*/ 0 w 127"/>
                      <a:gd name="T16" fmla="*/ 0 h 46"/>
                      <a:gd name="T17" fmla="*/ 127 w 127"/>
                      <a:gd name="T18" fmla="*/ 46 h 46"/>
                    </a:gdLst>
                    <a:ahLst/>
                    <a:cxnLst>
                      <a:cxn ang="T10">
                        <a:pos x="T0" y="T1"/>
                      </a:cxn>
                      <a:cxn ang="T11">
                        <a:pos x="T2" y="T3"/>
                      </a:cxn>
                      <a:cxn ang="T12">
                        <a:pos x="T4" y="T5"/>
                      </a:cxn>
                      <a:cxn ang="T13">
                        <a:pos x="T6" y="T7"/>
                      </a:cxn>
                      <a:cxn ang="T14">
                        <a:pos x="T8" y="T9"/>
                      </a:cxn>
                    </a:cxnLst>
                    <a:rect l="T15" t="T16" r="T17" b="T18"/>
                    <a:pathLst>
                      <a:path w="127" h="46">
                        <a:moveTo>
                          <a:pt x="126" y="45"/>
                        </a:moveTo>
                        <a:lnTo>
                          <a:pt x="119" y="33"/>
                        </a:lnTo>
                        <a:lnTo>
                          <a:pt x="0" y="0"/>
                        </a:lnTo>
                        <a:lnTo>
                          <a:pt x="5" y="11"/>
                        </a:lnTo>
                        <a:lnTo>
                          <a:pt x="126" y="45"/>
                        </a:lnTo>
                      </a:path>
                    </a:pathLst>
                  </a:custGeom>
                  <a:solidFill>
                    <a:srgbClr val="969696"/>
                  </a:solidFill>
                  <a:ln w="9525" cap="rnd">
                    <a:noFill/>
                    <a:round/>
                    <a:headEnd/>
                    <a:tailEnd/>
                  </a:ln>
                </p:spPr>
                <p:txBody>
                  <a:bodyPr/>
                  <a:lstStyle/>
                  <a:p>
                    <a:endParaRPr lang="zh-CN" altLang="en-US"/>
                  </a:p>
                </p:txBody>
              </p:sp>
              <p:sp>
                <p:nvSpPr>
                  <p:cNvPr id="67" name="Freeform 105"/>
                  <p:cNvSpPr>
                    <a:spLocks/>
                  </p:cNvSpPr>
                  <p:nvPr/>
                </p:nvSpPr>
                <p:spPr bwMode="auto">
                  <a:xfrm>
                    <a:off x="4329" y="1662"/>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headEnd/>
                    <a:tailEnd/>
                  </a:ln>
                </p:spPr>
                <p:txBody>
                  <a:bodyPr/>
                  <a:lstStyle/>
                  <a:p>
                    <a:endParaRPr lang="zh-CN" altLang="en-US"/>
                  </a:p>
                </p:txBody>
              </p:sp>
              <p:sp>
                <p:nvSpPr>
                  <p:cNvPr id="68" name="Freeform 106"/>
                  <p:cNvSpPr>
                    <a:spLocks/>
                  </p:cNvSpPr>
                  <p:nvPr/>
                </p:nvSpPr>
                <p:spPr bwMode="auto">
                  <a:xfrm>
                    <a:off x="4347" y="1695"/>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headEnd/>
                    <a:tailEnd/>
                  </a:ln>
                </p:spPr>
                <p:txBody>
                  <a:bodyPr/>
                  <a:lstStyle/>
                  <a:p>
                    <a:endParaRPr lang="zh-CN" altLang="en-US"/>
                  </a:p>
                </p:txBody>
              </p:sp>
              <p:sp>
                <p:nvSpPr>
                  <p:cNvPr id="69" name="Freeform 107"/>
                  <p:cNvSpPr>
                    <a:spLocks/>
                  </p:cNvSpPr>
                  <p:nvPr/>
                </p:nvSpPr>
                <p:spPr bwMode="auto">
                  <a:xfrm>
                    <a:off x="4366" y="1728"/>
                    <a:ext cx="127" cy="45"/>
                  </a:xfrm>
                  <a:custGeom>
                    <a:avLst/>
                    <a:gdLst>
                      <a:gd name="T0" fmla="*/ 126 w 127"/>
                      <a:gd name="T1" fmla="*/ 44 h 45"/>
                      <a:gd name="T2" fmla="*/ 120 w 127"/>
                      <a:gd name="T3" fmla="*/ 32 h 45"/>
                      <a:gd name="T4" fmla="*/ 0 w 127"/>
                      <a:gd name="T5" fmla="*/ 0 h 45"/>
                      <a:gd name="T6" fmla="*/ 6 w 127"/>
                      <a:gd name="T7" fmla="*/ 11 h 45"/>
                      <a:gd name="T8" fmla="*/ 126 w 127"/>
                      <a:gd name="T9" fmla="*/ 44 h 45"/>
                      <a:gd name="T10" fmla="*/ 0 60000 65536"/>
                      <a:gd name="T11" fmla="*/ 0 60000 65536"/>
                      <a:gd name="T12" fmla="*/ 0 60000 65536"/>
                      <a:gd name="T13" fmla="*/ 0 60000 65536"/>
                      <a:gd name="T14" fmla="*/ 0 60000 65536"/>
                      <a:gd name="T15" fmla="*/ 0 w 127"/>
                      <a:gd name="T16" fmla="*/ 0 h 45"/>
                      <a:gd name="T17" fmla="*/ 127 w 127"/>
                      <a:gd name="T18" fmla="*/ 45 h 45"/>
                    </a:gdLst>
                    <a:ahLst/>
                    <a:cxnLst>
                      <a:cxn ang="T10">
                        <a:pos x="T0" y="T1"/>
                      </a:cxn>
                      <a:cxn ang="T11">
                        <a:pos x="T2" y="T3"/>
                      </a:cxn>
                      <a:cxn ang="T12">
                        <a:pos x="T4" y="T5"/>
                      </a:cxn>
                      <a:cxn ang="T13">
                        <a:pos x="T6" y="T7"/>
                      </a:cxn>
                      <a:cxn ang="T14">
                        <a:pos x="T8" y="T9"/>
                      </a:cxn>
                    </a:cxnLst>
                    <a:rect l="T15" t="T16" r="T17" b="T18"/>
                    <a:pathLst>
                      <a:path w="127" h="45">
                        <a:moveTo>
                          <a:pt x="126" y="44"/>
                        </a:moveTo>
                        <a:lnTo>
                          <a:pt x="120" y="32"/>
                        </a:lnTo>
                        <a:lnTo>
                          <a:pt x="0" y="0"/>
                        </a:lnTo>
                        <a:lnTo>
                          <a:pt x="6" y="11"/>
                        </a:lnTo>
                        <a:lnTo>
                          <a:pt x="126" y="44"/>
                        </a:lnTo>
                      </a:path>
                    </a:pathLst>
                  </a:custGeom>
                  <a:solidFill>
                    <a:srgbClr val="969696"/>
                  </a:solidFill>
                  <a:ln w="9525" cap="rnd">
                    <a:noFill/>
                    <a:round/>
                    <a:headEnd/>
                    <a:tailEnd/>
                  </a:ln>
                </p:spPr>
                <p:txBody>
                  <a:bodyPr/>
                  <a:lstStyle/>
                  <a:p>
                    <a:endParaRPr lang="zh-CN" altLang="en-US"/>
                  </a:p>
                </p:txBody>
              </p:sp>
            </p:grpSp>
            <p:grpSp>
              <p:nvGrpSpPr>
                <p:cNvPr id="42" name="Group 127"/>
                <p:cNvGrpSpPr>
                  <a:grpSpLocks/>
                </p:cNvGrpSpPr>
                <p:nvPr/>
              </p:nvGrpSpPr>
              <p:grpSpPr bwMode="auto">
                <a:xfrm>
                  <a:off x="4146" y="1839"/>
                  <a:ext cx="394" cy="207"/>
                  <a:chOff x="4146" y="1839"/>
                  <a:chExt cx="394" cy="207"/>
                </a:xfrm>
              </p:grpSpPr>
              <p:sp>
                <p:nvSpPr>
                  <p:cNvPr id="43" name="Freeform 109"/>
                  <p:cNvSpPr>
                    <a:spLocks/>
                  </p:cNvSpPr>
                  <p:nvPr/>
                </p:nvSpPr>
                <p:spPr bwMode="auto">
                  <a:xfrm>
                    <a:off x="4146" y="1874"/>
                    <a:ext cx="373" cy="172"/>
                  </a:xfrm>
                  <a:custGeom>
                    <a:avLst/>
                    <a:gdLst>
                      <a:gd name="T0" fmla="*/ 372 w 373"/>
                      <a:gd name="T1" fmla="*/ 118 h 172"/>
                      <a:gd name="T2" fmla="*/ 169 w 373"/>
                      <a:gd name="T3" fmla="*/ 0 h 172"/>
                      <a:gd name="T4" fmla="*/ 0 w 373"/>
                      <a:gd name="T5" fmla="*/ 47 h 172"/>
                      <a:gd name="T6" fmla="*/ 208 w 373"/>
                      <a:gd name="T7" fmla="*/ 171 h 172"/>
                      <a:gd name="T8" fmla="*/ 372 w 373"/>
                      <a:gd name="T9" fmla="*/ 118 h 172"/>
                      <a:gd name="T10" fmla="*/ 0 60000 65536"/>
                      <a:gd name="T11" fmla="*/ 0 60000 65536"/>
                      <a:gd name="T12" fmla="*/ 0 60000 65536"/>
                      <a:gd name="T13" fmla="*/ 0 60000 65536"/>
                      <a:gd name="T14" fmla="*/ 0 60000 65536"/>
                      <a:gd name="T15" fmla="*/ 0 w 373"/>
                      <a:gd name="T16" fmla="*/ 0 h 172"/>
                      <a:gd name="T17" fmla="*/ 373 w 373"/>
                      <a:gd name="T18" fmla="*/ 172 h 172"/>
                    </a:gdLst>
                    <a:ahLst/>
                    <a:cxnLst>
                      <a:cxn ang="T10">
                        <a:pos x="T0" y="T1"/>
                      </a:cxn>
                      <a:cxn ang="T11">
                        <a:pos x="T2" y="T3"/>
                      </a:cxn>
                      <a:cxn ang="T12">
                        <a:pos x="T4" y="T5"/>
                      </a:cxn>
                      <a:cxn ang="T13">
                        <a:pos x="T6" y="T7"/>
                      </a:cxn>
                      <a:cxn ang="T14">
                        <a:pos x="T8" y="T9"/>
                      </a:cxn>
                    </a:cxnLst>
                    <a:rect l="T15" t="T16" r="T17" b="T18"/>
                    <a:pathLst>
                      <a:path w="373" h="172">
                        <a:moveTo>
                          <a:pt x="372" y="118"/>
                        </a:moveTo>
                        <a:lnTo>
                          <a:pt x="169" y="0"/>
                        </a:lnTo>
                        <a:lnTo>
                          <a:pt x="0" y="47"/>
                        </a:lnTo>
                        <a:lnTo>
                          <a:pt x="208" y="171"/>
                        </a:lnTo>
                        <a:lnTo>
                          <a:pt x="372" y="118"/>
                        </a:lnTo>
                      </a:path>
                    </a:pathLst>
                  </a:custGeom>
                  <a:solidFill>
                    <a:srgbClr val="969696"/>
                  </a:solidFill>
                  <a:ln w="9525" cap="rnd">
                    <a:noFill/>
                    <a:round/>
                    <a:headEnd/>
                    <a:tailEnd/>
                  </a:ln>
                </p:spPr>
                <p:txBody>
                  <a:bodyPr/>
                  <a:lstStyle/>
                  <a:p>
                    <a:endParaRPr lang="zh-CN" altLang="en-US"/>
                  </a:p>
                </p:txBody>
              </p:sp>
              <p:sp>
                <p:nvSpPr>
                  <p:cNvPr id="44" name="Freeform 110"/>
                  <p:cNvSpPr>
                    <a:spLocks/>
                  </p:cNvSpPr>
                  <p:nvPr/>
                </p:nvSpPr>
                <p:spPr bwMode="auto">
                  <a:xfrm>
                    <a:off x="4316" y="1870"/>
                    <a:ext cx="223" cy="128"/>
                  </a:xfrm>
                  <a:custGeom>
                    <a:avLst/>
                    <a:gdLst>
                      <a:gd name="T0" fmla="*/ 222 w 223"/>
                      <a:gd name="T1" fmla="*/ 123 h 128"/>
                      <a:gd name="T2" fmla="*/ 12 w 223"/>
                      <a:gd name="T3" fmla="*/ 0 h 128"/>
                      <a:gd name="T4" fmla="*/ 0 w 223"/>
                      <a:gd name="T5" fmla="*/ 3 h 128"/>
                      <a:gd name="T6" fmla="*/ 209 w 223"/>
                      <a:gd name="T7" fmla="*/ 127 h 128"/>
                      <a:gd name="T8" fmla="*/ 222 w 223"/>
                      <a:gd name="T9" fmla="*/ 123 h 128"/>
                      <a:gd name="T10" fmla="*/ 0 60000 65536"/>
                      <a:gd name="T11" fmla="*/ 0 60000 65536"/>
                      <a:gd name="T12" fmla="*/ 0 60000 65536"/>
                      <a:gd name="T13" fmla="*/ 0 60000 65536"/>
                      <a:gd name="T14" fmla="*/ 0 60000 65536"/>
                      <a:gd name="T15" fmla="*/ 0 w 223"/>
                      <a:gd name="T16" fmla="*/ 0 h 128"/>
                      <a:gd name="T17" fmla="*/ 223 w 223"/>
                      <a:gd name="T18" fmla="*/ 128 h 128"/>
                    </a:gdLst>
                    <a:ahLst/>
                    <a:cxnLst>
                      <a:cxn ang="T10">
                        <a:pos x="T0" y="T1"/>
                      </a:cxn>
                      <a:cxn ang="T11">
                        <a:pos x="T2" y="T3"/>
                      </a:cxn>
                      <a:cxn ang="T12">
                        <a:pos x="T4" y="T5"/>
                      </a:cxn>
                      <a:cxn ang="T13">
                        <a:pos x="T6" y="T7"/>
                      </a:cxn>
                      <a:cxn ang="T14">
                        <a:pos x="T8" y="T9"/>
                      </a:cxn>
                    </a:cxnLst>
                    <a:rect l="T15" t="T16" r="T17" b="T18"/>
                    <a:pathLst>
                      <a:path w="223" h="128">
                        <a:moveTo>
                          <a:pt x="222" y="123"/>
                        </a:moveTo>
                        <a:lnTo>
                          <a:pt x="12" y="0"/>
                        </a:lnTo>
                        <a:lnTo>
                          <a:pt x="0" y="3"/>
                        </a:lnTo>
                        <a:lnTo>
                          <a:pt x="209" y="127"/>
                        </a:lnTo>
                        <a:lnTo>
                          <a:pt x="222" y="123"/>
                        </a:lnTo>
                      </a:path>
                    </a:pathLst>
                  </a:custGeom>
                  <a:solidFill>
                    <a:srgbClr val="CCCCCC"/>
                  </a:solidFill>
                  <a:ln w="9525" cap="rnd">
                    <a:noFill/>
                    <a:round/>
                    <a:headEnd/>
                    <a:tailEnd/>
                  </a:ln>
                </p:spPr>
                <p:txBody>
                  <a:bodyPr/>
                  <a:lstStyle/>
                  <a:p>
                    <a:endParaRPr lang="zh-CN" altLang="en-US"/>
                  </a:p>
                </p:txBody>
              </p:sp>
              <p:sp>
                <p:nvSpPr>
                  <p:cNvPr id="45" name="Freeform 111"/>
                  <p:cNvSpPr>
                    <a:spLocks/>
                  </p:cNvSpPr>
                  <p:nvPr/>
                </p:nvSpPr>
                <p:spPr bwMode="auto">
                  <a:xfrm>
                    <a:off x="4350" y="1991"/>
                    <a:ext cx="189" cy="55"/>
                  </a:xfrm>
                  <a:custGeom>
                    <a:avLst/>
                    <a:gdLst>
                      <a:gd name="T0" fmla="*/ 188 w 189"/>
                      <a:gd name="T1" fmla="*/ 2 h 55"/>
                      <a:gd name="T2" fmla="*/ 182 w 189"/>
                      <a:gd name="T3" fmla="*/ 0 h 55"/>
                      <a:gd name="T4" fmla="*/ 0 w 189"/>
                      <a:gd name="T5" fmla="*/ 51 h 55"/>
                      <a:gd name="T6" fmla="*/ 5 w 189"/>
                      <a:gd name="T7" fmla="*/ 54 h 55"/>
                      <a:gd name="T8" fmla="*/ 188 w 189"/>
                      <a:gd name="T9" fmla="*/ 2 h 55"/>
                      <a:gd name="T10" fmla="*/ 0 60000 65536"/>
                      <a:gd name="T11" fmla="*/ 0 60000 65536"/>
                      <a:gd name="T12" fmla="*/ 0 60000 65536"/>
                      <a:gd name="T13" fmla="*/ 0 60000 65536"/>
                      <a:gd name="T14" fmla="*/ 0 60000 65536"/>
                      <a:gd name="T15" fmla="*/ 0 w 189"/>
                      <a:gd name="T16" fmla="*/ 0 h 55"/>
                      <a:gd name="T17" fmla="*/ 189 w 189"/>
                      <a:gd name="T18" fmla="*/ 55 h 55"/>
                    </a:gdLst>
                    <a:ahLst/>
                    <a:cxnLst>
                      <a:cxn ang="T10">
                        <a:pos x="T0" y="T1"/>
                      </a:cxn>
                      <a:cxn ang="T11">
                        <a:pos x="T2" y="T3"/>
                      </a:cxn>
                      <a:cxn ang="T12">
                        <a:pos x="T4" y="T5"/>
                      </a:cxn>
                      <a:cxn ang="T13">
                        <a:pos x="T6" y="T7"/>
                      </a:cxn>
                      <a:cxn ang="T14">
                        <a:pos x="T8" y="T9"/>
                      </a:cxn>
                    </a:cxnLst>
                    <a:rect l="T15" t="T16" r="T17" b="T18"/>
                    <a:pathLst>
                      <a:path w="189" h="55">
                        <a:moveTo>
                          <a:pt x="188" y="2"/>
                        </a:moveTo>
                        <a:lnTo>
                          <a:pt x="182" y="0"/>
                        </a:lnTo>
                        <a:lnTo>
                          <a:pt x="0" y="51"/>
                        </a:lnTo>
                        <a:lnTo>
                          <a:pt x="5" y="54"/>
                        </a:lnTo>
                        <a:lnTo>
                          <a:pt x="188" y="2"/>
                        </a:lnTo>
                      </a:path>
                    </a:pathLst>
                  </a:custGeom>
                  <a:solidFill>
                    <a:srgbClr val="CCCCCC"/>
                  </a:solidFill>
                  <a:ln w="9525" cap="rnd">
                    <a:noFill/>
                    <a:round/>
                    <a:headEnd/>
                    <a:tailEnd/>
                  </a:ln>
                </p:spPr>
                <p:txBody>
                  <a:bodyPr/>
                  <a:lstStyle/>
                  <a:p>
                    <a:endParaRPr lang="zh-CN" altLang="en-US"/>
                  </a:p>
                </p:txBody>
              </p:sp>
              <p:sp>
                <p:nvSpPr>
                  <p:cNvPr id="46" name="Freeform 112"/>
                  <p:cNvSpPr>
                    <a:spLocks/>
                  </p:cNvSpPr>
                  <p:nvPr/>
                </p:nvSpPr>
                <p:spPr bwMode="auto">
                  <a:xfrm>
                    <a:off x="4158" y="1874"/>
                    <a:ext cx="373" cy="168"/>
                  </a:xfrm>
                  <a:custGeom>
                    <a:avLst/>
                    <a:gdLst>
                      <a:gd name="T0" fmla="*/ 372 w 373"/>
                      <a:gd name="T1" fmla="*/ 118 h 168"/>
                      <a:gd name="T2" fmla="*/ 169 w 373"/>
                      <a:gd name="T3" fmla="*/ 0 h 168"/>
                      <a:gd name="T4" fmla="*/ 0 w 373"/>
                      <a:gd name="T5" fmla="*/ 47 h 168"/>
                      <a:gd name="T6" fmla="*/ 202 w 373"/>
                      <a:gd name="T7" fmla="*/ 167 h 168"/>
                      <a:gd name="T8" fmla="*/ 372 w 373"/>
                      <a:gd name="T9" fmla="*/ 118 h 168"/>
                      <a:gd name="T10" fmla="*/ 0 60000 65536"/>
                      <a:gd name="T11" fmla="*/ 0 60000 65536"/>
                      <a:gd name="T12" fmla="*/ 0 60000 65536"/>
                      <a:gd name="T13" fmla="*/ 0 60000 65536"/>
                      <a:gd name="T14" fmla="*/ 0 60000 65536"/>
                      <a:gd name="T15" fmla="*/ 0 w 373"/>
                      <a:gd name="T16" fmla="*/ 0 h 168"/>
                      <a:gd name="T17" fmla="*/ 373 w 373"/>
                      <a:gd name="T18" fmla="*/ 168 h 168"/>
                    </a:gdLst>
                    <a:ahLst/>
                    <a:cxnLst>
                      <a:cxn ang="T10">
                        <a:pos x="T0" y="T1"/>
                      </a:cxn>
                      <a:cxn ang="T11">
                        <a:pos x="T2" y="T3"/>
                      </a:cxn>
                      <a:cxn ang="T12">
                        <a:pos x="T4" y="T5"/>
                      </a:cxn>
                      <a:cxn ang="T13">
                        <a:pos x="T6" y="T7"/>
                      </a:cxn>
                      <a:cxn ang="T14">
                        <a:pos x="T8" y="T9"/>
                      </a:cxn>
                    </a:cxnLst>
                    <a:rect l="T15" t="T16" r="T17" b="T18"/>
                    <a:pathLst>
                      <a:path w="373" h="168">
                        <a:moveTo>
                          <a:pt x="372" y="118"/>
                        </a:moveTo>
                        <a:lnTo>
                          <a:pt x="169" y="0"/>
                        </a:lnTo>
                        <a:lnTo>
                          <a:pt x="0" y="47"/>
                        </a:lnTo>
                        <a:lnTo>
                          <a:pt x="202" y="167"/>
                        </a:lnTo>
                        <a:lnTo>
                          <a:pt x="372" y="118"/>
                        </a:lnTo>
                      </a:path>
                    </a:pathLst>
                  </a:custGeom>
                  <a:solidFill>
                    <a:srgbClr val="EAEAEA"/>
                  </a:solidFill>
                  <a:ln w="9525" cap="rnd">
                    <a:noFill/>
                    <a:round/>
                    <a:headEnd/>
                    <a:tailEnd/>
                  </a:ln>
                </p:spPr>
                <p:txBody>
                  <a:bodyPr/>
                  <a:lstStyle/>
                  <a:p>
                    <a:endParaRPr lang="zh-CN" altLang="en-US"/>
                  </a:p>
                </p:txBody>
              </p:sp>
              <p:sp>
                <p:nvSpPr>
                  <p:cNvPr id="47" name="Freeform 113"/>
                  <p:cNvSpPr>
                    <a:spLocks/>
                  </p:cNvSpPr>
                  <p:nvPr/>
                </p:nvSpPr>
                <p:spPr bwMode="auto">
                  <a:xfrm>
                    <a:off x="4220" y="1897"/>
                    <a:ext cx="132" cy="46"/>
                  </a:xfrm>
                  <a:custGeom>
                    <a:avLst/>
                    <a:gdLst>
                      <a:gd name="T0" fmla="*/ 131 w 132"/>
                      <a:gd name="T1" fmla="*/ 9 h 46"/>
                      <a:gd name="T2" fmla="*/ 118 w 132"/>
                      <a:gd name="T3" fmla="*/ 0 h 46"/>
                      <a:gd name="T4" fmla="*/ 0 w 132"/>
                      <a:gd name="T5" fmla="*/ 35 h 46"/>
                      <a:gd name="T6" fmla="*/ 11 w 132"/>
                      <a:gd name="T7" fmla="*/ 45 h 46"/>
                      <a:gd name="T8" fmla="*/ 131 w 132"/>
                      <a:gd name="T9" fmla="*/ 9 h 46"/>
                      <a:gd name="T10" fmla="*/ 0 60000 65536"/>
                      <a:gd name="T11" fmla="*/ 0 60000 65536"/>
                      <a:gd name="T12" fmla="*/ 0 60000 65536"/>
                      <a:gd name="T13" fmla="*/ 0 60000 65536"/>
                      <a:gd name="T14" fmla="*/ 0 60000 65536"/>
                      <a:gd name="T15" fmla="*/ 0 w 132"/>
                      <a:gd name="T16" fmla="*/ 0 h 46"/>
                      <a:gd name="T17" fmla="*/ 132 w 132"/>
                      <a:gd name="T18" fmla="*/ 46 h 46"/>
                    </a:gdLst>
                    <a:ahLst/>
                    <a:cxnLst>
                      <a:cxn ang="T10">
                        <a:pos x="T0" y="T1"/>
                      </a:cxn>
                      <a:cxn ang="T11">
                        <a:pos x="T2" y="T3"/>
                      </a:cxn>
                      <a:cxn ang="T12">
                        <a:pos x="T4" y="T5"/>
                      </a:cxn>
                      <a:cxn ang="T13">
                        <a:pos x="T6" y="T7"/>
                      </a:cxn>
                      <a:cxn ang="T14">
                        <a:pos x="T8" y="T9"/>
                      </a:cxn>
                    </a:cxnLst>
                    <a:rect l="T15" t="T16" r="T17" b="T18"/>
                    <a:pathLst>
                      <a:path w="132" h="46">
                        <a:moveTo>
                          <a:pt x="131" y="9"/>
                        </a:moveTo>
                        <a:lnTo>
                          <a:pt x="118" y="0"/>
                        </a:lnTo>
                        <a:lnTo>
                          <a:pt x="0" y="35"/>
                        </a:lnTo>
                        <a:lnTo>
                          <a:pt x="11" y="45"/>
                        </a:lnTo>
                        <a:lnTo>
                          <a:pt x="131" y="9"/>
                        </a:lnTo>
                      </a:path>
                    </a:pathLst>
                  </a:custGeom>
                  <a:solidFill>
                    <a:srgbClr val="969696"/>
                  </a:solidFill>
                  <a:ln w="9525" cap="rnd">
                    <a:noFill/>
                    <a:round/>
                    <a:headEnd/>
                    <a:tailEnd/>
                  </a:ln>
                </p:spPr>
                <p:txBody>
                  <a:bodyPr/>
                  <a:lstStyle/>
                  <a:p>
                    <a:endParaRPr lang="zh-CN" altLang="en-US"/>
                  </a:p>
                </p:txBody>
              </p:sp>
              <p:sp>
                <p:nvSpPr>
                  <p:cNvPr id="48" name="Freeform 114"/>
                  <p:cNvSpPr>
                    <a:spLocks/>
                  </p:cNvSpPr>
                  <p:nvPr/>
                </p:nvSpPr>
                <p:spPr bwMode="auto">
                  <a:xfrm>
                    <a:off x="4249" y="1917"/>
                    <a:ext cx="134" cy="45"/>
                  </a:xfrm>
                  <a:custGeom>
                    <a:avLst/>
                    <a:gdLst>
                      <a:gd name="T0" fmla="*/ 133 w 134"/>
                      <a:gd name="T1" fmla="*/ 8 h 45"/>
                      <a:gd name="T2" fmla="*/ 120 w 134"/>
                      <a:gd name="T3" fmla="*/ 0 h 45"/>
                      <a:gd name="T4" fmla="*/ 0 w 134"/>
                      <a:gd name="T5" fmla="*/ 34 h 45"/>
                      <a:gd name="T6" fmla="*/ 12 w 134"/>
                      <a:gd name="T7" fmla="*/ 44 h 45"/>
                      <a:gd name="T8" fmla="*/ 133 w 134"/>
                      <a:gd name="T9" fmla="*/ 8 h 45"/>
                      <a:gd name="T10" fmla="*/ 0 60000 65536"/>
                      <a:gd name="T11" fmla="*/ 0 60000 65536"/>
                      <a:gd name="T12" fmla="*/ 0 60000 65536"/>
                      <a:gd name="T13" fmla="*/ 0 60000 65536"/>
                      <a:gd name="T14" fmla="*/ 0 60000 65536"/>
                      <a:gd name="T15" fmla="*/ 0 w 134"/>
                      <a:gd name="T16" fmla="*/ 0 h 45"/>
                      <a:gd name="T17" fmla="*/ 134 w 134"/>
                      <a:gd name="T18" fmla="*/ 45 h 45"/>
                    </a:gdLst>
                    <a:ahLst/>
                    <a:cxnLst>
                      <a:cxn ang="T10">
                        <a:pos x="T0" y="T1"/>
                      </a:cxn>
                      <a:cxn ang="T11">
                        <a:pos x="T2" y="T3"/>
                      </a:cxn>
                      <a:cxn ang="T12">
                        <a:pos x="T4" y="T5"/>
                      </a:cxn>
                      <a:cxn ang="T13">
                        <a:pos x="T6" y="T7"/>
                      </a:cxn>
                      <a:cxn ang="T14">
                        <a:pos x="T8" y="T9"/>
                      </a:cxn>
                    </a:cxnLst>
                    <a:rect l="T15" t="T16" r="T17" b="T18"/>
                    <a:pathLst>
                      <a:path w="134" h="45">
                        <a:moveTo>
                          <a:pt x="133" y="8"/>
                        </a:moveTo>
                        <a:lnTo>
                          <a:pt x="120" y="0"/>
                        </a:lnTo>
                        <a:lnTo>
                          <a:pt x="0" y="34"/>
                        </a:lnTo>
                        <a:lnTo>
                          <a:pt x="12" y="44"/>
                        </a:lnTo>
                        <a:lnTo>
                          <a:pt x="133" y="8"/>
                        </a:lnTo>
                      </a:path>
                    </a:pathLst>
                  </a:custGeom>
                  <a:solidFill>
                    <a:srgbClr val="969696"/>
                  </a:solidFill>
                  <a:ln w="9525" cap="rnd">
                    <a:noFill/>
                    <a:round/>
                    <a:headEnd/>
                    <a:tailEnd/>
                  </a:ln>
                </p:spPr>
                <p:txBody>
                  <a:bodyPr/>
                  <a:lstStyle/>
                  <a:p>
                    <a:endParaRPr lang="zh-CN" altLang="en-US"/>
                  </a:p>
                </p:txBody>
              </p:sp>
              <p:sp>
                <p:nvSpPr>
                  <p:cNvPr id="49" name="Freeform 115"/>
                  <p:cNvSpPr>
                    <a:spLocks/>
                  </p:cNvSpPr>
                  <p:nvPr/>
                </p:nvSpPr>
                <p:spPr bwMode="auto">
                  <a:xfrm>
                    <a:off x="4286" y="1935"/>
                    <a:ext cx="134" cy="46"/>
                  </a:xfrm>
                  <a:custGeom>
                    <a:avLst/>
                    <a:gdLst>
                      <a:gd name="T0" fmla="*/ 133 w 134"/>
                      <a:gd name="T1" fmla="*/ 9 h 46"/>
                      <a:gd name="T2" fmla="*/ 120 w 134"/>
                      <a:gd name="T3" fmla="*/ 0 h 46"/>
                      <a:gd name="T4" fmla="*/ 0 w 134"/>
                      <a:gd name="T5" fmla="*/ 35 h 46"/>
                      <a:gd name="T6" fmla="*/ 12 w 134"/>
                      <a:gd name="T7" fmla="*/ 45 h 46"/>
                      <a:gd name="T8" fmla="*/ 133 w 134"/>
                      <a:gd name="T9" fmla="*/ 9 h 46"/>
                      <a:gd name="T10" fmla="*/ 0 60000 65536"/>
                      <a:gd name="T11" fmla="*/ 0 60000 65536"/>
                      <a:gd name="T12" fmla="*/ 0 60000 65536"/>
                      <a:gd name="T13" fmla="*/ 0 60000 65536"/>
                      <a:gd name="T14" fmla="*/ 0 60000 65536"/>
                      <a:gd name="T15" fmla="*/ 0 w 134"/>
                      <a:gd name="T16" fmla="*/ 0 h 46"/>
                      <a:gd name="T17" fmla="*/ 134 w 134"/>
                      <a:gd name="T18" fmla="*/ 46 h 46"/>
                    </a:gdLst>
                    <a:ahLst/>
                    <a:cxnLst>
                      <a:cxn ang="T10">
                        <a:pos x="T0" y="T1"/>
                      </a:cxn>
                      <a:cxn ang="T11">
                        <a:pos x="T2" y="T3"/>
                      </a:cxn>
                      <a:cxn ang="T12">
                        <a:pos x="T4" y="T5"/>
                      </a:cxn>
                      <a:cxn ang="T13">
                        <a:pos x="T6" y="T7"/>
                      </a:cxn>
                      <a:cxn ang="T14">
                        <a:pos x="T8" y="T9"/>
                      </a:cxn>
                    </a:cxnLst>
                    <a:rect l="T15" t="T16" r="T17" b="T18"/>
                    <a:pathLst>
                      <a:path w="134" h="46">
                        <a:moveTo>
                          <a:pt x="133" y="9"/>
                        </a:moveTo>
                        <a:lnTo>
                          <a:pt x="120" y="0"/>
                        </a:lnTo>
                        <a:lnTo>
                          <a:pt x="0" y="35"/>
                        </a:lnTo>
                        <a:lnTo>
                          <a:pt x="12" y="45"/>
                        </a:lnTo>
                        <a:lnTo>
                          <a:pt x="133" y="9"/>
                        </a:lnTo>
                      </a:path>
                    </a:pathLst>
                  </a:custGeom>
                  <a:solidFill>
                    <a:srgbClr val="CCCCCC"/>
                  </a:solidFill>
                  <a:ln w="9525" cap="rnd">
                    <a:noFill/>
                    <a:round/>
                    <a:headEnd/>
                    <a:tailEnd/>
                  </a:ln>
                </p:spPr>
                <p:txBody>
                  <a:bodyPr/>
                  <a:lstStyle/>
                  <a:p>
                    <a:endParaRPr lang="zh-CN" altLang="en-US"/>
                  </a:p>
                </p:txBody>
              </p:sp>
              <p:sp>
                <p:nvSpPr>
                  <p:cNvPr id="50" name="Freeform 116"/>
                  <p:cNvSpPr>
                    <a:spLocks/>
                  </p:cNvSpPr>
                  <p:nvPr/>
                </p:nvSpPr>
                <p:spPr bwMode="auto">
                  <a:xfrm>
                    <a:off x="4322" y="1956"/>
                    <a:ext cx="133" cy="46"/>
                  </a:xfrm>
                  <a:custGeom>
                    <a:avLst/>
                    <a:gdLst>
                      <a:gd name="T0" fmla="*/ 132 w 133"/>
                      <a:gd name="T1" fmla="*/ 9 h 46"/>
                      <a:gd name="T2" fmla="*/ 119 w 133"/>
                      <a:gd name="T3" fmla="*/ 0 h 46"/>
                      <a:gd name="T4" fmla="*/ 0 w 133"/>
                      <a:gd name="T5" fmla="*/ 35 h 46"/>
                      <a:gd name="T6" fmla="*/ 11 w 133"/>
                      <a:gd name="T7" fmla="*/ 45 h 46"/>
                      <a:gd name="T8" fmla="*/ 132 w 133"/>
                      <a:gd name="T9" fmla="*/ 9 h 46"/>
                      <a:gd name="T10" fmla="*/ 0 60000 65536"/>
                      <a:gd name="T11" fmla="*/ 0 60000 65536"/>
                      <a:gd name="T12" fmla="*/ 0 60000 65536"/>
                      <a:gd name="T13" fmla="*/ 0 60000 65536"/>
                      <a:gd name="T14" fmla="*/ 0 60000 65536"/>
                      <a:gd name="T15" fmla="*/ 0 w 133"/>
                      <a:gd name="T16" fmla="*/ 0 h 46"/>
                      <a:gd name="T17" fmla="*/ 133 w 133"/>
                      <a:gd name="T18" fmla="*/ 46 h 46"/>
                    </a:gdLst>
                    <a:ahLst/>
                    <a:cxnLst>
                      <a:cxn ang="T10">
                        <a:pos x="T0" y="T1"/>
                      </a:cxn>
                      <a:cxn ang="T11">
                        <a:pos x="T2" y="T3"/>
                      </a:cxn>
                      <a:cxn ang="T12">
                        <a:pos x="T4" y="T5"/>
                      </a:cxn>
                      <a:cxn ang="T13">
                        <a:pos x="T6" y="T7"/>
                      </a:cxn>
                      <a:cxn ang="T14">
                        <a:pos x="T8" y="T9"/>
                      </a:cxn>
                    </a:cxnLst>
                    <a:rect l="T15" t="T16" r="T17" b="T18"/>
                    <a:pathLst>
                      <a:path w="133" h="46">
                        <a:moveTo>
                          <a:pt x="132" y="9"/>
                        </a:moveTo>
                        <a:lnTo>
                          <a:pt x="119" y="0"/>
                        </a:lnTo>
                        <a:lnTo>
                          <a:pt x="0" y="35"/>
                        </a:lnTo>
                        <a:lnTo>
                          <a:pt x="11" y="45"/>
                        </a:lnTo>
                        <a:lnTo>
                          <a:pt x="132" y="9"/>
                        </a:lnTo>
                      </a:path>
                    </a:pathLst>
                  </a:custGeom>
                  <a:solidFill>
                    <a:srgbClr val="CCCCCC"/>
                  </a:solidFill>
                  <a:ln w="9525" cap="rnd">
                    <a:noFill/>
                    <a:round/>
                    <a:headEnd/>
                    <a:tailEnd/>
                  </a:ln>
                </p:spPr>
                <p:txBody>
                  <a:bodyPr/>
                  <a:lstStyle/>
                  <a:p>
                    <a:endParaRPr lang="zh-CN" altLang="en-US"/>
                  </a:p>
                </p:txBody>
              </p:sp>
              <p:sp>
                <p:nvSpPr>
                  <p:cNvPr id="51" name="Freeform 117"/>
                  <p:cNvSpPr>
                    <a:spLocks/>
                  </p:cNvSpPr>
                  <p:nvPr/>
                </p:nvSpPr>
                <p:spPr bwMode="auto">
                  <a:xfrm>
                    <a:off x="4355" y="1977"/>
                    <a:ext cx="133" cy="46"/>
                  </a:xfrm>
                  <a:custGeom>
                    <a:avLst/>
                    <a:gdLst>
                      <a:gd name="T0" fmla="*/ 132 w 133"/>
                      <a:gd name="T1" fmla="*/ 10 h 46"/>
                      <a:gd name="T2" fmla="*/ 119 w 133"/>
                      <a:gd name="T3" fmla="*/ 0 h 46"/>
                      <a:gd name="T4" fmla="*/ 0 w 133"/>
                      <a:gd name="T5" fmla="*/ 34 h 46"/>
                      <a:gd name="T6" fmla="*/ 12 w 133"/>
                      <a:gd name="T7" fmla="*/ 45 h 46"/>
                      <a:gd name="T8" fmla="*/ 132 w 133"/>
                      <a:gd name="T9" fmla="*/ 10 h 46"/>
                      <a:gd name="T10" fmla="*/ 0 60000 65536"/>
                      <a:gd name="T11" fmla="*/ 0 60000 65536"/>
                      <a:gd name="T12" fmla="*/ 0 60000 65536"/>
                      <a:gd name="T13" fmla="*/ 0 60000 65536"/>
                      <a:gd name="T14" fmla="*/ 0 60000 65536"/>
                      <a:gd name="T15" fmla="*/ 0 w 133"/>
                      <a:gd name="T16" fmla="*/ 0 h 46"/>
                      <a:gd name="T17" fmla="*/ 133 w 133"/>
                      <a:gd name="T18" fmla="*/ 46 h 46"/>
                    </a:gdLst>
                    <a:ahLst/>
                    <a:cxnLst>
                      <a:cxn ang="T10">
                        <a:pos x="T0" y="T1"/>
                      </a:cxn>
                      <a:cxn ang="T11">
                        <a:pos x="T2" y="T3"/>
                      </a:cxn>
                      <a:cxn ang="T12">
                        <a:pos x="T4" y="T5"/>
                      </a:cxn>
                      <a:cxn ang="T13">
                        <a:pos x="T6" y="T7"/>
                      </a:cxn>
                      <a:cxn ang="T14">
                        <a:pos x="T8" y="T9"/>
                      </a:cxn>
                    </a:cxnLst>
                    <a:rect l="T15" t="T16" r="T17" b="T18"/>
                    <a:pathLst>
                      <a:path w="133" h="46">
                        <a:moveTo>
                          <a:pt x="132" y="10"/>
                        </a:moveTo>
                        <a:lnTo>
                          <a:pt x="119" y="0"/>
                        </a:lnTo>
                        <a:lnTo>
                          <a:pt x="0" y="34"/>
                        </a:lnTo>
                        <a:lnTo>
                          <a:pt x="12" y="45"/>
                        </a:lnTo>
                        <a:lnTo>
                          <a:pt x="132" y="10"/>
                        </a:lnTo>
                      </a:path>
                    </a:pathLst>
                  </a:custGeom>
                  <a:solidFill>
                    <a:srgbClr val="969696"/>
                  </a:solidFill>
                  <a:ln w="9525" cap="rnd">
                    <a:noFill/>
                    <a:round/>
                    <a:headEnd/>
                    <a:tailEnd/>
                  </a:ln>
                </p:spPr>
                <p:txBody>
                  <a:bodyPr/>
                  <a:lstStyle/>
                  <a:p>
                    <a:endParaRPr lang="zh-CN" altLang="en-US"/>
                  </a:p>
                </p:txBody>
              </p:sp>
              <p:sp>
                <p:nvSpPr>
                  <p:cNvPr id="52" name="Freeform 118"/>
                  <p:cNvSpPr>
                    <a:spLocks/>
                  </p:cNvSpPr>
                  <p:nvPr/>
                </p:nvSpPr>
                <p:spPr bwMode="auto">
                  <a:xfrm>
                    <a:off x="4165" y="1841"/>
                    <a:ext cx="355" cy="176"/>
                  </a:xfrm>
                  <a:custGeom>
                    <a:avLst/>
                    <a:gdLst>
                      <a:gd name="T0" fmla="*/ 354 w 355"/>
                      <a:gd name="T1" fmla="*/ 151 h 176"/>
                      <a:gd name="T2" fmla="*/ 175 w 355"/>
                      <a:gd name="T3" fmla="*/ 0 h 176"/>
                      <a:gd name="T4" fmla="*/ 0 w 355"/>
                      <a:gd name="T5" fmla="*/ 17 h 176"/>
                      <a:gd name="T6" fmla="*/ 184 w 355"/>
                      <a:gd name="T7" fmla="*/ 175 h 176"/>
                      <a:gd name="T8" fmla="*/ 354 w 355"/>
                      <a:gd name="T9" fmla="*/ 151 h 176"/>
                      <a:gd name="T10" fmla="*/ 0 60000 65536"/>
                      <a:gd name="T11" fmla="*/ 0 60000 65536"/>
                      <a:gd name="T12" fmla="*/ 0 60000 65536"/>
                      <a:gd name="T13" fmla="*/ 0 60000 65536"/>
                      <a:gd name="T14" fmla="*/ 0 60000 65536"/>
                      <a:gd name="T15" fmla="*/ 0 w 355"/>
                      <a:gd name="T16" fmla="*/ 0 h 176"/>
                      <a:gd name="T17" fmla="*/ 355 w 355"/>
                      <a:gd name="T18" fmla="*/ 176 h 176"/>
                    </a:gdLst>
                    <a:ahLst/>
                    <a:cxnLst>
                      <a:cxn ang="T10">
                        <a:pos x="T0" y="T1"/>
                      </a:cxn>
                      <a:cxn ang="T11">
                        <a:pos x="T2" y="T3"/>
                      </a:cxn>
                      <a:cxn ang="T12">
                        <a:pos x="T4" y="T5"/>
                      </a:cxn>
                      <a:cxn ang="T13">
                        <a:pos x="T6" y="T7"/>
                      </a:cxn>
                      <a:cxn ang="T14">
                        <a:pos x="T8" y="T9"/>
                      </a:cxn>
                    </a:cxnLst>
                    <a:rect l="T15" t="T16" r="T17" b="T18"/>
                    <a:pathLst>
                      <a:path w="355" h="176">
                        <a:moveTo>
                          <a:pt x="354" y="151"/>
                        </a:moveTo>
                        <a:lnTo>
                          <a:pt x="175" y="0"/>
                        </a:lnTo>
                        <a:lnTo>
                          <a:pt x="0" y="17"/>
                        </a:lnTo>
                        <a:lnTo>
                          <a:pt x="184" y="175"/>
                        </a:lnTo>
                        <a:lnTo>
                          <a:pt x="354" y="151"/>
                        </a:lnTo>
                      </a:path>
                    </a:pathLst>
                  </a:custGeom>
                  <a:solidFill>
                    <a:srgbClr val="969696"/>
                  </a:solidFill>
                  <a:ln w="9525" cap="rnd">
                    <a:noFill/>
                    <a:round/>
                    <a:headEnd/>
                    <a:tailEnd/>
                  </a:ln>
                </p:spPr>
                <p:txBody>
                  <a:bodyPr/>
                  <a:lstStyle/>
                  <a:p>
                    <a:endParaRPr lang="zh-CN" altLang="en-US"/>
                  </a:p>
                </p:txBody>
              </p:sp>
              <p:sp>
                <p:nvSpPr>
                  <p:cNvPr id="53" name="Freeform 119"/>
                  <p:cNvSpPr>
                    <a:spLocks/>
                  </p:cNvSpPr>
                  <p:nvPr/>
                </p:nvSpPr>
                <p:spPr bwMode="auto">
                  <a:xfrm>
                    <a:off x="4340" y="1839"/>
                    <a:ext cx="200" cy="161"/>
                  </a:xfrm>
                  <a:custGeom>
                    <a:avLst/>
                    <a:gdLst>
                      <a:gd name="T0" fmla="*/ 199 w 200"/>
                      <a:gd name="T1" fmla="*/ 158 h 161"/>
                      <a:gd name="T2" fmla="*/ 13 w 200"/>
                      <a:gd name="T3" fmla="*/ 0 h 161"/>
                      <a:gd name="T4" fmla="*/ 0 w 200"/>
                      <a:gd name="T5" fmla="*/ 1 h 161"/>
                      <a:gd name="T6" fmla="*/ 185 w 200"/>
                      <a:gd name="T7" fmla="*/ 160 h 161"/>
                      <a:gd name="T8" fmla="*/ 199 w 200"/>
                      <a:gd name="T9" fmla="*/ 158 h 161"/>
                      <a:gd name="T10" fmla="*/ 0 60000 65536"/>
                      <a:gd name="T11" fmla="*/ 0 60000 65536"/>
                      <a:gd name="T12" fmla="*/ 0 60000 65536"/>
                      <a:gd name="T13" fmla="*/ 0 60000 65536"/>
                      <a:gd name="T14" fmla="*/ 0 60000 65536"/>
                      <a:gd name="T15" fmla="*/ 0 w 200"/>
                      <a:gd name="T16" fmla="*/ 0 h 161"/>
                      <a:gd name="T17" fmla="*/ 200 w 200"/>
                      <a:gd name="T18" fmla="*/ 161 h 161"/>
                    </a:gdLst>
                    <a:ahLst/>
                    <a:cxnLst>
                      <a:cxn ang="T10">
                        <a:pos x="T0" y="T1"/>
                      </a:cxn>
                      <a:cxn ang="T11">
                        <a:pos x="T2" y="T3"/>
                      </a:cxn>
                      <a:cxn ang="T12">
                        <a:pos x="T4" y="T5"/>
                      </a:cxn>
                      <a:cxn ang="T13">
                        <a:pos x="T6" y="T7"/>
                      </a:cxn>
                      <a:cxn ang="T14">
                        <a:pos x="T8" y="T9"/>
                      </a:cxn>
                    </a:cxnLst>
                    <a:rect l="T15" t="T16" r="T17" b="T18"/>
                    <a:pathLst>
                      <a:path w="200" h="161">
                        <a:moveTo>
                          <a:pt x="199" y="158"/>
                        </a:moveTo>
                        <a:lnTo>
                          <a:pt x="13" y="0"/>
                        </a:lnTo>
                        <a:lnTo>
                          <a:pt x="0" y="1"/>
                        </a:lnTo>
                        <a:lnTo>
                          <a:pt x="185" y="160"/>
                        </a:lnTo>
                        <a:lnTo>
                          <a:pt x="199" y="158"/>
                        </a:lnTo>
                      </a:path>
                    </a:pathLst>
                  </a:custGeom>
                  <a:solidFill>
                    <a:srgbClr val="CCCCCC"/>
                  </a:solidFill>
                  <a:ln w="9525" cap="rnd">
                    <a:noFill/>
                    <a:round/>
                    <a:headEnd/>
                    <a:tailEnd/>
                  </a:ln>
                </p:spPr>
                <p:txBody>
                  <a:bodyPr/>
                  <a:lstStyle/>
                  <a:p>
                    <a:endParaRPr lang="zh-CN" altLang="en-US"/>
                  </a:p>
                </p:txBody>
              </p:sp>
              <p:sp>
                <p:nvSpPr>
                  <p:cNvPr id="54" name="Freeform 120"/>
                  <p:cNvSpPr>
                    <a:spLocks/>
                  </p:cNvSpPr>
                  <p:nvPr/>
                </p:nvSpPr>
                <p:spPr bwMode="auto">
                  <a:xfrm>
                    <a:off x="4346" y="1994"/>
                    <a:ext cx="194" cy="23"/>
                  </a:xfrm>
                  <a:custGeom>
                    <a:avLst/>
                    <a:gdLst>
                      <a:gd name="T0" fmla="*/ 193 w 194"/>
                      <a:gd name="T1" fmla="*/ 3 h 23"/>
                      <a:gd name="T2" fmla="*/ 188 w 194"/>
                      <a:gd name="T3" fmla="*/ 0 h 23"/>
                      <a:gd name="T4" fmla="*/ 0 w 194"/>
                      <a:gd name="T5" fmla="*/ 18 h 23"/>
                      <a:gd name="T6" fmla="*/ 4 w 194"/>
                      <a:gd name="T7" fmla="*/ 22 h 23"/>
                      <a:gd name="T8" fmla="*/ 193 w 194"/>
                      <a:gd name="T9" fmla="*/ 3 h 23"/>
                      <a:gd name="T10" fmla="*/ 0 60000 65536"/>
                      <a:gd name="T11" fmla="*/ 0 60000 65536"/>
                      <a:gd name="T12" fmla="*/ 0 60000 65536"/>
                      <a:gd name="T13" fmla="*/ 0 60000 65536"/>
                      <a:gd name="T14" fmla="*/ 0 60000 65536"/>
                      <a:gd name="T15" fmla="*/ 0 w 194"/>
                      <a:gd name="T16" fmla="*/ 0 h 23"/>
                      <a:gd name="T17" fmla="*/ 194 w 194"/>
                      <a:gd name="T18" fmla="*/ 23 h 23"/>
                    </a:gdLst>
                    <a:ahLst/>
                    <a:cxnLst>
                      <a:cxn ang="T10">
                        <a:pos x="T0" y="T1"/>
                      </a:cxn>
                      <a:cxn ang="T11">
                        <a:pos x="T2" y="T3"/>
                      </a:cxn>
                      <a:cxn ang="T12">
                        <a:pos x="T4" y="T5"/>
                      </a:cxn>
                      <a:cxn ang="T13">
                        <a:pos x="T6" y="T7"/>
                      </a:cxn>
                      <a:cxn ang="T14">
                        <a:pos x="T8" y="T9"/>
                      </a:cxn>
                    </a:cxnLst>
                    <a:rect l="T15" t="T16" r="T17" b="T18"/>
                    <a:pathLst>
                      <a:path w="194" h="23">
                        <a:moveTo>
                          <a:pt x="193" y="3"/>
                        </a:moveTo>
                        <a:lnTo>
                          <a:pt x="188" y="0"/>
                        </a:lnTo>
                        <a:lnTo>
                          <a:pt x="0" y="18"/>
                        </a:lnTo>
                        <a:lnTo>
                          <a:pt x="4" y="22"/>
                        </a:lnTo>
                        <a:lnTo>
                          <a:pt x="193" y="3"/>
                        </a:lnTo>
                      </a:path>
                    </a:pathLst>
                  </a:custGeom>
                  <a:solidFill>
                    <a:srgbClr val="CCCCCC"/>
                  </a:solidFill>
                  <a:ln w="9525" cap="rnd">
                    <a:noFill/>
                    <a:round/>
                    <a:headEnd/>
                    <a:tailEnd/>
                  </a:ln>
                </p:spPr>
                <p:txBody>
                  <a:bodyPr/>
                  <a:lstStyle/>
                  <a:p>
                    <a:endParaRPr lang="zh-CN" altLang="en-US"/>
                  </a:p>
                </p:txBody>
              </p:sp>
              <p:sp>
                <p:nvSpPr>
                  <p:cNvPr id="55" name="Freeform 121"/>
                  <p:cNvSpPr>
                    <a:spLocks/>
                  </p:cNvSpPr>
                  <p:nvPr/>
                </p:nvSpPr>
                <p:spPr bwMode="auto">
                  <a:xfrm>
                    <a:off x="4177" y="1842"/>
                    <a:ext cx="355" cy="172"/>
                  </a:xfrm>
                  <a:custGeom>
                    <a:avLst/>
                    <a:gdLst>
                      <a:gd name="T0" fmla="*/ 354 w 355"/>
                      <a:gd name="T1" fmla="*/ 153 h 172"/>
                      <a:gd name="T2" fmla="*/ 175 w 355"/>
                      <a:gd name="T3" fmla="*/ 0 h 172"/>
                      <a:gd name="T4" fmla="*/ 0 w 355"/>
                      <a:gd name="T5" fmla="*/ 18 h 172"/>
                      <a:gd name="T6" fmla="*/ 178 w 355"/>
                      <a:gd name="T7" fmla="*/ 171 h 172"/>
                      <a:gd name="T8" fmla="*/ 354 w 355"/>
                      <a:gd name="T9" fmla="*/ 153 h 172"/>
                      <a:gd name="T10" fmla="*/ 0 60000 65536"/>
                      <a:gd name="T11" fmla="*/ 0 60000 65536"/>
                      <a:gd name="T12" fmla="*/ 0 60000 65536"/>
                      <a:gd name="T13" fmla="*/ 0 60000 65536"/>
                      <a:gd name="T14" fmla="*/ 0 60000 65536"/>
                      <a:gd name="T15" fmla="*/ 0 w 355"/>
                      <a:gd name="T16" fmla="*/ 0 h 172"/>
                      <a:gd name="T17" fmla="*/ 355 w 355"/>
                      <a:gd name="T18" fmla="*/ 172 h 172"/>
                    </a:gdLst>
                    <a:ahLst/>
                    <a:cxnLst>
                      <a:cxn ang="T10">
                        <a:pos x="T0" y="T1"/>
                      </a:cxn>
                      <a:cxn ang="T11">
                        <a:pos x="T2" y="T3"/>
                      </a:cxn>
                      <a:cxn ang="T12">
                        <a:pos x="T4" y="T5"/>
                      </a:cxn>
                      <a:cxn ang="T13">
                        <a:pos x="T6" y="T7"/>
                      </a:cxn>
                      <a:cxn ang="T14">
                        <a:pos x="T8" y="T9"/>
                      </a:cxn>
                    </a:cxnLst>
                    <a:rect l="T15" t="T16" r="T17" b="T18"/>
                    <a:pathLst>
                      <a:path w="355" h="172">
                        <a:moveTo>
                          <a:pt x="354" y="153"/>
                        </a:moveTo>
                        <a:lnTo>
                          <a:pt x="175" y="0"/>
                        </a:lnTo>
                        <a:lnTo>
                          <a:pt x="0" y="18"/>
                        </a:lnTo>
                        <a:lnTo>
                          <a:pt x="178" y="171"/>
                        </a:lnTo>
                        <a:lnTo>
                          <a:pt x="354" y="153"/>
                        </a:lnTo>
                      </a:path>
                    </a:pathLst>
                  </a:custGeom>
                  <a:solidFill>
                    <a:srgbClr val="EAEAEA"/>
                  </a:solidFill>
                  <a:ln w="9525" cap="rnd">
                    <a:noFill/>
                    <a:round/>
                    <a:headEnd/>
                    <a:tailEnd/>
                  </a:ln>
                </p:spPr>
                <p:txBody>
                  <a:bodyPr/>
                  <a:lstStyle/>
                  <a:p>
                    <a:endParaRPr lang="zh-CN" altLang="en-US"/>
                  </a:p>
                </p:txBody>
              </p:sp>
              <p:sp>
                <p:nvSpPr>
                  <p:cNvPr id="56" name="Freeform 122"/>
                  <p:cNvSpPr>
                    <a:spLocks/>
                  </p:cNvSpPr>
                  <p:nvPr/>
                </p:nvSpPr>
                <p:spPr bwMode="auto">
                  <a:xfrm>
                    <a:off x="4236" y="1868"/>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headEnd/>
                    <a:tailEnd/>
                  </a:ln>
                </p:spPr>
                <p:txBody>
                  <a:bodyPr/>
                  <a:lstStyle/>
                  <a:p>
                    <a:endParaRPr lang="zh-CN" altLang="en-US"/>
                  </a:p>
                </p:txBody>
              </p:sp>
              <p:sp>
                <p:nvSpPr>
                  <p:cNvPr id="57" name="Freeform 123"/>
                  <p:cNvSpPr>
                    <a:spLocks/>
                  </p:cNvSpPr>
                  <p:nvPr/>
                </p:nvSpPr>
                <p:spPr bwMode="auto">
                  <a:xfrm>
                    <a:off x="4262" y="1892"/>
                    <a:ext cx="135" cy="27"/>
                  </a:xfrm>
                  <a:custGeom>
                    <a:avLst/>
                    <a:gdLst>
                      <a:gd name="T0" fmla="*/ 134 w 135"/>
                      <a:gd name="T1" fmla="*/ 11 h 27"/>
                      <a:gd name="T2" fmla="*/ 123 w 135"/>
                      <a:gd name="T3" fmla="*/ 0 h 27"/>
                      <a:gd name="T4" fmla="*/ 0 w 135"/>
                      <a:gd name="T5" fmla="*/ 13 h 27"/>
                      <a:gd name="T6" fmla="*/ 10 w 135"/>
                      <a:gd name="T7" fmla="*/ 26 h 27"/>
                      <a:gd name="T8" fmla="*/ 134 w 135"/>
                      <a:gd name="T9" fmla="*/ 11 h 27"/>
                      <a:gd name="T10" fmla="*/ 0 60000 65536"/>
                      <a:gd name="T11" fmla="*/ 0 60000 65536"/>
                      <a:gd name="T12" fmla="*/ 0 60000 65536"/>
                      <a:gd name="T13" fmla="*/ 0 60000 65536"/>
                      <a:gd name="T14" fmla="*/ 0 60000 65536"/>
                      <a:gd name="T15" fmla="*/ 0 w 135"/>
                      <a:gd name="T16" fmla="*/ 0 h 27"/>
                      <a:gd name="T17" fmla="*/ 135 w 135"/>
                      <a:gd name="T18" fmla="*/ 27 h 27"/>
                    </a:gdLst>
                    <a:ahLst/>
                    <a:cxnLst>
                      <a:cxn ang="T10">
                        <a:pos x="T0" y="T1"/>
                      </a:cxn>
                      <a:cxn ang="T11">
                        <a:pos x="T2" y="T3"/>
                      </a:cxn>
                      <a:cxn ang="T12">
                        <a:pos x="T4" y="T5"/>
                      </a:cxn>
                      <a:cxn ang="T13">
                        <a:pos x="T6" y="T7"/>
                      </a:cxn>
                      <a:cxn ang="T14">
                        <a:pos x="T8" y="T9"/>
                      </a:cxn>
                    </a:cxnLst>
                    <a:rect l="T15" t="T16" r="T17" b="T18"/>
                    <a:pathLst>
                      <a:path w="135" h="27">
                        <a:moveTo>
                          <a:pt x="134" y="11"/>
                        </a:moveTo>
                        <a:lnTo>
                          <a:pt x="123" y="0"/>
                        </a:lnTo>
                        <a:lnTo>
                          <a:pt x="0" y="13"/>
                        </a:lnTo>
                        <a:lnTo>
                          <a:pt x="10" y="26"/>
                        </a:lnTo>
                        <a:lnTo>
                          <a:pt x="134" y="11"/>
                        </a:lnTo>
                      </a:path>
                    </a:pathLst>
                  </a:custGeom>
                  <a:solidFill>
                    <a:srgbClr val="969696"/>
                  </a:solidFill>
                  <a:ln w="9525" cap="rnd">
                    <a:noFill/>
                    <a:round/>
                    <a:headEnd/>
                    <a:tailEnd/>
                  </a:ln>
                </p:spPr>
                <p:txBody>
                  <a:bodyPr/>
                  <a:lstStyle/>
                  <a:p>
                    <a:endParaRPr lang="zh-CN" altLang="en-US"/>
                  </a:p>
                </p:txBody>
              </p:sp>
              <p:sp>
                <p:nvSpPr>
                  <p:cNvPr id="58" name="Freeform 124"/>
                  <p:cNvSpPr>
                    <a:spLocks/>
                  </p:cNvSpPr>
                  <p:nvPr/>
                </p:nvSpPr>
                <p:spPr bwMode="auto">
                  <a:xfrm>
                    <a:off x="4295" y="1916"/>
                    <a:ext cx="135" cy="27"/>
                  </a:xfrm>
                  <a:custGeom>
                    <a:avLst/>
                    <a:gdLst>
                      <a:gd name="T0" fmla="*/ 134 w 135"/>
                      <a:gd name="T1" fmla="*/ 11 h 27"/>
                      <a:gd name="T2" fmla="*/ 123 w 135"/>
                      <a:gd name="T3" fmla="*/ 0 h 27"/>
                      <a:gd name="T4" fmla="*/ 0 w 135"/>
                      <a:gd name="T5" fmla="*/ 13 h 27"/>
                      <a:gd name="T6" fmla="*/ 10 w 135"/>
                      <a:gd name="T7" fmla="*/ 26 h 27"/>
                      <a:gd name="T8" fmla="*/ 134 w 135"/>
                      <a:gd name="T9" fmla="*/ 11 h 27"/>
                      <a:gd name="T10" fmla="*/ 0 60000 65536"/>
                      <a:gd name="T11" fmla="*/ 0 60000 65536"/>
                      <a:gd name="T12" fmla="*/ 0 60000 65536"/>
                      <a:gd name="T13" fmla="*/ 0 60000 65536"/>
                      <a:gd name="T14" fmla="*/ 0 60000 65536"/>
                      <a:gd name="T15" fmla="*/ 0 w 135"/>
                      <a:gd name="T16" fmla="*/ 0 h 27"/>
                      <a:gd name="T17" fmla="*/ 135 w 135"/>
                      <a:gd name="T18" fmla="*/ 27 h 27"/>
                    </a:gdLst>
                    <a:ahLst/>
                    <a:cxnLst>
                      <a:cxn ang="T10">
                        <a:pos x="T0" y="T1"/>
                      </a:cxn>
                      <a:cxn ang="T11">
                        <a:pos x="T2" y="T3"/>
                      </a:cxn>
                      <a:cxn ang="T12">
                        <a:pos x="T4" y="T5"/>
                      </a:cxn>
                      <a:cxn ang="T13">
                        <a:pos x="T6" y="T7"/>
                      </a:cxn>
                      <a:cxn ang="T14">
                        <a:pos x="T8" y="T9"/>
                      </a:cxn>
                    </a:cxnLst>
                    <a:rect l="T15" t="T16" r="T17" b="T18"/>
                    <a:pathLst>
                      <a:path w="135" h="27">
                        <a:moveTo>
                          <a:pt x="134" y="11"/>
                        </a:moveTo>
                        <a:lnTo>
                          <a:pt x="123" y="0"/>
                        </a:lnTo>
                        <a:lnTo>
                          <a:pt x="0" y="13"/>
                        </a:lnTo>
                        <a:lnTo>
                          <a:pt x="10" y="26"/>
                        </a:lnTo>
                        <a:lnTo>
                          <a:pt x="134" y="11"/>
                        </a:lnTo>
                      </a:path>
                    </a:pathLst>
                  </a:custGeom>
                  <a:solidFill>
                    <a:srgbClr val="969696"/>
                  </a:solidFill>
                  <a:ln w="9525" cap="rnd">
                    <a:noFill/>
                    <a:round/>
                    <a:headEnd/>
                    <a:tailEnd/>
                  </a:ln>
                </p:spPr>
                <p:txBody>
                  <a:bodyPr/>
                  <a:lstStyle/>
                  <a:p>
                    <a:endParaRPr lang="zh-CN" altLang="en-US"/>
                  </a:p>
                </p:txBody>
              </p:sp>
              <p:sp>
                <p:nvSpPr>
                  <p:cNvPr id="59" name="Freeform 125"/>
                  <p:cNvSpPr>
                    <a:spLocks/>
                  </p:cNvSpPr>
                  <p:nvPr/>
                </p:nvSpPr>
                <p:spPr bwMode="auto">
                  <a:xfrm>
                    <a:off x="4327" y="1943"/>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headEnd/>
                    <a:tailEnd/>
                  </a:ln>
                </p:spPr>
                <p:txBody>
                  <a:bodyPr/>
                  <a:lstStyle/>
                  <a:p>
                    <a:endParaRPr lang="zh-CN" altLang="en-US"/>
                  </a:p>
                </p:txBody>
              </p:sp>
              <p:sp>
                <p:nvSpPr>
                  <p:cNvPr id="60" name="Freeform 126"/>
                  <p:cNvSpPr>
                    <a:spLocks/>
                  </p:cNvSpPr>
                  <p:nvPr/>
                </p:nvSpPr>
                <p:spPr bwMode="auto">
                  <a:xfrm>
                    <a:off x="4356" y="1970"/>
                    <a:ext cx="135" cy="26"/>
                  </a:xfrm>
                  <a:custGeom>
                    <a:avLst/>
                    <a:gdLst>
                      <a:gd name="T0" fmla="*/ 134 w 135"/>
                      <a:gd name="T1" fmla="*/ 11 h 26"/>
                      <a:gd name="T2" fmla="*/ 123 w 135"/>
                      <a:gd name="T3" fmla="*/ 0 h 26"/>
                      <a:gd name="T4" fmla="*/ 0 w 135"/>
                      <a:gd name="T5" fmla="*/ 13 h 26"/>
                      <a:gd name="T6" fmla="*/ 9 w 135"/>
                      <a:gd name="T7" fmla="*/ 25 h 26"/>
                      <a:gd name="T8" fmla="*/ 134 w 135"/>
                      <a:gd name="T9" fmla="*/ 11 h 26"/>
                      <a:gd name="T10" fmla="*/ 0 60000 65536"/>
                      <a:gd name="T11" fmla="*/ 0 60000 65536"/>
                      <a:gd name="T12" fmla="*/ 0 60000 65536"/>
                      <a:gd name="T13" fmla="*/ 0 60000 65536"/>
                      <a:gd name="T14" fmla="*/ 0 60000 65536"/>
                      <a:gd name="T15" fmla="*/ 0 w 135"/>
                      <a:gd name="T16" fmla="*/ 0 h 26"/>
                      <a:gd name="T17" fmla="*/ 135 w 135"/>
                      <a:gd name="T18" fmla="*/ 26 h 26"/>
                    </a:gdLst>
                    <a:ahLst/>
                    <a:cxnLst>
                      <a:cxn ang="T10">
                        <a:pos x="T0" y="T1"/>
                      </a:cxn>
                      <a:cxn ang="T11">
                        <a:pos x="T2" y="T3"/>
                      </a:cxn>
                      <a:cxn ang="T12">
                        <a:pos x="T4" y="T5"/>
                      </a:cxn>
                      <a:cxn ang="T13">
                        <a:pos x="T6" y="T7"/>
                      </a:cxn>
                      <a:cxn ang="T14">
                        <a:pos x="T8" y="T9"/>
                      </a:cxn>
                    </a:cxnLst>
                    <a:rect l="T15" t="T16" r="T17" b="T18"/>
                    <a:pathLst>
                      <a:path w="135" h="26">
                        <a:moveTo>
                          <a:pt x="134" y="11"/>
                        </a:moveTo>
                        <a:lnTo>
                          <a:pt x="123" y="0"/>
                        </a:lnTo>
                        <a:lnTo>
                          <a:pt x="0" y="13"/>
                        </a:lnTo>
                        <a:lnTo>
                          <a:pt x="9" y="25"/>
                        </a:lnTo>
                        <a:lnTo>
                          <a:pt x="134" y="11"/>
                        </a:lnTo>
                      </a:path>
                    </a:pathLst>
                  </a:custGeom>
                  <a:solidFill>
                    <a:srgbClr val="969696"/>
                  </a:solidFill>
                  <a:ln w="9525" cap="rnd">
                    <a:noFill/>
                    <a:round/>
                    <a:headEnd/>
                    <a:tailEnd/>
                  </a:ln>
                </p:spPr>
                <p:txBody>
                  <a:bodyPr/>
                  <a:lstStyle/>
                  <a:p>
                    <a:endParaRPr lang="zh-CN" altLang="en-US"/>
                  </a:p>
                </p:txBody>
              </p:sp>
            </p:grpSp>
          </p:grpSp>
          <p:sp>
            <p:nvSpPr>
              <p:cNvPr id="37" name="TextBox 36"/>
              <p:cNvSpPr txBox="1"/>
              <p:nvPr/>
            </p:nvSpPr>
            <p:spPr>
              <a:xfrm>
                <a:off x="155929" y="2853349"/>
                <a:ext cx="1650185" cy="3589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1400" smtClean="0">
                    <a:solidFill>
                      <a:schemeClr val="tx1"/>
                    </a:solidFill>
                    <a:latin typeface="微软雅黑" pitchFamily="34" charset="-122"/>
                    <a:ea typeface="微软雅黑" pitchFamily="34" charset="-122"/>
                  </a:rPr>
                  <a:t>SAM</a:t>
                </a:r>
                <a:r>
                  <a:rPr lang="zh-CN" altLang="en-US" sz="1400" smtClean="0">
                    <a:solidFill>
                      <a:schemeClr val="tx1"/>
                    </a:solidFill>
                    <a:latin typeface="微软雅黑" pitchFamily="34" charset="-122"/>
                    <a:ea typeface="微软雅黑" pitchFamily="34" charset="-122"/>
                  </a:rPr>
                  <a:t>系统</a:t>
                </a:r>
                <a:endParaRPr lang="zh-CN" altLang="en-US" sz="1400" dirty="0">
                  <a:solidFill>
                    <a:schemeClr val="tx1"/>
                  </a:solidFill>
                  <a:latin typeface="微软雅黑" pitchFamily="34" charset="-122"/>
                  <a:ea typeface="微软雅黑" pitchFamily="34" charset="-122"/>
                </a:endParaRPr>
              </a:p>
            </p:txBody>
          </p:sp>
        </p:grpSp>
        <p:grpSp>
          <p:nvGrpSpPr>
            <p:cNvPr id="8" name="组合 125"/>
            <p:cNvGrpSpPr/>
            <p:nvPr/>
          </p:nvGrpSpPr>
          <p:grpSpPr>
            <a:xfrm>
              <a:off x="2895600" y="4492823"/>
              <a:ext cx="1219200" cy="612577"/>
              <a:chOff x="2543888" y="4254045"/>
              <a:chExt cx="1219200" cy="612577"/>
            </a:xfrm>
          </p:grpSpPr>
          <p:grpSp>
            <p:nvGrpSpPr>
              <p:cNvPr id="32" name="组合 31"/>
              <p:cNvGrpSpPr>
                <a:grpSpLocks/>
              </p:cNvGrpSpPr>
              <p:nvPr/>
            </p:nvGrpSpPr>
            <p:grpSpPr bwMode="auto">
              <a:xfrm>
                <a:off x="2869661" y="4254045"/>
                <a:ext cx="402180" cy="364347"/>
                <a:chOff x="4395348" y="297537"/>
                <a:chExt cx="442629" cy="400860"/>
              </a:xfrm>
            </p:grpSpPr>
            <p:pic>
              <p:nvPicPr>
                <p:cNvPr id="34"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5348" y="297537"/>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5226" y="355091"/>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nvSpPr>
            <p:spPr bwMode="auto">
              <a:xfrm>
                <a:off x="2543888" y="4558845"/>
                <a:ext cx="1219200" cy="307777"/>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服务消费者</a:t>
                </a:r>
                <a:endParaRPr lang="zh-CN" altLang="en-US" sz="1400" kern="0" dirty="0">
                  <a:solidFill>
                    <a:schemeClr val="tx1"/>
                  </a:solidFill>
                  <a:latin typeface="微软雅黑" pitchFamily="34" charset="-122"/>
                  <a:ea typeface="微软雅黑" pitchFamily="34" charset="-122"/>
                </a:endParaRPr>
              </a:p>
            </p:txBody>
          </p:sp>
        </p:grpSp>
        <p:sp>
          <p:nvSpPr>
            <p:cNvPr id="9" name="右箭头 8"/>
            <p:cNvSpPr/>
            <p:nvPr/>
          </p:nvSpPr>
          <p:spPr bwMode="auto">
            <a:xfrm>
              <a:off x="1951912" y="1981200"/>
              <a:ext cx="533400" cy="238778"/>
            </a:xfrm>
            <a:prstGeom prst="rightArrow">
              <a:avLst>
                <a:gd name="adj1" fmla="val 50000"/>
                <a:gd name="adj2" fmla="val 44521"/>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grpSp>
          <p:nvGrpSpPr>
            <p:cNvPr id="10" name="组合 108"/>
            <p:cNvGrpSpPr/>
            <p:nvPr/>
          </p:nvGrpSpPr>
          <p:grpSpPr>
            <a:xfrm>
              <a:off x="2561512" y="1484784"/>
              <a:ext cx="1143000" cy="819973"/>
              <a:chOff x="2362200" y="1875702"/>
              <a:chExt cx="1143000" cy="688777"/>
            </a:xfrm>
          </p:grpSpPr>
          <p:grpSp>
            <p:nvGrpSpPr>
              <p:cNvPr id="28" name="组合 26"/>
              <p:cNvGrpSpPr>
                <a:grpSpLocks/>
              </p:cNvGrpSpPr>
              <p:nvPr/>
            </p:nvGrpSpPr>
            <p:grpSpPr bwMode="auto">
              <a:xfrm>
                <a:off x="2611778" y="1875702"/>
                <a:ext cx="402178" cy="469845"/>
                <a:chOff x="4279249" y="112103"/>
                <a:chExt cx="442626" cy="516931"/>
              </a:xfrm>
            </p:grpSpPr>
            <p:pic>
              <p:nvPicPr>
                <p:cNvPr id="30"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9249" y="112103"/>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7" descr="MSN-M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4" y="285728"/>
                  <a:ext cx="292751" cy="34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TextBox 28"/>
              <p:cNvSpPr txBox="1"/>
              <p:nvPr/>
            </p:nvSpPr>
            <p:spPr bwMode="auto">
              <a:xfrm>
                <a:off x="2362200" y="2256702"/>
                <a:ext cx="1143000" cy="307777"/>
              </a:xfrm>
              <a:prstGeom prst="rect">
                <a:avLst/>
              </a:prstGeom>
              <a:noFill/>
            </p:spPr>
            <p:txBody>
              <a:bodyPr wrap="square">
                <a:spAutoFit/>
              </a:bodyPr>
              <a:lstStyle/>
              <a:p>
                <a:pPr algn="ctr" fontAlgn="t">
                  <a:defRPr/>
                </a:pPr>
                <a:r>
                  <a:rPr lang="zh-CN" altLang="en-US" sz="1400" kern="0" dirty="0" smtClean="0">
                    <a:solidFill>
                      <a:schemeClr val="tx1"/>
                    </a:solidFill>
                    <a:latin typeface="微软雅黑" pitchFamily="34" charset="-122"/>
                    <a:ea typeface="微软雅黑" pitchFamily="34" charset="-122"/>
                  </a:rPr>
                  <a:t>服务提供者</a:t>
                </a:r>
                <a:endParaRPr lang="zh-CN" altLang="en-US" sz="1400" kern="0" dirty="0">
                  <a:solidFill>
                    <a:schemeClr val="tx1"/>
                  </a:solidFill>
                  <a:latin typeface="微软雅黑" pitchFamily="34" charset="-122"/>
                  <a:ea typeface="微软雅黑" pitchFamily="34" charset="-122"/>
                </a:endParaRPr>
              </a:p>
            </p:txBody>
          </p:sp>
        </p:grpSp>
        <p:sp>
          <p:nvSpPr>
            <p:cNvPr id="11" name="流程图: 直接访问存储器 10"/>
            <p:cNvSpPr/>
            <p:nvPr/>
          </p:nvSpPr>
          <p:spPr bwMode="auto">
            <a:xfrm>
              <a:off x="2180512" y="3185178"/>
              <a:ext cx="1676400" cy="635000"/>
            </a:xfrm>
            <a:prstGeom prst="flowChartMagneticDrum">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25000" dirty="0" smtClean="0">
                  <a:ln>
                    <a:noFill/>
                  </a:ln>
                  <a:solidFill>
                    <a:schemeClr val="tx1">
                      <a:lumMod val="50000"/>
                      <a:lumOff val="50000"/>
                    </a:schemeClr>
                  </a:solidFill>
                  <a:effectLst/>
                  <a:latin typeface="微软雅黑" pitchFamily="34" charset="-122"/>
                  <a:ea typeface="微软雅黑" pitchFamily="34" charset="-122"/>
                </a:rPr>
                <a:t>服务总线</a:t>
              </a:r>
              <a:r>
                <a:rPr kumimoji="0" lang="en-US" altLang="zh-CN" sz="2000" b="1" i="0" u="none" strike="noStrike" cap="none" normalizeH="0" baseline="-25000" dirty="0" smtClean="0">
                  <a:ln>
                    <a:noFill/>
                  </a:ln>
                  <a:solidFill>
                    <a:schemeClr val="tx1">
                      <a:lumMod val="50000"/>
                      <a:lumOff val="50000"/>
                    </a:schemeClr>
                  </a:solidFill>
                  <a:effectLst/>
                  <a:latin typeface="微软雅黑" pitchFamily="34" charset="-122"/>
                  <a:ea typeface="微软雅黑" pitchFamily="34" charset="-122"/>
                </a:rPr>
                <a:t>ESB</a:t>
              </a:r>
              <a:endParaRPr kumimoji="0" lang="zh-CN" altLang="en-US" sz="2000" b="1" i="0" u="none" strike="noStrike" cap="none" normalizeH="0" baseline="-25000" dirty="0" smtClean="0">
                <a:ln>
                  <a:noFill/>
                </a:ln>
                <a:solidFill>
                  <a:schemeClr val="tx1">
                    <a:lumMod val="50000"/>
                    <a:lumOff val="50000"/>
                  </a:schemeClr>
                </a:solidFill>
                <a:effectLst/>
                <a:latin typeface="微软雅黑" pitchFamily="34" charset="-122"/>
                <a:ea typeface="微软雅黑" pitchFamily="34" charset="-122"/>
              </a:endParaRPr>
            </a:p>
          </p:txBody>
        </p:sp>
        <p:sp>
          <p:nvSpPr>
            <p:cNvPr id="12" name="上下箭头 11"/>
            <p:cNvSpPr/>
            <p:nvPr/>
          </p:nvSpPr>
          <p:spPr bwMode="auto">
            <a:xfrm>
              <a:off x="2942512" y="3896378"/>
              <a:ext cx="228600" cy="685800"/>
            </a:xfrm>
            <a:prstGeom prst="up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13" name="下箭头 12"/>
            <p:cNvSpPr/>
            <p:nvPr/>
          </p:nvSpPr>
          <p:spPr bwMode="auto">
            <a:xfrm>
              <a:off x="2866312" y="2448578"/>
              <a:ext cx="228600" cy="609600"/>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grpSp>
          <p:nvGrpSpPr>
            <p:cNvPr id="14" name="组合 89"/>
            <p:cNvGrpSpPr/>
            <p:nvPr/>
          </p:nvGrpSpPr>
          <p:grpSpPr>
            <a:xfrm>
              <a:off x="1403648" y="4734577"/>
              <a:ext cx="968095" cy="1214704"/>
              <a:chOff x="4374486" y="2786057"/>
              <a:chExt cx="1000544" cy="1223177"/>
            </a:xfrm>
          </p:grpSpPr>
          <p:pic>
            <p:nvPicPr>
              <p:cNvPr id="26" name="Picture 8" descr="C:\Documents and Settings\Administrator\My Documents\My Pictures\Microsoft 剪辑管理器\j0428969.wmf"/>
              <p:cNvPicPr>
                <a:picLocks noChangeAspect="1" noChangeArrowheads="1"/>
              </p:cNvPicPr>
              <p:nvPr/>
            </p:nvPicPr>
            <p:blipFill>
              <a:blip r:embed="rId4" cstate="print"/>
              <a:srcRect/>
              <a:stretch>
                <a:fillRect/>
              </a:stretch>
            </p:blipFill>
            <p:spPr bwMode="auto">
              <a:xfrm>
                <a:off x="4572000" y="2786057"/>
                <a:ext cx="567027" cy="785818"/>
              </a:xfrm>
              <a:prstGeom prst="rect">
                <a:avLst/>
              </a:prstGeom>
              <a:noFill/>
            </p:spPr>
          </p:pic>
          <p:sp>
            <p:nvSpPr>
              <p:cNvPr id="27" name="TextBox 26"/>
              <p:cNvSpPr txBox="1"/>
              <p:nvPr/>
            </p:nvSpPr>
            <p:spPr>
              <a:xfrm>
                <a:off x="4374486" y="3699310"/>
                <a:ext cx="1000544" cy="30992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fontAlgn="t"/>
                <a:r>
                  <a:rPr lang="en-US" altLang="zh-CN" sz="1400" kern="0" smtClean="0">
                    <a:solidFill>
                      <a:schemeClr val="tx1"/>
                    </a:solidFill>
                    <a:latin typeface="微软雅黑" pitchFamily="34" charset="-122"/>
                    <a:ea typeface="微软雅黑" pitchFamily="34" charset="-122"/>
                  </a:rPr>
                  <a:t>SSM</a:t>
                </a:r>
                <a:r>
                  <a:rPr lang="zh-CN" altLang="en-US" sz="1400" kern="0" smtClean="0">
                    <a:solidFill>
                      <a:schemeClr val="tx1"/>
                    </a:solidFill>
                    <a:latin typeface="微软雅黑" pitchFamily="34" charset="-122"/>
                    <a:ea typeface="微软雅黑" pitchFamily="34" charset="-122"/>
                  </a:rPr>
                  <a:t>系统</a:t>
                </a:r>
                <a:endParaRPr lang="zh-CN" altLang="en-US" sz="1400" kern="0" dirty="0" smtClean="0">
                  <a:solidFill>
                    <a:schemeClr val="tx1"/>
                  </a:solidFill>
                  <a:latin typeface="微软雅黑" pitchFamily="34" charset="-122"/>
                  <a:ea typeface="微软雅黑" pitchFamily="34" charset="-122"/>
                </a:endParaRPr>
              </a:p>
            </p:txBody>
          </p:sp>
        </p:grpSp>
        <p:sp>
          <p:nvSpPr>
            <p:cNvPr id="15" name="左箭头 14"/>
            <p:cNvSpPr/>
            <p:nvPr/>
          </p:nvSpPr>
          <p:spPr bwMode="auto">
            <a:xfrm rot="18819738">
              <a:off x="1414263" y="2931506"/>
              <a:ext cx="1385096" cy="216492"/>
            </a:xfrm>
            <a:prstGeom prst="lef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cxnSp>
          <p:nvCxnSpPr>
            <p:cNvPr id="16" name="直接箭头连接符 15"/>
            <p:cNvCxnSpPr/>
            <p:nvPr/>
          </p:nvCxnSpPr>
          <p:spPr bwMode="auto">
            <a:xfrm flipV="1">
              <a:off x="961312" y="4582178"/>
              <a:ext cx="0" cy="3810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17" name="直接箭头连接符 16"/>
            <p:cNvCxnSpPr/>
            <p:nvPr/>
          </p:nvCxnSpPr>
          <p:spPr bwMode="auto">
            <a:xfrm>
              <a:off x="1113712" y="5410200"/>
              <a:ext cx="381000" cy="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18" name="TextBox 17"/>
            <p:cNvSpPr txBox="1"/>
            <p:nvPr/>
          </p:nvSpPr>
          <p:spPr>
            <a:xfrm rot="18681392">
              <a:off x="1484403" y="2754050"/>
              <a:ext cx="914400" cy="3077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dirty="0" smtClean="0">
                  <a:latin typeface="微软雅黑" pitchFamily="34" charset="-122"/>
                  <a:ea typeface="微软雅黑" pitchFamily="34" charset="-122"/>
                </a:rPr>
                <a:t>服务注册</a:t>
              </a:r>
              <a:endParaRPr lang="zh-CN" altLang="en-US" sz="1400" dirty="0">
                <a:latin typeface="微软雅黑" pitchFamily="34" charset="-122"/>
                <a:ea typeface="微软雅黑" pitchFamily="34" charset="-122"/>
              </a:endParaRPr>
            </a:p>
          </p:txBody>
        </p:sp>
        <p:sp>
          <p:nvSpPr>
            <p:cNvPr id="19" name="TextBox 18"/>
            <p:cNvSpPr txBox="1"/>
            <p:nvPr/>
          </p:nvSpPr>
          <p:spPr>
            <a:xfrm>
              <a:off x="3043064" y="2276872"/>
              <a:ext cx="304800" cy="95410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dirty="0" smtClean="0">
                  <a:latin typeface="微软雅黑" pitchFamily="34" charset="-122"/>
                  <a:ea typeface="微软雅黑" pitchFamily="34" charset="-122"/>
                </a:rPr>
                <a:t>服务部署</a:t>
              </a:r>
              <a:endParaRPr lang="zh-CN" altLang="en-US" sz="1400" dirty="0">
                <a:latin typeface="微软雅黑" pitchFamily="34" charset="-122"/>
                <a:ea typeface="微软雅黑" pitchFamily="34" charset="-122"/>
              </a:endParaRPr>
            </a:p>
          </p:txBody>
        </p:sp>
        <p:grpSp>
          <p:nvGrpSpPr>
            <p:cNvPr id="20" name="组合 229"/>
            <p:cNvGrpSpPr/>
            <p:nvPr/>
          </p:nvGrpSpPr>
          <p:grpSpPr>
            <a:xfrm>
              <a:off x="2708912" y="5157192"/>
              <a:ext cx="1143008" cy="828022"/>
              <a:chOff x="637910" y="5475640"/>
              <a:chExt cx="1143008" cy="828022"/>
            </a:xfrm>
          </p:grpSpPr>
          <p:pic>
            <p:nvPicPr>
              <p:cNvPr id="22" name="Picture 8" descr="C:\Documents and Settings\Administrator\My Documents\My Pictures\Microsoft 剪辑管理器\j0428969.wmf"/>
              <p:cNvPicPr>
                <a:picLocks noChangeAspect="1" noChangeArrowheads="1"/>
              </p:cNvPicPr>
              <p:nvPr/>
            </p:nvPicPr>
            <p:blipFill>
              <a:blip r:embed="rId4" cstate="print"/>
              <a:srcRect/>
              <a:stretch>
                <a:fillRect/>
              </a:stretch>
            </p:blipFill>
            <p:spPr bwMode="auto">
              <a:xfrm>
                <a:off x="883473" y="5547078"/>
                <a:ext cx="372853" cy="516722"/>
              </a:xfrm>
              <a:prstGeom prst="rect">
                <a:avLst/>
              </a:prstGeom>
              <a:noFill/>
            </p:spPr>
          </p:pic>
          <p:sp>
            <p:nvSpPr>
              <p:cNvPr id="23" name="TextBox 22"/>
              <p:cNvSpPr txBox="1"/>
              <p:nvPr/>
            </p:nvSpPr>
            <p:spPr>
              <a:xfrm>
                <a:off x="637910" y="5995885"/>
                <a:ext cx="1143008" cy="307777"/>
              </a:xfrm>
              <a:prstGeom prst="rect">
                <a:avLst/>
              </a:prstGeom>
              <a:noFill/>
            </p:spPr>
            <p:txBody>
              <a:bodyPr wrap="square" rtlCol="0">
                <a:spAutoFit/>
              </a:bodyPr>
              <a:lstStyle/>
              <a:p>
                <a:pPr algn="ctr" fontAlgn="t"/>
                <a:r>
                  <a:rPr lang="zh-CN" altLang="en-US" sz="1400" kern="0" dirty="0" smtClean="0">
                    <a:latin typeface="微软雅黑" pitchFamily="34" charset="-122"/>
                    <a:ea typeface="微软雅黑" pitchFamily="34" charset="-122"/>
                  </a:rPr>
                  <a:t>业务系统</a:t>
                </a:r>
                <a:endParaRPr lang="zh-CN" altLang="en-US" sz="1400" kern="0" dirty="0" smtClean="0">
                  <a:solidFill>
                    <a:schemeClr val="tx1"/>
                  </a:solidFill>
                  <a:latin typeface="微软雅黑" pitchFamily="34" charset="-122"/>
                  <a:ea typeface="微软雅黑" pitchFamily="34" charset="-122"/>
                </a:endParaRPr>
              </a:p>
            </p:txBody>
          </p:sp>
          <p:pic>
            <p:nvPicPr>
              <p:cNvPr id="24" name="Picture 8" descr="C:\Documents and Settings\Administrator\My Documents\My Pictures\Microsoft 剪辑管理器\j0428969.wmf"/>
              <p:cNvPicPr>
                <a:picLocks noChangeAspect="1" noChangeArrowheads="1"/>
              </p:cNvPicPr>
              <p:nvPr/>
            </p:nvPicPr>
            <p:blipFill>
              <a:blip r:embed="rId4" cstate="print"/>
              <a:srcRect/>
              <a:stretch>
                <a:fillRect/>
              </a:stretch>
            </p:blipFill>
            <p:spPr bwMode="auto">
              <a:xfrm>
                <a:off x="1113450" y="5475640"/>
                <a:ext cx="372853" cy="516722"/>
              </a:xfrm>
              <a:prstGeom prst="rect">
                <a:avLst/>
              </a:prstGeom>
              <a:noFill/>
            </p:spPr>
          </p:pic>
          <p:pic>
            <p:nvPicPr>
              <p:cNvPr id="25" name="Picture 8" descr="C:\Documents and Settings\Administrator\My Documents\My Pictures\Microsoft 剪辑管理器\j0428969.wmf"/>
              <p:cNvPicPr>
                <a:picLocks noChangeAspect="1" noChangeArrowheads="1"/>
              </p:cNvPicPr>
              <p:nvPr/>
            </p:nvPicPr>
            <p:blipFill>
              <a:blip r:embed="rId4" cstate="print"/>
              <a:srcRect/>
              <a:stretch>
                <a:fillRect/>
              </a:stretch>
            </p:blipFill>
            <p:spPr bwMode="auto">
              <a:xfrm>
                <a:off x="1327764" y="5618516"/>
                <a:ext cx="372853" cy="516722"/>
              </a:xfrm>
              <a:prstGeom prst="rect">
                <a:avLst/>
              </a:prstGeom>
              <a:noFill/>
            </p:spPr>
          </p:pic>
        </p:grpSp>
        <p:sp>
          <p:nvSpPr>
            <p:cNvPr id="21" name="TextBox 20"/>
            <p:cNvSpPr txBox="1"/>
            <p:nvPr/>
          </p:nvSpPr>
          <p:spPr>
            <a:xfrm rot="18232381">
              <a:off x="1617073" y="4037516"/>
              <a:ext cx="914400" cy="3077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dirty="0" smtClean="0">
                  <a:latin typeface="微软雅黑" pitchFamily="34" charset="-122"/>
                  <a:ea typeface="微软雅黑" pitchFamily="34" charset="-122"/>
                </a:rPr>
                <a:t>服务监控</a:t>
              </a:r>
              <a:endParaRPr lang="zh-CN" altLang="en-US" sz="1400" dirty="0">
                <a:latin typeface="微软雅黑" pitchFamily="34" charset="-122"/>
                <a:ea typeface="微软雅黑" pitchFamily="34" charset="-122"/>
              </a:endParaRPr>
            </a:p>
          </p:txBody>
        </p:sp>
      </p:grpSp>
      <p:sp>
        <p:nvSpPr>
          <p:cNvPr id="109" name="上下箭头 108"/>
          <p:cNvSpPr/>
          <p:nvPr/>
        </p:nvSpPr>
        <p:spPr bwMode="auto">
          <a:xfrm rot="2098776" flipH="1">
            <a:off x="2250654" y="3720473"/>
            <a:ext cx="251600" cy="992437"/>
          </a:xfrm>
          <a:prstGeom prst="up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13057607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平台方案实施策略</a:t>
            </a:r>
          </a:p>
        </p:txBody>
      </p:sp>
      <p:grpSp>
        <p:nvGrpSpPr>
          <p:cNvPr id="34" name="组合 44"/>
          <p:cNvGrpSpPr>
            <a:grpSpLocks/>
          </p:cNvGrpSpPr>
          <p:nvPr/>
        </p:nvGrpSpPr>
        <p:grpSpPr bwMode="auto">
          <a:xfrm>
            <a:off x="1214438" y="1810469"/>
            <a:ext cx="3071812" cy="4714875"/>
            <a:chOff x="1357289" y="1571611"/>
            <a:chExt cx="3071834" cy="4714909"/>
          </a:xfrm>
        </p:grpSpPr>
        <p:grpSp>
          <p:nvGrpSpPr>
            <p:cNvPr id="35" name="组合 39"/>
            <p:cNvGrpSpPr>
              <a:grpSpLocks/>
            </p:cNvGrpSpPr>
            <p:nvPr/>
          </p:nvGrpSpPr>
          <p:grpSpPr bwMode="auto">
            <a:xfrm>
              <a:off x="1357289" y="1571611"/>
              <a:ext cx="3071834" cy="4714909"/>
              <a:chOff x="1285851" y="1376346"/>
              <a:chExt cx="3071834" cy="4714909"/>
            </a:xfrm>
          </p:grpSpPr>
          <p:cxnSp>
            <p:nvCxnSpPr>
              <p:cNvPr id="40" name="直接连接符 39"/>
              <p:cNvCxnSpPr/>
              <p:nvPr/>
            </p:nvCxnSpPr>
            <p:spPr>
              <a:xfrm rot="16200000" flipH="1">
                <a:off x="-73060" y="3733801"/>
                <a:ext cx="4714909"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1" name="直接连接符 40"/>
              <p:cNvCxnSpPr/>
              <p:nvPr/>
            </p:nvCxnSpPr>
            <p:spPr>
              <a:xfrm rot="16200000" flipH="1">
                <a:off x="976286" y="3733801"/>
                <a:ext cx="4714909"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2" name="直接连接符 41"/>
              <p:cNvCxnSpPr/>
              <p:nvPr/>
            </p:nvCxnSpPr>
            <p:spPr>
              <a:xfrm rot="16200000" flipH="1">
                <a:off x="2000230" y="3733801"/>
                <a:ext cx="4714909"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3" name="直接连接符 42"/>
              <p:cNvCxnSpPr/>
              <p:nvPr/>
            </p:nvCxnSpPr>
            <p:spPr>
              <a:xfrm rot="16200000" flipH="1">
                <a:off x="-1071604" y="3733801"/>
                <a:ext cx="4714909" cy="0"/>
              </a:xfrm>
              <a:prstGeom prst="line">
                <a:avLst/>
              </a:prstGeom>
              <a:ln>
                <a:prstDash val="dash"/>
              </a:ln>
            </p:spPr>
            <p:style>
              <a:lnRef idx="3">
                <a:schemeClr val="dk1"/>
              </a:lnRef>
              <a:fillRef idx="0">
                <a:schemeClr val="dk1"/>
              </a:fillRef>
              <a:effectRef idx="2">
                <a:schemeClr val="dk1"/>
              </a:effectRef>
              <a:fontRef idx="minor">
                <a:schemeClr val="tx1"/>
              </a:fontRef>
            </p:style>
          </p:cxnSp>
        </p:grpSp>
        <p:sp>
          <p:nvSpPr>
            <p:cNvPr id="36" name="TextBox 41"/>
            <p:cNvSpPr txBox="1">
              <a:spLocks noChangeArrowheads="1"/>
            </p:cNvSpPr>
            <p:nvPr/>
          </p:nvSpPr>
          <p:spPr bwMode="auto">
            <a:xfrm>
              <a:off x="1428728" y="5624529"/>
              <a:ext cx="8572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algn="ctr" eaLnBrk="1" hangingPunct="1"/>
              <a:r>
                <a:rPr lang="zh-CN" altLang="en-US" sz="1400">
                  <a:solidFill>
                    <a:schemeClr val="tx1"/>
                  </a:solidFill>
                  <a:latin typeface="微软雅黑" pitchFamily="34" charset="-122"/>
                  <a:ea typeface="微软雅黑" pitchFamily="34" charset="-122"/>
                </a:rPr>
                <a:t>第一期</a:t>
              </a:r>
            </a:p>
          </p:txBody>
        </p:sp>
        <p:sp>
          <p:nvSpPr>
            <p:cNvPr id="38" name="TextBox 42"/>
            <p:cNvSpPr txBox="1">
              <a:spLocks noChangeArrowheads="1"/>
            </p:cNvSpPr>
            <p:nvPr/>
          </p:nvSpPr>
          <p:spPr bwMode="auto">
            <a:xfrm>
              <a:off x="2428860" y="5624529"/>
              <a:ext cx="8572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algn="ctr" eaLnBrk="1" hangingPunct="1"/>
              <a:r>
                <a:rPr lang="zh-CN" altLang="en-US" sz="1400">
                  <a:solidFill>
                    <a:schemeClr val="tx1"/>
                  </a:solidFill>
                  <a:latin typeface="微软雅黑" pitchFamily="34" charset="-122"/>
                  <a:ea typeface="微软雅黑" pitchFamily="34" charset="-122"/>
                </a:rPr>
                <a:t>第二期</a:t>
              </a:r>
            </a:p>
          </p:txBody>
        </p:sp>
        <p:sp>
          <p:nvSpPr>
            <p:cNvPr id="39" name="TextBox 43"/>
            <p:cNvSpPr txBox="1">
              <a:spLocks noChangeArrowheads="1"/>
            </p:cNvSpPr>
            <p:nvPr/>
          </p:nvSpPr>
          <p:spPr bwMode="auto">
            <a:xfrm>
              <a:off x="3428992" y="5624529"/>
              <a:ext cx="8572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algn="ctr" eaLnBrk="1" hangingPunct="1"/>
              <a:r>
                <a:rPr lang="zh-CN" altLang="en-US" sz="1400">
                  <a:solidFill>
                    <a:schemeClr val="tx1"/>
                  </a:solidFill>
                  <a:latin typeface="微软雅黑" pitchFamily="34" charset="-122"/>
                  <a:ea typeface="微软雅黑" pitchFamily="34" charset="-122"/>
                </a:rPr>
                <a:t>第</a:t>
              </a:r>
              <a:r>
                <a:rPr lang="en-US" altLang="zh-CN" sz="1400">
                  <a:solidFill>
                    <a:schemeClr val="tx1"/>
                  </a:solidFill>
                  <a:latin typeface="微软雅黑" pitchFamily="34" charset="-122"/>
                  <a:ea typeface="微软雅黑" pitchFamily="34" charset="-122"/>
                </a:rPr>
                <a:t>N</a:t>
              </a:r>
              <a:r>
                <a:rPr lang="zh-CN" altLang="en-US" sz="1400">
                  <a:solidFill>
                    <a:schemeClr val="tx1"/>
                  </a:solidFill>
                  <a:latin typeface="微软雅黑" pitchFamily="34" charset="-122"/>
                  <a:ea typeface="微软雅黑" pitchFamily="34" charset="-122"/>
                </a:rPr>
                <a:t>期</a:t>
              </a:r>
            </a:p>
          </p:txBody>
        </p:sp>
      </p:grpSp>
      <p:sp>
        <p:nvSpPr>
          <p:cNvPr id="44" name="矩形 43"/>
          <p:cNvSpPr/>
          <p:nvPr/>
        </p:nvSpPr>
        <p:spPr>
          <a:xfrm>
            <a:off x="142875" y="2934419"/>
            <a:ext cx="4457700" cy="863600"/>
          </a:xfrm>
          <a:prstGeom prst="rect">
            <a:avLst/>
          </a:prstGeom>
          <a:solidFill>
            <a:srgbClr val="92D050">
              <a:alpha val="94000"/>
            </a:srgbClr>
          </a:solidFill>
          <a:ln w="3175">
            <a:solidFill>
              <a:schemeClr val="tx1"/>
            </a:solidFill>
          </a:ln>
        </p:spPr>
        <p:style>
          <a:lnRef idx="1">
            <a:schemeClr val="dk1"/>
          </a:lnRef>
          <a:fillRef idx="2">
            <a:schemeClr val="dk1"/>
          </a:fillRef>
          <a:effectRef idx="1">
            <a:schemeClr val="dk1"/>
          </a:effectRef>
          <a:fontRef idx="minor">
            <a:schemeClr val="dk1"/>
          </a:fontRef>
        </p:style>
        <p:txBody>
          <a:bodyPr anchor="b"/>
          <a:lstStyle/>
          <a:p>
            <a:pPr>
              <a:defRPr/>
            </a:pPr>
            <a:r>
              <a:rPr lang="zh-CN" altLang="en-US" sz="1600" dirty="0">
                <a:solidFill>
                  <a:schemeClr val="tx1"/>
                </a:solidFill>
                <a:latin typeface="微软雅黑" pitchFamily="34" charset="-122"/>
                <a:ea typeface="微软雅黑" pitchFamily="34" charset="-122"/>
              </a:rPr>
              <a:t>平台演进方法论</a:t>
            </a:r>
          </a:p>
        </p:txBody>
      </p:sp>
      <p:sp>
        <p:nvSpPr>
          <p:cNvPr id="45" name="矩形 44"/>
          <p:cNvSpPr/>
          <p:nvPr/>
        </p:nvSpPr>
        <p:spPr>
          <a:xfrm>
            <a:off x="142875" y="4148856"/>
            <a:ext cx="4457700" cy="863600"/>
          </a:xfrm>
          <a:prstGeom prst="rect">
            <a:avLst/>
          </a:prstGeom>
          <a:solidFill>
            <a:srgbClr val="92D050">
              <a:alpha val="94000"/>
            </a:srgbClr>
          </a:solidFill>
          <a:ln w="3175">
            <a:solidFill>
              <a:schemeClr val="tx1"/>
            </a:solidFill>
          </a:ln>
        </p:spPr>
        <p:style>
          <a:lnRef idx="1">
            <a:schemeClr val="dk1"/>
          </a:lnRef>
          <a:fillRef idx="2">
            <a:schemeClr val="dk1"/>
          </a:fillRef>
          <a:effectRef idx="1">
            <a:schemeClr val="dk1"/>
          </a:effectRef>
          <a:fontRef idx="minor">
            <a:schemeClr val="dk1"/>
          </a:fontRef>
        </p:style>
        <p:txBody>
          <a:bodyPr/>
          <a:lstStyle/>
          <a:p>
            <a:pPr>
              <a:defRPr/>
            </a:pPr>
            <a:r>
              <a:rPr lang="zh-CN" altLang="en-US" sz="1600" dirty="0">
                <a:solidFill>
                  <a:schemeClr val="tx1"/>
                </a:solidFill>
                <a:latin typeface="微软雅黑" pitchFamily="34" charset="-122"/>
                <a:ea typeface="微软雅黑" pitchFamily="34" charset="-122"/>
              </a:rPr>
              <a:t>服务规划方法论</a:t>
            </a:r>
          </a:p>
        </p:txBody>
      </p:sp>
      <p:sp>
        <p:nvSpPr>
          <p:cNvPr id="46" name="矩形 45"/>
          <p:cNvSpPr/>
          <p:nvPr/>
        </p:nvSpPr>
        <p:spPr>
          <a:xfrm>
            <a:off x="142875" y="2005731"/>
            <a:ext cx="4457700" cy="863600"/>
          </a:xfrm>
          <a:prstGeom prst="rect">
            <a:avLst/>
          </a:prstGeom>
          <a:solidFill>
            <a:srgbClr val="92D050">
              <a:alpha val="94000"/>
            </a:srgbClr>
          </a:solidFill>
          <a:ln w="3175">
            <a:solidFill>
              <a:schemeClr val="tx1"/>
            </a:solidFill>
          </a:ln>
        </p:spPr>
        <p:style>
          <a:lnRef idx="1">
            <a:schemeClr val="dk1"/>
          </a:lnRef>
          <a:fillRef idx="2">
            <a:schemeClr val="dk1"/>
          </a:fillRef>
          <a:effectRef idx="1">
            <a:schemeClr val="dk1"/>
          </a:effectRef>
          <a:fontRef idx="minor">
            <a:schemeClr val="dk1"/>
          </a:fontRef>
        </p:style>
        <p:txBody>
          <a:bodyPr/>
          <a:lstStyle/>
          <a:p>
            <a:pPr>
              <a:defRPr/>
            </a:pPr>
            <a:r>
              <a:rPr lang="zh-CN" altLang="en-US" sz="1600" dirty="0">
                <a:solidFill>
                  <a:schemeClr val="tx1"/>
                </a:solidFill>
                <a:latin typeface="微软雅黑" pitchFamily="34" charset="-122"/>
                <a:ea typeface="微软雅黑" pitchFamily="34" charset="-122"/>
              </a:rPr>
              <a:t>技术原则</a:t>
            </a:r>
          </a:p>
        </p:txBody>
      </p:sp>
      <p:grpSp>
        <p:nvGrpSpPr>
          <p:cNvPr id="47" name="组合 36"/>
          <p:cNvGrpSpPr>
            <a:grpSpLocks/>
          </p:cNvGrpSpPr>
          <p:nvPr/>
        </p:nvGrpSpPr>
        <p:grpSpPr bwMode="auto">
          <a:xfrm>
            <a:off x="1214438" y="2577231"/>
            <a:ext cx="3059112" cy="714375"/>
            <a:chOff x="1285852" y="2143116"/>
            <a:chExt cx="3059308" cy="714380"/>
          </a:xfrm>
        </p:grpSpPr>
        <p:sp>
          <p:nvSpPr>
            <p:cNvPr id="48" name="燕尾形 47"/>
            <p:cNvSpPr/>
            <p:nvPr/>
          </p:nvSpPr>
          <p:spPr>
            <a:xfrm>
              <a:off x="1285852" y="2143116"/>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1600">
                <a:solidFill>
                  <a:schemeClr val="tx1"/>
                </a:solidFill>
                <a:latin typeface="微软雅黑" pitchFamily="34" charset="-122"/>
                <a:ea typeface="微软雅黑" pitchFamily="34" charset="-122"/>
              </a:endParaRPr>
            </a:p>
          </p:txBody>
        </p:sp>
        <p:sp>
          <p:nvSpPr>
            <p:cNvPr id="49" name="燕尾形 48"/>
            <p:cNvSpPr/>
            <p:nvPr/>
          </p:nvSpPr>
          <p:spPr>
            <a:xfrm>
              <a:off x="2223354" y="2143116"/>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1600" dirty="0">
                <a:solidFill>
                  <a:schemeClr val="tx1"/>
                </a:solidFill>
                <a:latin typeface="微软雅黑" pitchFamily="34" charset="-122"/>
                <a:ea typeface="微软雅黑" pitchFamily="34" charset="-122"/>
              </a:endParaRPr>
            </a:p>
          </p:txBody>
        </p:sp>
        <p:sp>
          <p:nvSpPr>
            <p:cNvPr id="50" name="燕尾形 49"/>
            <p:cNvSpPr/>
            <p:nvPr/>
          </p:nvSpPr>
          <p:spPr>
            <a:xfrm>
              <a:off x="3130714" y="2143116"/>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CN" sz="1600" dirty="0">
                  <a:solidFill>
                    <a:schemeClr val="tx1"/>
                  </a:solidFill>
                  <a:latin typeface="微软雅黑" pitchFamily="34" charset="-122"/>
                  <a:ea typeface="微软雅黑" pitchFamily="34" charset="-122"/>
                </a:rPr>
                <a:t>…</a:t>
              </a:r>
              <a:endParaRPr lang="zh-CN" altLang="en-US" sz="1600" dirty="0">
                <a:solidFill>
                  <a:schemeClr val="tx1"/>
                </a:solidFill>
                <a:latin typeface="微软雅黑" pitchFamily="34" charset="-122"/>
                <a:ea typeface="微软雅黑" pitchFamily="34" charset="-122"/>
              </a:endParaRPr>
            </a:p>
          </p:txBody>
        </p:sp>
        <p:sp>
          <p:nvSpPr>
            <p:cNvPr id="51" name="矩形 9"/>
            <p:cNvSpPr>
              <a:spLocks noChangeArrowheads="1"/>
            </p:cNvSpPr>
            <p:nvPr/>
          </p:nvSpPr>
          <p:spPr bwMode="auto">
            <a:xfrm>
              <a:off x="1720234" y="2285992"/>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a:solidFill>
                    <a:schemeClr val="tx1"/>
                  </a:solidFill>
                  <a:latin typeface="微软雅黑" pitchFamily="34" charset="-122"/>
                  <a:ea typeface="微软雅黑" pitchFamily="34" charset="-122"/>
                </a:rPr>
                <a:t>平台演进</a:t>
              </a:r>
            </a:p>
          </p:txBody>
        </p:sp>
      </p:grpSp>
      <p:grpSp>
        <p:nvGrpSpPr>
          <p:cNvPr id="52" name="组合 37"/>
          <p:cNvGrpSpPr>
            <a:grpSpLocks/>
          </p:cNvGrpSpPr>
          <p:nvPr/>
        </p:nvGrpSpPr>
        <p:grpSpPr bwMode="auto">
          <a:xfrm>
            <a:off x="1214438" y="4577481"/>
            <a:ext cx="3059112" cy="714375"/>
            <a:chOff x="1285852" y="4143380"/>
            <a:chExt cx="3059308" cy="714380"/>
          </a:xfrm>
        </p:grpSpPr>
        <p:sp>
          <p:nvSpPr>
            <p:cNvPr id="53" name="燕尾形 52"/>
            <p:cNvSpPr/>
            <p:nvPr/>
          </p:nvSpPr>
          <p:spPr>
            <a:xfrm>
              <a:off x="1285852" y="4143380"/>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1600">
                <a:solidFill>
                  <a:schemeClr val="tx1"/>
                </a:solidFill>
                <a:latin typeface="微软雅黑" pitchFamily="34" charset="-122"/>
                <a:ea typeface="微软雅黑" pitchFamily="34" charset="-122"/>
              </a:endParaRPr>
            </a:p>
          </p:txBody>
        </p:sp>
        <p:sp>
          <p:nvSpPr>
            <p:cNvPr id="54" name="燕尾形 53"/>
            <p:cNvSpPr/>
            <p:nvPr/>
          </p:nvSpPr>
          <p:spPr>
            <a:xfrm>
              <a:off x="2223354" y="4143380"/>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sz="1600" dirty="0">
                <a:solidFill>
                  <a:schemeClr val="tx1"/>
                </a:solidFill>
                <a:latin typeface="微软雅黑" pitchFamily="34" charset="-122"/>
                <a:ea typeface="微软雅黑" pitchFamily="34" charset="-122"/>
              </a:endParaRPr>
            </a:p>
          </p:txBody>
        </p:sp>
        <p:sp>
          <p:nvSpPr>
            <p:cNvPr id="55" name="燕尾形 54"/>
            <p:cNvSpPr/>
            <p:nvPr/>
          </p:nvSpPr>
          <p:spPr>
            <a:xfrm>
              <a:off x="3130714" y="4143380"/>
              <a:ext cx="1214446" cy="714380"/>
            </a:xfrm>
            <a:prstGeom prst="chevron">
              <a:avLst/>
            </a:prstGeom>
            <a:solidFill>
              <a:srgbClr val="FF99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CN" sz="1600" dirty="0">
                  <a:solidFill>
                    <a:schemeClr val="tx1"/>
                  </a:solidFill>
                  <a:latin typeface="微软雅黑" pitchFamily="34" charset="-122"/>
                  <a:ea typeface="微软雅黑" pitchFamily="34" charset="-122"/>
                </a:rPr>
                <a:t>…</a:t>
              </a:r>
              <a:endParaRPr lang="zh-CN" altLang="en-US" sz="1600" dirty="0">
                <a:solidFill>
                  <a:schemeClr val="tx1"/>
                </a:solidFill>
                <a:latin typeface="微软雅黑" pitchFamily="34" charset="-122"/>
                <a:ea typeface="微软雅黑" pitchFamily="34" charset="-122"/>
              </a:endParaRPr>
            </a:p>
          </p:txBody>
        </p:sp>
        <p:sp>
          <p:nvSpPr>
            <p:cNvPr id="56" name="矩形 15"/>
            <p:cNvSpPr>
              <a:spLocks noChangeArrowheads="1"/>
            </p:cNvSpPr>
            <p:nvPr/>
          </p:nvSpPr>
          <p:spPr bwMode="auto">
            <a:xfrm>
              <a:off x="1648796" y="4286256"/>
              <a:ext cx="100540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a:solidFill>
                    <a:schemeClr val="tx1"/>
                  </a:solidFill>
                  <a:latin typeface="微软雅黑" pitchFamily="34" charset="-122"/>
                  <a:ea typeface="微软雅黑" pitchFamily="34" charset="-122"/>
                </a:rPr>
                <a:t>业务演进</a:t>
              </a:r>
            </a:p>
          </p:txBody>
        </p:sp>
      </p:grpSp>
      <p:grpSp>
        <p:nvGrpSpPr>
          <p:cNvPr id="57" name="组合 38"/>
          <p:cNvGrpSpPr>
            <a:grpSpLocks/>
          </p:cNvGrpSpPr>
          <p:nvPr/>
        </p:nvGrpSpPr>
        <p:grpSpPr bwMode="auto">
          <a:xfrm>
            <a:off x="1279525" y="3291606"/>
            <a:ext cx="2587625" cy="1287463"/>
            <a:chOff x="1350878" y="2858290"/>
            <a:chExt cx="2588360" cy="1285884"/>
          </a:xfrm>
        </p:grpSpPr>
        <p:cxnSp>
          <p:nvCxnSpPr>
            <p:cNvPr id="58" name="直接箭头连接符 57"/>
            <p:cNvCxnSpPr/>
            <p:nvPr/>
          </p:nvCxnSpPr>
          <p:spPr>
            <a:xfrm rot="5400000" flipH="1" flipV="1">
              <a:off x="999325" y="3500438"/>
              <a:ext cx="1285884" cy="1587"/>
            </a:xfrm>
            <a:prstGeom prst="straightConnector1">
              <a:avLst/>
            </a:prstGeom>
            <a:ln>
              <a:tailEnd type="arrow" w="lg" len="lg"/>
            </a:ln>
          </p:spPr>
          <p:style>
            <a:lnRef idx="2">
              <a:schemeClr val="dk1"/>
            </a:lnRef>
            <a:fillRef idx="0">
              <a:schemeClr val="dk1"/>
            </a:fillRef>
            <a:effectRef idx="1">
              <a:schemeClr val="dk1"/>
            </a:effectRef>
            <a:fontRef idx="minor">
              <a:schemeClr val="tx1"/>
            </a:fontRef>
          </p:style>
        </p:cxnSp>
        <p:cxnSp>
          <p:nvCxnSpPr>
            <p:cNvPr id="59" name="直接箭头连接符 58"/>
            <p:cNvCxnSpPr/>
            <p:nvPr/>
          </p:nvCxnSpPr>
          <p:spPr>
            <a:xfrm rot="5400000" flipH="1" flipV="1">
              <a:off x="1937804" y="3500438"/>
              <a:ext cx="1285884" cy="1588"/>
            </a:xfrm>
            <a:prstGeom prst="straightConnector1">
              <a:avLst/>
            </a:prstGeom>
            <a:ln>
              <a:tailEnd type="arrow" w="lg" len="lg"/>
            </a:ln>
          </p:spPr>
          <p:style>
            <a:lnRef idx="2">
              <a:schemeClr val="dk1"/>
            </a:lnRef>
            <a:fillRef idx="0">
              <a:schemeClr val="dk1"/>
            </a:fillRef>
            <a:effectRef idx="1">
              <a:schemeClr val="dk1"/>
            </a:effectRef>
            <a:fontRef idx="minor">
              <a:schemeClr val="tx1"/>
            </a:fontRef>
          </p:style>
        </p:cxnSp>
        <p:cxnSp>
          <p:nvCxnSpPr>
            <p:cNvPr id="60" name="直接箭头连接符 59"/>
            <p:cNvCxnSpPr/>
            <p:nvPr/>
          </p:nvCxnSpPr>
          <p:spPr>
            <a:xfrm rot="5400000" flipH="1" flipV="1">
              <a:off x="2936625" y="3500438"/>
              <a:ext cx="1285884" cy="1587"/>
            </a:xfrm>
            <a:prstGeom prst="straightConnector1">
              <a:avLst/>
            </a:prstGeom>
            <a:ln>
              <a:tailEnd type="arrow" w="lg" len="lg"/>
            </a:ln>
          </p:spPr>
          <p:style>
            <a:lnRef idx="2">
              <a:schemeClr val="dk1"/>
            </a:lnRef>
            <a:fillRef idx="0">
              <a:schemeClr val="dk1"/>
            </a:fillRef>
            <a:effectRef idx="1">
              <a:schemeClr val="dk1"/>
            </a:effectRef>
            <a:fontRef idx="minor">
              <a:schemeClr val="tx1"/>
            </a:fontRef>
          </p:style>
        </p:cxnSp>
        <p:sp>
          <p:nvSpPr>
            <p:cNvPr id="61" name="TextBox 26"/>
            <p:cNvSpPr txBox="1">
              <a:spLocks noChangeArrowheads="1"/>
            </p:cNvSpPr>
            <p:nvPr/>
          </p:nvSpPr>
          <p:spPr bwMode="auto">
            <a:xfrm>
              <a:off x="1350878" y="3411886"/>
              <a:ext cx="642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r>
                <a:rPr lang="zh-CN" altLang="en-US" sz="1400">
                  <a:solidFill>
                    <a:schemeClr val="tx1"/>
                  </a:solidFill>
                  <a:latin typeface="微软雅黑" pitchFamily="34" charset="-122"/>
                  <a:ea typeface="微软雅黑" pitchFamily="34" charset="-122"/>
                </a:rPr>
                <a:t>促进</a:t>
              </a:r>
            </a:p>
          </p:txBody>
        </p:sp>
        <p:sp>
          <p:nvSpPr>
            <p:cNvPr id="62" name="TextBox 27"/>
            <p:cNvSpPr txBox="1">
              <a:spLocks noChangeArrowheads="1"/>
            </p:cNvSpPr>
            <p:nvPr/>
          </p:nvSpPr>
          <p:spPr bwMode="auto">
            <a:xfrm>
              <a:off x="2295448" y="3411886"/>
              <a:ext cx="642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r>
                <a:rPr lang="zh-CN" altLang="en-US" sz="1400">
                  <a:solidFill>
                    <a:schemeClr val="tx1"/>
                  </a:solidFill>
                  <a:latin typeface="微软雅黑" pitchFamily="34" charset="-122"/>
                  <a:ea typeface="微软雅黑" pitchFamily="34" charset="-122"/>
                </a:rPr>
                <a:t>促进</a:t>
              </a:r>
            </a:p>
          </p:txBody>
        </p:sp>
        <p:sp>
          <p:nvSpPr>
            <p:cNvPr id="63" name="TextBox 28"/>
            <p:cNvSpPr txBox="1">
              <a:spLocks noChangeArrowheads="1"/>
            </p:cNvSpPr>
            <p:nvPr/>
          </p:nvSpPr>
          <p:spPr bwMode="auto">
            <a:xfrm>
              <a:off x="3296296" y="3411886"/>
              <a:ext cx="642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r>
                <a:rPr lang="zh-CN" altLang="en-US" sz="1400">
                  <a:solidFill>
                    <a:schemeClr val="tx1"/>
                  </a:solidFill>
                  <a:latin typeface="微软雅黑" pitchFamily="34" charset="-122"/>
                  <a:ea typeface="微软雅黑" pitchFamily="34" charset="-122"/>
                </a:rPr>
                <a:t>促进</a:t>
              </a:r>
            </a:p>
          </p:txBody>
        </p:sp>
      </p:grpSp>
      <p:grpSp>
        <p:nvGrpSpPr>
          <p:cNvPr id="64" name="组合 40"/>
          <p:cNvGrpSpPr>
            <a:grpSpLocks/>
          </p:cNvGrpSpPr>
          <p:nvPr/>
        </p:nvGrpSpPr>
        <p:grpSpPr bwMode="auto">
          <a:xfrm>
            <a:off x="142875" y="5220419"/>
            <a:ext cx="4929188" cy="322262"/>
            <a:chOff x="214282" y="4786322"/>
            <a:chExt cx="4929222" cy="322065"/>
          </a:xfrm>
        </p:grpSpPr>
        <p:cxnSp>
          <p:nvCxnSpPr>
            <p:cNvPr id="65" name="直接箭头连接符 64"/>
            <p:cNvCxnSpPr/>
            <p:nvPr/>
          </p:nvCxnSpPr>
          <p:spPr>
            <a:xfrm>
              <a:off x="214282" y="5106801"/>
              <a:ext cx="4929222" cy="1586"/>
            </a:xfrm>
            <a:prstGeom prst="straightConnector1">
              <a:avLst/>
            </a:prstGeom>
            <a:ln>
              <a:headEnd type="none" w="med" len="med"/>
              <a:tailEnd type="triangle" w="lg" len="lg"/>
            </a:ln>
          </p:spPr>
          <p:style>
            <a:lnRef idx="3">
              <a:schemeClr val="dk1"/>
            </a:lnRef>
            <a:fillRef idx="0">
              <a:schemeClr val="dk1"/>
            </a:fillRef>
            <a:effectRef idx="2">
              <a:schemeClr val="dk1"/>
            </a:effectRef>
            <a:fontRef idx="minor">
              <a:schemeClr val="tx1"/>
            </a:fontRef>
          </p:style>
        </p:cxnSp>
        <p:sp>
          <p:nvSpPr>
            <p:cNvPr id="66" name="TextBox 34"/>
            <p:cNvSpPr txBox="1">
              <a:spLocks noChangeArrowheads="1"/>
            </p:cNvSpPr>
            <p:nvPr/>
          </p:nvSpPr>
          <p:spPr bwMode="auto">
            <a:xfrm>
              <a:off x="214282" y="4786322"/>
              <a:ext cx="7858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r>
                <a:rPr lang="zh-CN" altLang="en-US" sz="1400">
                  <a:solidFill>
                    <a:schemeClr val="tx1"/>
                  </a:solidFill>
                  <a:latin typeface="微软雅黑" pitchFamily="34" charset="-122"/>
                  <a:ea typeface="微软雅黑" pitchFamily="34" charset="-122"/>
                </a:rPr>
                <a:t>时间轴</a:t>
              </a:r>
            </a:p>
          </p:txBody>
        </p:sp>
      </p:grpSp>
      <p:grpSp>
        <p:nvGrpSpPr>
          <p:cNvPr id="67" name="组合 46"/>
          <p:cNvGrpSpPr>
            <a:grpSpLocks/>
          </p:cNvGrpSpPr>
          <p:nvPr/>
        </p:nvGrpSpPr>
        <p:grpSpPr bwMode="auto">
          <a:xfrm>
            <a:off x="4964558" y="2044749"/>
            <a:ext cx="4071938" cy="4357687"/>
            <a:chOff x="4857752" y="1071546"/>
            <a:chExt cx="4071966" cy="4357156"/>
          </a:xfrm>
        </p:grpSpPr>
        <p:sp>
          <p:nvSpPr>
            <p:cNvPr id="68" name="矩形 18"/>
            <p:cNvSpPr>
              <a:spLocks noChangeArrowheads="1"/>
            </p:cNvSpPr>
            <p:nvPr/>
          </p:nvSpPr>
          <p:spPr bwMode="auto">
            <a:xfrm>
              <a:off x="5000628" y="1071546"/>
              <a:ext cx="37753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a:solidFill>
                    <a:schemeClr val="tx1"/>
                  </a:solidFill>
                  <a:latin typeface="微软雅黑" pitchFamily="34" charset="-122"/>
                  <a:ea typeface="微软雅黑" pitchFamily="34" charset="-122"/>
                </a:rPr>
                <a:t>整体规划、分步实施、适度超前</a:t>
              </a:r>
              <a:endParaRPr lang="zh-CN" altLang="en-US" sz="2000" b="1">
                <a:solidFill>
                  <a:schemeClr val="tx1"/>
                </a:solidFill>
              </a:endParaRPr>
            </a:p>
          </p:txBody>
        </p:sp>
        <p:sp>
          <p:nvSpPr>
            <p:cNvPr id="69" name="TextBox 45"/>
            <p:cNvSpPr txBox="1">
              <a:spLocks noChangeArrowheads="1"/>
            </p:cNvSpPr>
            <p:nvPr/>
          </p:nvSpPr>
          <p:spPr bwMode="auto">
            <a:xfrm>
              <a:off x="4857752" y="1643050"/>
              <a:ext cx="4071966"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分期建设：服务范围的延展和平台的分期建设有助于业务效果的及时体现；</a:t>
              </a:r>
              <a:endParaRPr lang="en-US" altLang="zh-CN" sz="1600" b="0">
                <a:solidFill>
                  <a:schemeClr val="tx1"/>
                </a:solidFill>
                <a:latin typeface="微软雅黑" pitchFamily="34" charset="-122"/>
                <a:ea typeface="微软雅黑" pitchFamily="34" charset="-122"/>
              </a:endParaRPr>
            </a:p>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业务演进：每期选取不同的服务接入；</a:t>
              </a:r>
              <a:endParaRPr lang="en-US" altLang="zh-CN" sz="1600" b="0">
                <a:solidFill>
                  <a:schemeClr val="tx1"/>
                </a:solidFill>
                <a:latin typeface="微软雅黑" pitchFamily="34" charset="-122"/>
                <a:ea typeface="微软雅黑" pitchFamily="34" charset="-122"/>
              </a:endParaRPr>
            </a:p>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平台演进：根据每期接入服务的特点推进平台的演进；</a:t>
              </a:r>
              <a:endParaRPr lang="en-US" altLang="zh-CN" sz="1600" b="0">
                <a:solidFill>
                  <a:schemeClr val="tx1"/>
                </a:solidFill>
                <a:latin typeface="微软雅黑" pitchFamily="34" charset="-122"/>
                <a:ea typeface="微软雅黑" pitchFamily="34" charset="-122"/>
              </a:endParaRPr>
            </a:p>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技术原则：指导每期平台实现的方式；</a:t>
              </a:r>
              <a:endParaRPr lang="en-US" altLang="zh-CN" sz="1600" b="0">
                <a:solidFill>
                  <a:schemeClr val="tx1"/>
                </a:solidFill>
                <a:latin typeface="微软雅黑" pitchFamily="34" charset="-122"/>
                <a:ea typeface="微软雅黑" pitchFamily="34" charset="-122"/>
              </a:endParaRPr>
            </a:p>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平台演进方法论：指导如何根据业务特点演进集成平台；</a:t>
              </a:r>
              <a:endParaRPr lang="en-US" altLang="zh-CN" sz="1600" b="0">
                <a:solidFill>
                  <a:schemeClr val="tx1"/>
                </a:solidFill>
                <a:latin typeface="微软雅黑" pitchFamily="34" charset="-122"/>
                <a:ea typeface="微软雅黑" pitchFamily="34" charset="-122"/>
              </a:endParaRPr>
            </a:p>
            <a:p>
              <a:pPr eaLnBrk="1" hangingPunct="1">
                <a:lnSpc>
                  <a:spcPct val="150000"/>
                </a:lnSpc>
                <a:buFont typeface="宋体" charset="-122"/>
                <a:buAutoNum type="circleNumDbPlain"/>
              </a:pPr>
              <a:r>
                <a:rPr lang="zh-CN" altLang="en-US" sz="1600" b="0">
                  <a:solidFill>
                    <a:schemeClr val="tx1"/>
                  </a:solidFill>
                  <a:latin typeface="微软雅黑" pitchFamily="34" charset="-122"/>
                  <a:ea typeface="微软雅黑" pitchFamily="34" charset="-122"/>
                </a:rPr>
                <a:t>服务规划方法论：指导如何分期分批选取服务接入集成平台；</a:t>
              </a:r>
            </a:p>
          </p:txBody>
        </p:sp>
      </p:grpSp>
      <p:sp>
        <p:nvSpPr>
          <p:cNvPr id="70" name="TextBox 2"/>
          <p:cNvSpPr txBox="1">
            <a:spLocks noChangeArrowheads="1"/>
          </p:cNvSpPr>
          <p:nvPr/>
        </p:nvSpPr>
        <p:spPr bwMode="auto">
          <a:xfrm>
            <a:off x="342154" y="1034692"/>
            <a:ext cx="4833819" cy="400050"/>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a:spAutoFit/>
          </a:bodyPr>
          <a:lstStyle>
            <a:lvl1pPr eaLnBrk="0" hangingPunct="0">
              <a:defRPr sz="800" b="1">
                <a:solidFill>
                  <a:schemeClr val="bg1"/>
                </a:solidFill>
                <a:latin typeface="宋体" charset="-122"/>
                <a:ea typeface="宋体" charset="-122"/>
              </a:defRPr>
            </a:lvl1pPr>
            <a:lvl2pPr marL="742950" indent="-285750" eaLnBrk="0" hangingPunct="0">
              <a:defRPr sz="800" b="1">
                <a:solidFill>
                  <a:schemeClr val="bg1"/>
                </a:solidFill>
                <a:latin typeface="宋体" charset="-122"/>
                <a:ea typeface="宋体" charset="-122"/>
              </a:defRPr>
            </a:lvl2pPr>
            <a:lvl3pPr marL="1143000" indent="-228600" eaLnBrk="0" hangingPunct="0">
              <a:defRPr sz="800" b="1">
                <a:solidFill>
                  <a:schemeClr val="bg1"/>
                </a:solidFill>
                <a:latin typeface="宋体" charset="-122"/>
                <a:ea typeface="宋体" charset="-122"/>
              </a:defRPr>
            </a:lvl3pPr>
            <a:lvl4pPr marL="1600200" indent="-228600" eaLnBrk="0" hangingPunct="0">
              <a:defRPr sz="800" b="1">
                <a:solidFill>
                  <a:schemeClr val="bg1"/>
                </a:solidFill>
                <a:latin typeface="宋体" charset="-122"/>
                <a:ea typeface="宋体" charset="-122"/>
              </a:defRPr>
            </a:lvl4pPr>
            <a:lvl5pPr marL="2057400" indent="-228600" eaLnBrk="0" hangingPunct="0">
              <a:defRPr sz="800" b="1">
                <a:solidFill>
                  <a:schemeClr val="bg1"/>
                </a:solidFill>
                <a:latin typeface="宋体" charset="-122"/>
                <a:ea typeface="宋体" charset="-122"/>
              </a:defRPr>
            </a:lvl5pPr>
            <a:lvl6pPr marL="2514600" indent="-228600" eaLnBrk="0" fontAlgn="base" hangingPunct="0">
              <a:spcBef>
                <a:spcPct val="0"/>
              </a:spcBef>
              <a:spcAft>
                <a:spcPct val="0"/>
              </a:spcAft>
              <a:defRPr sz="800" b="1">
                <a:solidFill>
                  <a:schemeClr val="bg1"/>
                </a:solidFill>
                <a:latin typeface="宋体" charset="-122"/>
                <a:ea typeface="宋体" charset="-122"/>
              </a:defRPr>
            </a:lvl6pPr>
            <a:lvl7pPr marL="2971800" indent="-228600" eaLnBrk="0" fontAlgn="base" hangingPunct="0">
              <a:spcBef>
                <a:spcPct val="0"/>
              </a:spcBef>
              <a:spcAft>
                <a:spcPct val="0"/>
              </a:spcAft>
              <a:defRPr sz="800" b="1">
                <a:solidFill>
                  <a:schemeClr val="bg1"/>
                </a:solidFill>
                <a:latin typeface="宋体" charset="-122"/>
                <a:ea typeface="宋体" charset="-122"/>
              </a:defRPr>
            </a:lvl7pPr>
            <a:lvl8pPr marL="3429000" indent="-228600" eaLnBrk="0" fontAlgn="base" hangingPunct="0">
              <a:spcBef>
                <a:spcPct val="0"/>
              </a:spcBef>
              <a:spcAft>
                <a:spcPct val="0"/>
              </a:spcAft>
              <a:defRPr sz="800" b="1">
                <a:solidFill>
                  <a:schemeClr val="bg1"/>
                </a:solidFill>
                <a:latin typeface="宋体" charset="-122"/>
                <a:ea typeface="宋体" charset="-122"/>
              </a:defRPr>
            </a:lvl8pPr>
            <a:lvl9pPr marL="3886200" indent="-228600" eaLnBrk="0" fontAlgn="base" hangingPunct="0">
              <a:spcBef>
                <a:spcPct val="0"/>
              </a:spcBef>
              <a:spcAft>
                <a:spcPct val="0"/>
              </a:spcAft>
              <a:defRPr sz="800" b="1">
                <a:solidFill>
                  <a:schemeClr val="bg1"/>
                </a:solidFill>
                <a:latin typeface="宋体" charset="-122"/>
                <a:ea typeface="宋体" charset="-122"/>
              </a:defRPr>
            </a:lvl9pPr>
          </a:lstStyle>
          <a:p>
            <a:pPr eaLnBrk="1" hangingPunct="1"/>
            <a:r>
              <a:rPr lang="zh-CN" altLang="en-US" sz="2000" smtClean="0">
                <a:solidFill>
                  <a:schemeClr val="tx1"/>
                </a:solidFill>
              </a:rPr>
              <a:t>实施策略：搭</a:t>
            </a:r>
            <a:r>
              <a:rPr lang="zh-CN" altLang="en-US" sz="2000">
                <a:solidFill>
                  <a:schemeClr val="tx1"/>
                </a:solidFill>
              </a:rPr>
              <a:t>平台、建规范、接</a:t>
            </a:r>
            <a:r>
              <a:rPr lang="zh-CN" altLang="en-US" sz="2000" smtClean="0">
                <a:solidFill>
                  <a:schemeClr val="tx1"/>
                </a:solidFill>
              </a:rPr>
              <a:t>服务</a:t>
            </a:r>
            <a:endParaRPr lang="zh-CN" altLang="en-US" sz="2000">
              <a:solidFill>
                <a:schemeClr val="tx1"/>
              </a:solidFill>
            </a:endParaRPr>
          </a:p>
        </p:txBody>
      </p:sp>
    </p:spTree>
    <p:extLst>
      <p:ext uri="{BB962C8B-B14F-4D97-AF65-F5344CB8AC3E}">
        <p14:creationId xmlns:p14="http://schemas.microsoft.com/office/powerpoint/2010/main" val="38981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20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20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000"/>
                                        <p:tgtEl>
                                          <p:spTgt spid="47"/>
                                        </p:tgtEl>
                                      </p:cBhvr>
                                    </p:animEffect>
                                  </p:childTnLst>
                                </p:cTn>
                              </p:par>
                              <p:par>
                                <p:cTn id="18" presetID="22" presetClass="entr" presetSubtype="8"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20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2000"/>
                                        <p:tgtEl>
                                          <p:spTgt spid="4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2000"/>
                                        <p:tgtEl>
                                          <p:spTgt spid="4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20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20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fill="hold"/>
                                        <p:tgtEl>
                                          <p:spTgt spid="67"/>
                                        </p:tgtEl>
                                        <p:attrNameLst>
                                          <p:attrName>ppt_x</p:attrName>
                                        </p:attrNameLst>
                                      </p:cBhvr>
                                      <p:tavLst>
                                        <p:tav tm="0">
                                          <p:val>
                                            <p:strVal val="#ppt_x"/>
                                          </p:val>
                                        </p:tav>
                                        <p:tav tm="100000">
                                          <p:val>
                                            <p:strVal val="#ppt_x"/>
                                          </p:val>
                                        </p:tav>
                                      </p:tavLst>
                                    </p:anim>
                                    <p:anim calcmode="lin" valueType="num">
                                      <p:cBhvr additive="base">
                                        <p:cTn id="4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2800" dirty="0" smtClean="0"/>
              <a:t>交流提纲</a:t>
            </a:r>
            <a:endParaRPr lang="zh-CN" altLang="en-US" sz="2800" dirty="0"/>
          </a:p>
        </p:txBody>
      </p:sp>
      <p:grpSp>
        <p:nvGrpSpPr>
          <p:cNvPr id="2" name="组合 4"/>
          <p:cNvGrpSpPr/>
          <p:nvPr/>
        </p:nvGrpSpPr>
        <p:grpSpPr>
          <a:xfrm>
            <a:off x="1115616" y="1143009"/>
            <a:ext cx="6840760"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kern="0" dirty="0" smtClean="0">
                  <a:latin typeface="微软雅黑" pitchFamily="34" charset="-122"/>
                  <a:ea typeface="微软雅黑" pitchFamily="34" charset="-122"/>
                  <a:cs typeface="微软雅黑"/>
                </a:rPr>
                <a:t>普元公司</a:t>
              </a:r>
              <a:endParaRPr kumimoji="1" lang="zh-CN" altLang="de-DE" sz="2000" kern="0" dirty="0">
                <a:latin typeface="微软雅黑" pitchFamily="34" charset="-122"/>
                <a:ea typeface="微软雅黑" pitchFamily="34" charset="-122"/>
                <a:cs typeface="微软雅黑"/>
              </a:endParaRPr>
            </a:p>
          </p:txBody>
        </p:sp>
      </p:grpSp>
      <p:grpSp>
        <p:nvGrpSpPr>
          <p:cNvPr id="3" name="组合 8"/>
          <p:cNvGrpSpPr/>
          <p:nvPr/>
        </p:nvGrpSpPr>
        <p:grpSpPr>
          <a:xfrm>
            <a:off x="1115616" y="1905009"/>
            <a:ext cx="6840760"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ESB</a:t>
              </a:r>
              <a:r>
                <a:rPr kumimoji="1" lang="zh-CN" altLang="en-US" kern="0" dirty="0" smtClean="0">
                  <a:solidFill>
                    <a:srgbClr val="000000"/>
                  </a:solidFill>
                  <a:latin typeface="微软雅黑"/>
                  <a:ea typeface="微软雅黑"/>
                  <a:cs typeface="微软雅黑"/>
                </a:rPr>
                <a:t>产品概述</a:t>
              </a:r>
              <a:endParaRPr kumimoji="1" lang="zh-CN" altLang="de-DE" sz="1800" kern="0" dirty="0">
                <a:solidFill>
                  <a:srgbClr val="000000"/>
                </a:solidFill>
                <a:latin typeface="微软雅黑"/>
                <a:ea typeface="微软雅黑"/>
                <a:cs typeface="微软雅黑"/>
              </a:endParaRPr>
            </a:p>
          </p:txBody>
        </p:sp>
      </p:grpSp>
      <p:grpSp>
        <p:nvGrpSpPr>
          <p:cNvPr id="5" name="组合 20"/>
          <p:cNvGrpSpPr/>
          <p:nvPr/>
        </p:nvGrpSpPr>
        <p:grpSpPr>
          <a:xfrm>
            <a:off x="1115616" y="3429000"/>
            <a:ext cx="6840760" cy="600075"/>
            <a:chOff x="1043930" y="4797152"/>
            <a:chExt cx="6840760" cy="600075"/>
          </a:xfrm>
        </p:grpSpPr>
        <p:sp>
          <p:nvSpPr>
            <p:cNvPr id="22"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4"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latin typeface="微软雅黑"/>
                  <a:ea typeface="微软雅黑"/>
                  <a:cs typeface="微软雅黑"/>
                </a:rPr>
                <a:t>SOA</a:t>
              </a:r>
              <a:r>
                <a:rPr kumimoji="1" lang="zh-CN" altLang="en-US" kern="0" dirty="0" smtClean="0">
                  <a:latin typeface="微软雅黑"/>
                  <a:ea typeface="微软雅黑"/>
                  <a:cs typeface="微软雅黑"/>
                </a:rPr>
                <a:t>服务治理方案</a:t>
              </a:r>
              <a:endParaRPr kumimoji="1" lang="zh-CN" altLang="de-DE" sz="1800" kern="0" dirty="0">
                <a:latin typeface="微软雅黑"/>
                <a:ea typeface="微软雅黑"/>
                <a:cs typeface="微软雅黑"/>
              </a:endParaRPr>
            </a:p>
          </p:txBody>
        </p:sp>
      </p:grpSp>
      <p:grpSp>
        <p:nvGrpSpPr>
          <p:cNvPr id="13" name="组合 28"/>
          <p:cNvGrpSpPr/>
          <p:nvPr/>
        </p:nvGrpSpPr>
        <p:grpSpPr>
          <a:xfrm>
            <a:off x="1115616" y="2667009"/>
            <a:ext cx="6840760"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latin typeface="微软雅黑"/>
                  <a:ea typeface="微软雅黑"/>
                  <a:cs typeface="微软雅黑"/>
                </a:rPr>
                <a:t>ESB</a:t>
              </a:r>
              <a:r>
                <a:rPr kumimoji="1" lang="zh-CN" altLang="en-US" kern="0" dirty="0" smtClean="0">
                  <a:latin typeface="微软雅黑"/>
                  <a:ea typeface="微软雅黑"/>
                  <a:cs typeface="微软雅黑"/>
                </a:rPr>
                <a:t>产品特性</a:t>
              </a:r>
              <a:endParaRPr kumimoji="1" lang="zh-CN" altLang="de-DE" kern="0" dirty="0">
                <a:latin typeface="微软雅黑"/>
                <a:ea typeface="微软雅黑"/>
                <a:cs typeface="微软雅黑"/>
              </a:endParaRPr>
            </a:p>
          </p:txBody>
        </p:sp>
      </p:grpSp>
      <p:sp>
        <p:nvSpPr>
          <p:cNvPr id="25" name="灯片编号占位符 3"/>
          <p:cNvSpPr>
            <a:spLocks noGrp="1"/>
          </p:cNvSpPr>
          <p:nvPr>
            <p:ph type="sldNum" sz="quarter" idx="12"/>
          </p:nvPr>
        </p:nvSpPr>
        <p:spPr>
          <a:xfrm>
            <a:off x="-14927" y="6397634"/>
            <a:ext cx="497963" cy="307975"/>
          </a:xfrm>
        </p:spPr>
        <p:txBody>
          <a:bodyPr/>
          <a:lstStyle/>
          <a:p>
            <a:fld id="{BD61978C-FD3D-4268-8D6C-034E9AD544A3}" type="slidenum">
              <a:rPr lang="en-US" altLang="zh-CN" smtClean="0"/>
              <a:pPr/>
              <a:t>62</a:t>
            </a:fld>
            <a:endParaRPr lang="en-US" altLang="zh-CN" dirty="0"/>
          </a:p>
        </p:txBody>
      </p:sp>
      <p:grpSp>
        <p:nvGrpSpPr>
          <p:cNvPr id="20" name="组合 20"/>
          <p:cNvGrpSpPr/>
          <p:nvPr/>
        </p:nvGrpSpPr>
        <p:grpSpPr>
          <a:xfrm>
            <a:off x="1143000" y="4200525"/>
            <a:ext cx="6840760"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b="1" kern="0" dirty="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6"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7"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chemeClr val="bg1"/>
                  </a:solidFill>
                  <a:latin typeface="微软雅黑"/>
                  <a:ea typeface="微软雅黑"/>
                  <a:cs typeface="微软雅黑"/>
                </a:rPr>
                <a:t>实施案例</a:t>
              </a:r>
              <a:endParaRPr kumimoji="1" lang="zh-CN" altLang="de-DE" sz="1800" kern="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26443363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vert="horz" lIns="91440" tIns="45720" rIns="91440" bIns="45720" rtlCol="0" anchor="ctr">
            <a:normAutofit/>
          </a:bodyPr>
          <a:lstStyle/>
          <a:p>
            <a:r>
              <a:rPr lang="zh-CN" altLang="en-US" smtClean="0"/>
              <a:t>业务支撑</a:t>
            </a:r>
            <a:r>
              <a:rPr lang="zh-CN" altLang="en-US" dirty="0"/>
              <a:t>系统开发平台演进历程</a:t>
            </a:r>
          </a:p>
        </p:txBody>
      </p:sp>
      <p:sp>
        <p:nvSpPr>
          <p:cNvPr id="27650" name="灯片编号占位符 4"/>
          <p:cNvSpPr>
            <a:spLocks noGrp="1"/>
          </p:cNvSpPr>
          <p:nvPr>
            <p:ph type="sldNum" sz="quarter" idx="4294967295"/>
          </p:nvPr>
        </p:nvSpPr>
        <p:spPr>
          <a:xfrm>
            <a:off x="7010400" y="6356350"/>
            <a:ext cx="2133600" cy="365125"/>
          </a:xfrm>
          <a:noFill/>
        </p:spPr>
        <p:txBody>
          <a:bodyPr/>
          <a:lstStyle/>
          <a:p>
            <a:fld id="{89B72206-DF97-45CA-AC03-EC13D0C60AEA}" type="slidenum">
              <a:rPr lang="en-US" altLang="zh-CN"/>
              <a:pPr/>
              <a:t>63</a:t>
            </a:fld>
            <a:endParaRPr lang="en-US" altLang="zh-CN"/>
          </a:p>
        </p:txBody>
      </p:sp>
      <p:sp>
        <p:nvSpPr>
          <p:cNvPr id="27652" name="AutoShape 6"/>
          <p:cNvSpPr>
            <a:spLocks noChangeArrowheads="1"/>
          </p:cNvSpPr>
          <p:nvPr/>
        </p:nvSpPr>
        <p:spPr bwMode="auto">
          <a:xfrm>
            <a:off x="112713" y="908720"/>
            <a:ext cx="8928100" cy="2078385"/>
          </a:xfrm>
          <a:prstGeom prst="roundRect">
            <a:avLst>
              <a:gd name="adj" fmla="val 6333"/>
            </a:avLst>
          </a:prstGeom>
          <a:solidFill>
            <a:schemeClr val="bg1">
              <a:alpha val="89803"/>
            </a:schemeClr>
          </a:solidFill>
          <a:ln w="9525" algn="ctr">
            <a:solidFill>
              <a:schemeClr val="tx1"/>
            </a:solidFill>
            <a:round/>
            <a:headEnd/>
            <a:tailEnd/>
          </a:ln>
          <a:effectLst>
            <a:prstShdw prst="shdw17" dist="17961" dir="13500000">
              <a:srgbClr val="999999"/>
            </a:prstShdw>
          </a:effectLst>
        </p:spPr>
        <p:txBody>
          <a:bodyPr/>
          <a:lstStyle/>
          <a:p>
            <a:pPr marL="285750" indent="-285750">
              <a:spcAft>
                <a:spcPct val="15000"/>
              </a:spcAft>
              <a:buSzPct val="120000"/>
              <a:buFont typeface="Wingdings" pitchFamily="2" charset="2"/>
              <a:buChar char="p"/>
            </a:pPr>
            <a:r>
              <a:rPr lang="zh-CN" altLang="en-US" sz="1600">
                <a:latin typeface="微软雅黑" pitchFamily="34" charset="-122"/>
                <a:ea typeface="微软雅黑" pitchFamily="34" charset="-122"/>
              </a:rPr>
              <a:t>在</a:t>
            </a:r>
            <a:r>
              <a:rPr lang="zh-CN" altLang="en-US" sz="1600" smtClean="0">
                <a:latin typeface="微软雅黑" pitchFamily="34" charset="-122"/>
                <a:ea typeface="微软雅黑" pitchFamily="34" charset="-122"/>
              </a:rPr>
              <a:t>“融合管理</a:t>
            </a:r>
            <a:r>
              <a:rPr lang="zh-CN" altLang="en-US" sz="1600">
                <a:latin typeface="微软雅黑" pitchFamily="34" charset="-122"/>
                <a:ea typeface="微软雅黑" pitchFamily="34" charset="-122"/>
              </a:rPr>
              <a:t>，</a:t>
            </a:r>
            <a:r>
              <a:rPr lang="zh-CN" altLang="en-US" sz="1600" smtClean="0">
                <a:latin typeface="微软雅黑" pitchFamily="34" charset="-122"/>
                <a:ea typeface="微软雅黑" pitchFamily="34" charset="-122"/>
              </a:rPr>
              <a:t>自主研发”</a:t>
            </a:r>
            <a:r>
              <a:rPr lang="en-US" altLang="zh-CN" sz="1600">
                <a:latin typeface="微软雅黑" pitchFamily="34" charset="-122"/>
                <a:ea typeface="微软雅黑" pitchFamily="34" charset="-122"/>
              </a:rPr>
              <a:t>IT</a:t>
            </a:r>
            <a:r>
              <a:rPr lang="zh-CN" altLang="en-US" sz="1600">
                <a:latin typeface="微软雅黑" pitchFamily="34" charset="-122"/>
                <a:ea typeface="微软雅黑" pitchFamily="34" charset="-122"/>
              </a:rPr>
              <a:t>战略思想</a:t>
            </a:r>
            <a:r>
              <a:rPr lang="zh-CN" altLang="en-US" sz="1600" smtClean="0">
                <a:latin typeface="微软雅黑" pitchFamily="34" charset="-122"/>
                <a:ea typeface="微软雅黑" pitchFamily="34" charset="-122"/>
              </a:rPr>
              <a:t>下</a:t>
            </a:r>
            <a:r>
              <a:rPr lang="en-US" altLang="zh-CN" sz="1600" smtClean="0">
                <a:latin typeface="微软雅黑" pitchFamily="34" charset="-122"/>
                <a:ea typeface="微软雅黑" pitchFamily="34" charset="-122"/>
              </a:rPr>
              <a:t>,</a:t>
            </a:r>
            <a:r>
              <a:rPr lang="zh-CN" altLang="en-US" sz="1600" smtClean="0">
                <a:solidFill>
                  <a:schemeClr val="tx1"/>
                </a:solidFill>
                <a:latin typeface="微软雅黑" pitchFamily="34" charset="-122"/>
                <a:ea typeface="微软雅黑" pitchFamily="34" charset="-122"/>
              </a:rPr>
              <a:t>上海</a:t>
            </a:r>
            <a:r>
              <a:rPr lang="zh-CN" altLang="en-US" sz="1600">
                <a:solidFill>
                  <a:schemeClr val="tx1"/>
                </a:solidFill>
                <a:latin typeface="微软雅黑" pitchFamily="34" charset="-122"/>
                <a:ea typeface="微软雅黑" pitchFamily="34" charset="-122"/>
              </a:rPr>
              <a:t>公司业务支撑系统开发平台由运行期管控、发布期管控、开发期管控三大功能区构成</a:t>
            </a:r>
          </a:p>
          <a:p>
            <a:pPr marL="742950" lvl="1" indent="-285750" algn="l">
              <a:spcAft>
                <a:spcPct val="15000"/>
              </a:spcAft>
              <a:buSzPct val="120000"/>
              <a:buFont typeface="Wingdings" pitchFamily="2" charset="2"/>
              <a:buChar char="Ø"/>
            </a:pPr>
            <a:r>
              <a:rPr lang="en-US" altLang="zh-CN" sz="1400">
                <a:solidFill>
                  <a:schemeClr val="tx1"/>
                </a:solidFill>
                <a:latin typeface="微软雅黑" pitchFamily="34" charset="-122"/>
                <a:ea typeface="微软雅黑" pitchFamily="34" charset="-122"/>
              </a:rPr>
              <a:t>2005~2007</a:t>
            </a:r>
            <a:r>
              <a:rPr lang="zh-CN" altLang="en-US" sz="1400">
                <a:solidFill>
                  <a:schemeClr val="tx1"/>
                </a:solidFill>
                <a:latin typeface="微软雅黑" pitchFamily="34" charset="-122"/>
                <a:ea typeface="微软雅黑" pitchFamily="34" charset="-122"/>
              </a:rPr>
              <a:t>年，完成了技术架构的统一，实现了</a:t>
            </a:r>
            <a:r>
              <a:rPr lang="en-US" altLang="zh-CN" sz="1400">
                <a:solidFill>
                  <a:schemeClr val="tx1"/>
                </a:solidFill>
                <a:latin typeface="微软雅黑" pitchFamily="34" charset="-122"/>
                <a:ea typeface="微软雅黑" pitchFamily="34" charset="-122"/>
              </a:rPr>
              <a:t>BOSS</a:t>
            </a:r>
            <a:r>
              <a:rPr lang="zh-CN" altLang="en-US" sz="1400">
                <a:solidFill>
                  <a:schemeClr val="tx1"/>
                </a:solidFill>
                <a:latin typeface="微软雅黑" pitchFamily="34" charset="-122"/>
                <a:ea typeface="微软雅黑" pitchFamily="34" charset="-122"/>
              </a:rPr>
              <a:t>体系架构的标准化，为平台建设打下基础</a:t>
            </a:r>
          </a:p>
          <a:p>
            <a:pPr marL="742950" lvl="1" indent="-285750" algn="l">
              <a:spcAft>
                <a:spcPct val="15000"/>
              </a:spcAft>
              <a:buSzPct val="120000"/>
              <a:buFont typeface="Wingdings" pitchFamily="2" charset="2"/>
              <a:buChar char="Ø"/>
            </a:pPr>
            <a:r>
              <a:rPr lang="en-US" altLang="zh-CN" sz="1400">
                <a:solidFill>
                  <a:schemeClr val="tx1"/>
                </a:solidFill>
                <a:latin typeface="微软雅黑" pitchFamily="34" charset="-122"/>
                <a:ea typeface="微软雅黑" pitchFamily="34" charset="-122"/>
              </a:rPr>
              <a:t>2008</a:t>
            </a:r>
            <a:r>
              <a:rPr lang="zh-CN" altLang="en-US" sz="1400">
                <a:solidFill>
                  <a:schemeClr val="tx1"/>
                </a:solidFill>
                <a:latin typeface="微软雅黑" pitchFamily="34" charset="-122"/>
                <a:ea typeface="微软雅黑" pitchFamily="34" charset="-122"/>
              </a:rPr>
              <a:t>年尝试的运行期管控。实现了在业务支撑系统功能性需求建设过程中通过开发平台的改造，将非功能性需求植入业务支撑系统内核的能力，真正实现了业务支撑系统端到端的运行管控</a:t>
            </a:r>
          </a:p>
          <a:p>
            <a:pPr marL="742950" lvl="1" indent="-285750" algn="l">
              <a:spcAft>
                <a:spcPct val="15000"/>
              </a:spcAft>
              <a:buSzPct val="120000"/>
              <a:buFont typeface="Wingdings" pitchFamily="2" charset="2"/>
              <a:buChar char="Ø"/>
            </a:pPr>
            <a:r>
              <a:rPr lang="en-US" altLang="zh-CN" sz="1400">
                <a:solidFill>
                  <a:schemeClr val="tx1"/>
                </a:solidFill>
                <a:latin typeface="微软雅黑" pitchFamily="34" charset="-122"/>
                <a:ea typeface="微软雅黑" pitchFamily="34" charset="-122"/>
              </a:rPr>
              <a:t>2009</a:t>
            </a:r>
            <a:r>
              <a:rPr lang="zh-CN" altLang="en-US" sz="1400">
                <a:solidFill>
                  <a:schemeClr val="tx1"/>
                </a:solidFill>
                <a:latin typeface="微软雅黑" pitchFamily="34" charset="-122"/>
                <a:ea typeface="微软雅黑" pitchFamily="34" charset="-122"/>
              </a:rPr>
              <a:t>年尝试的发布期管控。实现了对发布、编译、测试过程的精确评估，有效提升开发质量</a:t>
            </a:r>
          </a:p>
          <a:p>
            <a:pPr marL="742950" lvl="1" indent="-285750" algn="l">
              <a:spcAft>
                <a:spcPct val="15000"/>
              </a:spcAft>
              <a:buSzPct val="120000"/>
              <a:buFont typeface="Wingdings" pitchFamily="2" charset="2"/>
              <a:buChar char="Ø"/>
            </a:pPr>
            <a:r>
              <a:rPr lang="en-US" altLang="zh-CN" sz="1400">
                <a:solidFill>
                  <a:schemeClr val="tx1"/>
                </a:solidFill>
                <a:latin typeface="微软雅黑" pitchFamily="34" charset="-122"/>
                <a:ea typeface="微软雅黑" pitchFamily="34" charset="-122"/>
              </a:rPr>
              <a:t>2010</a:t>
            </a:r>
            <a:r>
              <a:rPr lang="zh-CN" altLang="en-US" sz="1400">
                <a:solidFill>
                  <a:schemeClr val="tx1"/>
                </a:solidFill>
                <a:latin typeface="微软雅黑" pitchFamily="34" charset="-122"/>
                <a:ea typeface="微软雅黑" pitchFamily="34" charset="-122"/>
              </a:rPr>
              <a:t>年筹备中的开发期管控，是上海公司业务支撑系统开发平台建设过程中迈出的最关键一步，一旦成功，将真正贯彻在软件开发过程中对集成商开发的规范化管理能力</a:t>
            </a:r>
          </a:p>
        </p:txBody>
      </p:sp>
      <p:sp>
        <p:nvSpPr>
          <p:cNvPr id="27653" name="Freeform 26"/>
          <p:cNvSpPr>
            <a:spLocks/>
          </p:cNvSpPr>
          <p:nvPr/>
        </p:nvSpPr>
        <p:spPr bwMode="auto">
          <a:xfrm>
            <a:off x="6173788" y="3417888"/>
            <a:ext cx="2838450" cy="3346450"/>
          </a:xfrm>
          <a:custGeom>
            <a:avLst/>
            <a:gdLst>
              <a:gd name="T0" fmla="*/ 3 w 2511"/>
              <a:gd name="T1" fmla="*/ 0 h 1233"/>
              <a:gd name="T2" fmla="*/ 174 w 2511"/>
              <a:gd name="T3" fmla="*/ 618 h 1233"/>
              <a:gd name="T4" fmla="*/ 0 w 2511"/>
              <a:gd name="T5" fmla="*/ 1233 h 1233"/>
              <a:gd name="T6" fmla="*/ 2511 w 2511"/>
              <a:gd name="T7" fmla="*/ 1233 h 1233"/>
              <a:gd name="T8" fmla="*/ 2511 w 2511"/>
              <a:gd name="T9" fmla="*/ 0 h 1233"/>
              <a:gd name="T10" fmla="*/ 3 w 2511"/>
              <a:gd name="T11" fmla="*/ 0 h 1233"/>
              <a:gd name="T12" fmla="*/ 0 60000 65536"/>
              <a:gd name="T13" fmla="*/ 0 60000 65536"/>
              <a:gd name="T14" fmla="*/ 0 60000 65536"/>
              <a:gd name="T15" fmla="*/ 0 60000 65536"/>
              <a:gd name="T16" fmla="*/ 0 60000 65536"/>
              <a:gd name="T17" fmla="*/ 0 60000 65536"/>
              <a:gd name="T18" fmla="*/ 0 w 2511"/>
              <a:gd name="T19" fmla="*/ 0 h 1233"/>
              <a:gd name="T20" fmla="*/ 2511 w 2511"/>
              <a:gd name="T21" fmla="*/ 1233 h 1233"/>
            </a:gdLst>
            <a:ahLst/>
            <a:cxnLst>
              <a:cxn ang="T12">
                <a:pos x="T0" y="T1"/>
              </a:cxn>
              <a:cxn ang="T13">
                <a:pos x="T2" y="T3"/>
              </a:cxn>
              <a:cxn ang="T14">
                <a:pos x="T4" y="T5"/>
              </a:cxn>
              <a:cxn ang="T15">
                <a:pos x="T6" y="T7"/>
              </a:cxn>
              <a:cxn ang="T16">
                <a:pos x="T8" y="T9"/>
              </a:cxn>
              <a:cxn ang="T17">
                <a:pos x="T10" y="T11"/>
              </a:cxn>
            </a:cxnLst>
            <a:rect l="T18" t="T19" r="T20" b="T21"/>
            <a:pathLst>
              <a:path w="2511" h="1233">
                <a:moveTo>
                  <a:pt x="3" y="0"/>
                </a:moveTo>
                <a:lnTo>
                  <a:pt x="174" y="618"/>
                </a:lnTo>
                <a:lnTo>
                  <a:pt x="0" y="1233"/>
                </a:lnTo>
                <a:lnTo>
                  <a:pt x="2511" y="1233"/>
                </a:lnTo>
                <a:lnTo>
                  <a:pt x="2511" y="0"/>
                </a:lnTo>
                <a:lnTo>
                  <a:pt x="3" y="0"/>
                </a:lnTo>
                <a:close/>
              </a:path>
            </a:pathLst>
          </a:custGeom>
          <a:ln>
            <a:headEnd/>
            <a:tailEnd/>
          </a:ln>
        </p:spPr>
        <p:style>
          <a:lnRef idx="2">
            <a:schemeClr val="accent6"/>
          </a:lnRef>
          <a:fillRef idx="1">
            <a:schemeClr val="lt1"/>
          </a:fillRef>
          <a:effectRef idx="0">
            <a:schemeClr val="accent6"/>
          </a:effectRef>
          <a:fontRef idx="minor">
            <a:schemeClr val="dk1"/>
          </a:fontRef>
        </p:style>
        <p:txBody>
          <a:bodyPr wrap="none" lIns="0" tIns="0" rIns="0" bIns="0" anchor="ctr"/>
          <a:lstStyle/>
          <a:p>
            <a:endParaRPr lang="zh-CN" altLang="en-US"/>
          </a:p>
        </p:txBody>
      </p:sp>
      <p:sp>
        <p:nvSpPr>
          <p:cNvPr id="584731" name="AutoShape 27"/>
          <p:cNvSpPr>
            <a:spLocks noChangeArrowheads="1"/>
          </p:cNvSpPr>
          <p:nvPr/>
        </p:nvSpPr>
        <p:spPr bwMode="auto">
          <a:xfrm>
            <a:off x="6245225" y="3074988"/>
            <a:ext cx="2663825" cy="182562"/>
          </a:xfrm>
          <a:prstGeom prst="homePlate">
            <a:avLst>
              <a:gd name="adj" fmla="val 51070"/>
            </a:avLst>
          </a:prstGeom>
          <a:solidFill>
            <a:srgbClr val="9900CC"/>
          </a:solidFill>
          <a:ln w="6350" algn="ctr">
            <a:noFill/>
            <a:miter lim="800000"/>
            <a:headEnd/>
            <a:tailEnd/>
          </a:ln>
          <a:effectLst>
            <a:outerShdw dist="35921" dir="2700000" algn="ctr" rotWithShape="0">
              <a:schemeClr val="hlink"/>
            </a:outerShdw>
          </a:effectLst>
        </p:spPr>
        <p:txBody>
          <a:bodyPr lIns="0" tIns="0" rIns="0" bIns="0" anchor="ctr">
            <a:spAutoFit/>
          </a:bodyPr>
          <a:lstStyle/>
          <a:p>
            <a:pPr>
              <a:spcBef>
                <a:spcPct val="50000"/>
              </a:spcBef>
              <a:buFont typeface="Wingdings" pitchFamily="2" charset="2"/>
              <a:buChar char="l"/>
              <a:defRPr/>
            </a:pPr>
            <a:endParaRPr lang="zh-CN" altLang="zh-CN" sz="1200" b="1">
              <a:solidFill>
                <a:schemeClr val="tx1"/>
              </a:solidFill>
              <a:latin typeface="宋体" charset="-122"/>
              <a:ea typeface="宋体" charset="-122"/>
            </a:endParaRPr>
          </a:p>
        </p:txBody>
      </p:sp>
      <p:sp>
        <p:nvSpPr>
          <p:cNvPr id="27655" name="Text Box 28"/>
          <p:cNvSpPr txBox="1">
            <a:spLocks noChangeArrowheads="1"/>
          </p:cNvSpPr>
          <p:nvPr/>
        </p:nvSpPr>
        <p:spPr bwMode="auto">
          <a:xfrm>
            <a:off x="6724650" y="3073400"/>
            <a:ext cx="1465263" cy="215444"/>
          </a:xfrm>
          <a:prstGeom prst="rect">
            <a:avLst/>
          </a:prstGeom>
          <a:noFill/>
          <a:ln w="6350">
            <a:noFill/>
            <a:miter lim="800000"/>
            <a:headEnd/>
            <a:tailEnd/>
          </a:ln>
        </p:spPr>
        <p:txBody>
          <a:bodyPr lIns="0" tIns="0" rIns="0" bIns="0" anchor="ctr">
            <a:spAutoFit/>
          </a:bodyPr>
          <a:lstStyle/>
          <a:p>
            <a:pPr eaLnBrk="0" hangingPunct="0"/>
            <a:r>
              <a:rPr kumimoji="1" lang="zh-CN" altLang="en-US" sz="1400" b="1" dirty="0">
                <a:solidFill>
                  <a:schemeClr val="bg1"/>
                </a:solidFill>
                <a:latin typeface="Arial" charset="0"/>
                <a:ea typeface="华文细黑" pitchFamily="2" charset="-122"/>
              </a:rPr>
              <a:t>开发期管控</a:t>
            </a:r>
          </a:p>
        </p:txBody>
      </p:sp>
      <p:sp>
        <p:nvSpPr>
          <p:cNvPr id="27656" name="Rectangle 29"/>
          <p:cNvSpPr>
            <a:spLocks noChangeArrowheads="1"/>
          </p:cNvSpPr>
          <p:nvPr/>
        </p:nvSpPr>
        <p:spPr bwMode="auto">
          <a:xfrm>
            <a:off x="6316663" y="3346450"/>
            <a:ext cx="504825" cy="215900"/>
          </a:xfrm>
          <a:prstGeom prst="rect">
            <a:avLst/>
          </a:prstGeom>
          <a:solidFill>
            <a:srgbClr val="9900CC"/>
          </a:solidFill>
          <a:ln w="6350" algn="ctr">
            <a:noFill/>
            <a:miter lim="800000"/>
            <a:headEnd/>
            <a:tailEnd/>
          </a:ln>
        </p:spPr>
        <p:txBody>
          <a:bodyPr lIns="0" tIns="0" rIns="0" bIns="0" anchor="ctr" anchorCtr="1"/>
          <a:lstStyle/>
          <a:p>
            <a:pPr eaLnBrk="0" hangingPunct="0"/>
            <a:r>
              <a:rPr kumimoji="1" lang="en-US" altLang="zh-CN" sz="1200" b="1" dirty="0">
                <a:solidFill>
                  <a:schemeClr val="bg1"/>
                </a:solidFill>
                <a:latin typeface="微软雅黑" pitchFamily="34" charset="-122"/>
                <a:ea typeface="微软雅黑" pitchFamily="34" charset="-122"/>
              </a:rPr>
              <a:t>2010</a:t>
            </a:r>
          </a:p>
        </p:txBody>
      </p:sp>
      <p:sp>
        <p:nvSpPr>
          <p:cNvPr id="584735" name="Rectangle 31"/>
          <p:cNvSpPr>
            <a:spLocks noChangeArrowheads="1"/>
          </p:cNvSpPr>
          <p:nvPr/>
        </p:nvSpPr>
        <p:spPr bwMode="auto">
          <a:xfrm>
            <a:off x="6389688" y="5032375"/>
            <a:ext cx="2520950" cy="431800"/>
          </a:xfrm>
          <a:prstGeom prst="rect">
            <a:avLst/>
          </a:prstGeom>
          <a:solidFill>
            <a:srgbClr val="CCCCFF"/>
          </a:solidFill>
          <a:ln w="9525" algn="ctr">
            <a:noFill/>
            <a:miter lim="800000"/>
            <a:headEnd/>
            <a:tailEnd/>
          </a:ln>
          <a:effectLst>
            <a:outerShdw dist="35921" dir="2700000" algn="ctr" rotWithShape="0">
              <a:schemeClr val="bg2"/>
            </a:outerShdw>
          </a:effectLst>
        </p:spPr>
        <p:txBody>
          <a:bodyPr anchor="ctr"/>
          <a:lstStyle/>
          <a:p>
            <a:pPr>
              <a:spcBef>
                <a:spcPct val="20000"/>
              </a:spcBef>
              <a:defRPr/>
            </a:pPr>
            <a:r>
              <a:rPr lang="zh-CN" altLang="en-US" sz="1200" b="1">
                <a:solidFill>
                  <a:schemeClr val="tx1"/>
                </a:solidFill>
                <a:ea typeface="微软雅黑" pitchFamily="34" charset="-122"/>
              </a:rPr>
              <a:t>真正实现对编码环节的全面管控，摆脱对集成商工程师的个体依赖</a:t>
            </a:r>
          </a:p>
        </p:txBody>
      </p:sp>
      <p:pic>
        <p:nvPicPr>
          <p:cNvPr id="27658" name="Picture 33" descr="流程开发"/>
          <p:cNvPicPr>
            <a:picLocks noChangeAspect="1" noChangeArrowheads="1"/>
          </p:cNvPicPr>
          <p:nvPr/>
        </p:nvPicPr>
        <p:blipFill>
          <a:blip r:embed="rId3"/>
          <a:srcRect/>
          <a:stretch>
            <a:fillRect/>
          </a:stretch>
        </p:blipFill>
        <p:spPr bwMode="auto">
          <a:xfrm>
            <a:off x="6372225" y="5661025"/>
            <a:ext cx="1368425" cy="990600"/>
          </a:xfrm>
          <a:prstGeom prst="rect">
            <a:avLst/>
          </a:prstGeom>
          <a:noFill/>
          <a:ln w="9525">
            <a:noFill/>
            <a:miter lim="800000"/>
            <a:headEnd/>
            <a:tailEnd/>
          </a:ln>
        </p:spPr>
      </p:pic>
      <p:sp>
        <p:nvSpPr>
          <p:cNvPr id="27659" name="AutoShape 35"/>
          <p:cNvSpPr>
            <a:spLocks noChangeArrowheads="1"/>
          </p:cNvSpPr>
          <p:nvPr/>
        </p:nvSpPr>
        <p:spPr bwMode="auto">
          <a:xfrm>
            <a:off x="119063" y="3433763"/>
            <a:ext cx="3021012" cy="3348037"/>
          </a:xfrm>
          <a:prstGeom prst="homePlate">
            <a:avLst>
              <a:gd name="adj" fmla="val 8093"/>
            </a:avLst>
          </a:prstGeom>
          <a:ln>
            <a:headEnd/>
            <a:tailEnd/>
          </a:ln>
        </p:spPr>
        <p:style>
          <a:lnRef idx="2">
            <a:schemeClr val="accent2"/>
          </a:lnRef>
          <a:fillRef idx="1">
            <a:schemeClr val="lt1"/>
          </a:fillRef>
          <a:effectRef idx="0">
            <a:schemeClr val="accent2"/>
          </a:effectRef>
          <a:fontRef idx="minor">
            <a:schemeClr val="dk1"/>
          </a:fontRef>
        </p:style>
        <p:txBody>
          <a:bodyPr wrap="none" lIns="0" tIns="0" rIns="0" bIns="0" anchor="ctr"/>
          <a:lstStyle/>
          <a:p>
            <a:pPr>
              <a:spcBef>
                <a:spcPct val="50000"/>
              </a:spcBef>
              <a:buFont typeface="Wingdings" pitchFamily="2" charset="2"/>
              <a:buChar char="l"/>
            </a:pPr>
            <a:endParaRPr lang="zh-CN" altLang="zh-CN" sz="1200" b="1">
              <a:solidFill>
                <a:schemeClr val="tx1"/>
              </a:solidFill>
              <a:latin typeface="宋体" charset="-122"/>
              <a:ea typeface="宋体" charset="-122"/>
            </a:endParaRPr>
          </a:p>
        </p:txBody>
      </p:sp>
      <p:sp>
        <p:nvSpPr>
          <p:cNvPr id="584740" name="AutoShape 36"/>
          <p:cNvSpPr>
            <a:spLocks noChangeArrowheads="1"/>
          </p:cNvSpPr>
          <p:nvPr/>
        </p:nvSpPr>
        <p:spPr bwMode="auto">
          <a:xfrm>
            <a:off x="119063" y="3073400"/>
            <a:ext cx="2809875" cy="182563"/>
          </a:xfrm>
          <a:prstGeom prst="chevron">
            <a:avLst>
              <a:gd name="adj" fmla="val 28859"/>
            </a:avLst>
          </a:prstGeom>
          <a:solidFill>
            <a:schemeClr val="accent2"/>
          </a:solidFill>
          <a:ln w="6350">
            <a:noFill/>
            <a:miter lim="800000"/>
            <a:headEnd/>
            <a:tailEnd/>
          </a:ln>
          <a:effectLst>
            <a:outerShdw dist="35921" dir="2700000" algn="ctr" rotWithShape="0">
              <a:schemeClr val="hlink"/>
            </a:outerShdw>
          </a:effectLst>
        </p:spPr>
        <p:txBody>
          <a:bodyPr lIns="0" tIns="0" rIns="0" bIns="0" anchor="ctr">
            <a:spAutoFit/>
          </a:bodyPr>
          <a:lstStyle/>
          <a:p>
            <a:pPr>
              <a:spcBef>
                <a:spcPct val="50000"/>
              </a:spcBef>
              <a:buFont typeface="Wingdings" pitchFamily="2" charset="2"/>
              <a:buChar char="l"/>
              <a:defRPr/>
            </a:pPr>
            <a:endParaRPr lang="zh-CN" altLang="zh-CN" sz="1200" b="1" dirty="0">
              <a:solidFill>
                <a:schemeClr val="tx1"/>
              </a:solidFill>
              <a:latin typeface="宋体" charset="-122"/>
              <a:ea typeface="宋体" charset="-122"/>
            </a:endParaRPr>
          </a:p>
        </p:txBody>
      </p:sp>
      <p:sp>
        <p:nvSpPr>
          <p:cNvPr id="27661" name="Text Box 37"/>
          <p:cNvSpPr txBox="1">
            <a:spLocks noChangeArrowheads="1"/>
          </p:cNvSpPr>
          <p:nvPr/>
        </p:nvSpPr>
        <p:spPr bwMode="auto">
          <a:xfrm>
            <a:off x="479425" y="3059113"/>
            <a:ext cx="1897063" cy="215444"/>
          </a:xfrm>
          <a:prstGeom prst="rect">
            <a:avLst/>
          </a:prstGeom>
          <a:noFill/>
          <a:ln w="6350">
            <a:noFill/>
            <a:miter lim="800000"/>
            <a:headEnd/>
            <a:tailEnd/>
          </a:ln>
        </p:spPr>
        <p:txBody>
          <a:bodyPr lIns="0" tIns="0" rIns="0" bIns="0" anchor="ctr">
            <a:spAutoFit/>
          </a:bodyPr>
          <a:lstStyle/>
          <a:p>
            <a:pPr eaLnBrk="0" hangingPunct="0"/>
            <a:r>
              <a:rPr kumimoji="1" lang="zh-CN" altLang="en-US" sz="1400" b="1" dirty="0">
                <a:solidFill>
                  <a:schemeClr val="bg1"/>
                </a:solidFill>
                <a:latin typeface="Arial" charset="0"/>
                <a:ea typeface="华文细黑" pitchFamily="2" charset="-122"/>
              </a:rPr>
              <a:t>运行期管控</a:t>
            </a:r>
          </a:p>
        </p:txBody>
      </p:sp>
      <p:sp>
        <p:nvSpPr>
          <p:cNvPr id="27662" name="Rectangle 38"/>
          <p:cNvSpPr>
            <a:spLocks noChangeArrowheads="1"/>
          </p:cNvSpPr>
          <p:nvPr/>
        </p:nvSpPr>
        <p:spPr bwMode="auto">
          <a:xfrm>
            <a:off x="190500" y="3362325"/>
            <a:ext cx="536575" cy="258763"/>
          </a:xfrm>
          <a:prstGeom prst="rect">
            <a:avLst/>
          </a:prstGeom>
          <a:solidFill>
            <a:schemeClr val="accent2"/>
          </a:solidFill>
          <a:ln w="6350">
            <a:noFill/>
            <a:miter lim="800000"/>
            <a:headEnd/>
            <a:tailEnd/>
          </a:ln>
        </p:spPr>
        <p:txBody>
          <a:bodyPr lIns="0" tIns="0" rIns="0" bIns="0" anchor="ctr" anchorCtr="1"/>
          <a:lstStyle/>
          <a:p>
            <a:pPr eaLnBrk="0" hangingPunct="0"/>
            <a:r>
              <a:rPr kumimoji="1" lang="en-US" altLang="zh-CN" sz="1200" b="1" dirty="0">
                <a:solidFill>
                  <a:schemeClr val="bg1"/>
                </a:solidFill>
                <a:latin typeface="Arial" charset="0"/>
                <a:ea typeface="宋体" charset="-122"/>
              </a:rPr>
              <a:t>2008</a:t>
            </a:r>
            <a:endParaRPr kumimoji="1" lang="en-US" altLang="zh-CN" sz="1800" b="1" dirty="0">
              <a:solidFill>
                <a:schemeClr val="bg1"/>
              </a:solidFill>
              <a:latin typeface="Arial" charset="0"/>
              <a:ea typeface="宋体" charset="-122"/>
            </a:endParaRPr>
          </a:p>
        </p:txBody>
      </p:sp>
      <p:pic>
        <p:nvPicPr>
          <p:cNvPr id="27663" name="Picture 77" descr="1"/>
          <p:cNvPicPr>
            <a:picLocks noChangeAspect="1" noChangeArrowheads="1"/>
          </p:cNvPicPr>
          <p:nvPr/>
        </p:nvPicPr>
        <p:blipFill>
          <a:blip r:embed="rId4" cstate="print"/>
          <a:srcRect/>
          <a:stretch>
            <a:fillRect/>
          </a:stretch>
        </p:blipFill>
        <p:spPr bwMode="auto">
          <a:xfrm>
            <a:off x="250825" y="6165850"/>
            <a:ext cx="1008063" cy="571500"/>
          </a:xfrm>
          <a:prstGeom prst="rect">
            <a:avLst/>
          </a:prstGeom>
          <a:noFill/>
          <a:ln w="9525">
            <a:noFill/>
            <a:miter lim="800000"/>
            <a:headEnd/>
            <a:tailEnd/>
          </a:ln>
        </p:spPr>
      </p:pic>
      <p:sp>
        <p:nvSpPr>
          <p:cNvPr id="584782" name="Rectangle 78"/>
          <p:cNvSpPr>
            <a:spLocks noChangeArrowheads="1"/>
          </p:cNvSpPr>
          <p:nvPr/>
        </p:nvSpPr>
        <p:spPr bwMode="auto">
          <a:xfrm>
            <a:off x="250825" y="5013325"/>
            <a:ext cx="2736850" cy="431800"/>
          </a:xfrm>
          <a:prstGeom prst="rect">
            <a:avLst/>
          </a:prstGeom>
          <a:solidFill>
            <a:srgbClr val="FFCCFF"/>
          </a:solidFill>
          <a:ln w="9525" algn="ctr">
            <a:noFill/>
            <a:miter lim="800000"/>
            <a:headEnd/>
            <a:tailEnd/>
          </a:ln>
          <a:effectLst>
            <a:outerShdw dist="35921" dir="2700000" algn="ctr" rotWithShape="0">
              <a:schemeClr val="bg2"/>
            </a:outerShdw>
          </a:effectLst>
        </p:spPr>
        <p:txBody>
          <a:bodyPr anchor="ctr"/>
          <a:lstStyle/>
          <a:p>
            <a:pPr>
              <a:spcBef>
                <a:spcPct val="20000"/>
              </a:spcBef>
              <a:defRPr/>
            </a:pPr>
            <a:r>
              <a:rPr lang="zh-CN" altLang="en-US" sz="1200" b="1">
                <a:solidFill>
                  <a:schemeClr val="tx1"/>
                </a:solidFill>
                <a:ea typeface="微软雅黑" pitchFamily="34" charset="-122"/>
              </a:rPr>
              <a:t>确立了非功能性需求的建设地位，实现在应用端到端监控上的质的飞跃</a:t>
            </a:r>
          </a:p>
        </p:txBody>
      </p:sp>
      <p:sp>
        <p:nvSpPr>
          <p:cNvPr id="27665" name="AutoShape 3"/>
          <p:cNvSpPr>
            <a:spLocks noChangeArrowheads="1"/>
          </p:cNvSpPr>
          <p:nvPr/>
        </p:nvSpPr>
        <p:spPr bwMode="auto">
          <a:xfrm>
            <a:off x="3144838" y="3433763"/>
            <a:ext cx="3025775" cy="3348037"/>
          </a:xfrm>
          <a:prstGeom prst="chevron">
            <a:avLst>
              <a:gd name="adj" fmla="val 7741"/>
            </a:avLst>
          </a:prstGeom>
          <a:noFill/>
          <a:ln w="6350" algn="ctr">
            <a:solidFill>
              <a:srgbClr val="3333CC"/>
            </a:solidFill>
            <a:miter lim="800000"/>
            <a:headEnd/>
            <a:tailEnd/>
          </a:ln>
        </p:spPr>
        <p:txBody>
          <a:bodyPr wrap="none" lIns="0" tIns="0" rIns="0" bIns="0" anchor="ctr"/>
          <a:lstStyle/>
          <a:p>
            <a:pPr>
              <a:spcBef>
                <a:spcPct val="50000"/>
              </a:spcBef>
              <a:buFont typeface="Wingdings" pitchFamily="2" charset="2"/>
              <a:buChar char="l"/>
            </a:pPr>
            <a:endParaRPr lang="zh-CN" altLang="zh-CN" sz="1200" b="1">
              <a:solidFill>
                <a:schemeClr val="tx1"/>
              </a:solidFill>
              <a:latin typeface="宋体" charset="-122"/>
              <a:ea typeface="宋体" charset="-122"/>
            </a:endParaRPr>
          </a:p>
        </p:txBody>
      </p:sp>
      <p:sp>
        <p:nvSpPr>
          <p:cNvPr id="584708" name="AutoShape 4"/>
          <p:cNvSpPr>
            <a:spLocks noChangeArrowheads="1"/>
          </p:cNvSpPr>
          <p:nvPr/>
        </p:nvSpPr>
        <p:spPr bwMode="auto">
          <a:xfrm>
            <a:off x="3144838" y="3073400"/>
            <a:ext cx="2736850" cy="182563"/>
          </a:xfrm>
          <a:prstGeom prst="chevron">
            <a:avLst>
              <a:gd name="adj" fmla="val 28109"/>
            </a:avLst>
          </a:prstGeom>
          <a:solidFill>
            <a:srgbClr val="3333CC"/>
          </a:solidFill>
          <a:ln w="6350" algn="ctr">
            <a:noFill/>
            <a:miter lim="800000"/>
            <a:headEnd/>
            <a:tailEnd/>
          </a:ln>
          <a:effectLst>
            <a:outerShdw dist="35921" dir="2700000" algn="ctr" rotWithShape="0">
              <a:schemeClr val="hlink"/>
            </a:outerShdw>
          </a:effectLst>
        </p:spPr>
        <p:txBody>
          <a:bodyPr lIns="0" tIns="0" rIns="0" bIns="0" anchor="ctr">
            <a:spAutoFit/>
          </a:bodyPr>
          <a:lstStyle/>
          <a:p>
            <a:pPr>
              <a:spcBef>
                <a:spcPct val="50000"/>
              </a:spcBef>
              <a:buFont typeface="Wingdings" pitchFamily="2" charset="2"/>
              <a:buChar char="l"/>
              <a:defRPr/>
            </a:pPr>
            <a:endParaRPr lang="zh-CN" altLang="zh-CN" sz="1200" b="1">
              <a:solidFill>
                <a:schemeClr val="tx1"/>
              </a:solidFill>
              <a:latin typeface="宋体" charset="-122"/>
              <a:ea typeface="宋体" charset="-122"/>
            </a:endParaRPr>
          </a:p>
        </p:txBody>
      </p:sp>
      <p:sp>
        <p:nvSpPr>
          <p:cNvPr id="27667" name="Text Box 5"/>
          <p:cNvSpPr txBox="1">
            <a:spLocks noChangeArrowheads="1"/>
          </p:cNvSpPr>
          <p:nvPr/>
        </p:nvSpPr>
        <p:spPr bwMode="auto">
          <a:xfrm>
            <a:off x="3576638" y="3073400"/>
            <a:ext cx="1897062" cy="215444"/>
          </a:xfrm>
          <a:prstGeom prst="rect">
            <a:avLst/>
          </a:prstGeom>
          <a:noFill/>
          <a:ln w="6350">
            <a:noFill/>
            <a:miter lim="800000"/>
            <a:headEnd/>
            <a:tailEnd/>
          </a:ln>
        </p:spPr>
        <p:txBody>
          <a:bodyPr lIns="0" tIns="0" rIns="0" bIns="0" anchor="ctr">
            <a:spAutoFit/>
          </a:bodyPr>
          <a:lstStyle/>
          <a:p>
            <a:pPr eaLnBrk="0" hangingPunct="0"/>
            <a:r>
              <a:rPr kumimoji="1" lang="zh-CN" altLang="en-US" sz="1400" b="1" dirty="0">
                <a:solidFill>
                  <a:schemeClr val="bg1"/>
                </a:solidFill>
                <a:latin typeface="Arial" charset="0"/>
                <a:ea typeface="华文细黑" pitchFamily="2" charset="-122"/>
              </a:rPr>
              <a:t>发布期管控</a:t>
            </a:r>
          </a:p>
        </p:txBody>
      </p:sp>
      <p:sp>
        <p:nvSpPr>
          <p:cNvPr id="27668" name="Rectangle 6"/>
          <p:cNvSpPr>
            <a:spLocks noChangeArrowheads="1"/>
          </p:cNvSpPr>
          <p:nvPr/>
        </p:nvSpPr>
        <p:spPr bwMode="auto">
          <a:xfrm>
            <a:off x="3289300" y="3325813"/>
            <a:ext cx="574675" cy="179387"/>
          </a:xfrm>
          <a:prstGeom prst="rect">
            <a:avLst/>
          </a:prstGeom>
          <a:solidFill>
            <a:srgbClr val="3333CC"/>
          </a:solidFill>
          <a:ln w="6350">
            <a:noFill/>
            <a:miter lim="800000"/>
            <a:headEnd/>
            <a:tailEnd/>
          </a:ln>
        </p:spPr>
        <p:txBody>
          <a:bodyPr lIns="0" tIns="0" rIns="0" bIns="0" anchor="ctr" anchorCtr="1"/>
          <a:lstStyle/>
          <a:p>
            <a:pPr eaLnBrk="0" hangingPunct="0"/>
            <a:r>
              <a:rPr kumimoji="1" lang="en-US" altLang="zh-CN" sz="1200" b="1" dirty="0">
                <a:solidFill>
                  <a:schemeClr val="bg1"/>
                </a:solidFill>
                <a:latin typeface="Arial" charset="0"/>
                <a:ea typeface="宋体" charset="-122"/>
              </a:rPr>
              <a:t>2009</a:t>
            </a:r>
            <a:endParaRPr kumimoji="1" lang="en-US" altLang="zh-CN" sz="1800" b="1" dirty="0">
              <a:solidFill>
                <a:schemeClr val="bg1"/>
              </a:solidFill>
              <a:latin typeface="Arial" charset="0"/>
              <a:ea typeface="宋体" charset="-122"/>
            </a:endParaRPr>
          </a:p>
        </p:txBody>
      </p:sp>
      <p:sp>
        <p:nvSpPr>
          <p:cNvPr id="584712" name="Rectangle 8"/>
          <p:cNvSpPr>
            <a:spLocks noChangeArrowheads="1"/>
          </p:cNvSpPr>
          <p:nvPr/>
        </p:nvSpPr>
        <p:spPr bwMode="auto">
          <a:xfrm>
            <a:off x="3509963" y="5016500"/>
            <a:ext cx="2376487" cy="431800"/>
          </a:xfrm>
          <a:prstGeom prst="rect">
            <a:avLst/>
          </a:prstGeom>
          <a:solidFill>
            <a:srgbClr val="99CCFF"/>
          </a:solidFill>
          <a:ln w="9525" algn="ctr">
            <a:noFill/>
            <a:miter lim="800000"/>
            <a:headEnd/>
            <a:tailEnd/>
          </a:ln>
          <a:effectLst>
            <a:outerShdw dist="35921" dir="2700000" algn="ctr" rotWithShape="0">
              <a:schemeClr val="bg2"/>
            </a:outerShdw>
          </a:effectLst>
        </p:spPr>
        <p:txBody>
          <a:bodyPr anchor="ctr"/>
          <a:lstStyle/>
          <a:p>
            <a:pPr>
              <a:spcBef>
                <a:spcPct val="20000"/>
              </a:spcBef>
              <a:defRPr/>
            </a:pPr>
            <a:r>
              <a:rPr lang="zh-CN" altLang="en-US" sz="1200" b="1">
                <a:solidFill>
                  <a:schemeClr val="tx1"/>
                </a:solidFill>
                <a:ea typeface="微软雅黑" pitchFamily="34" charset="-122"/>
              </a:rPr>
              <a:t>实现了真正意义上的      </a:t>
            </a:r>
            <a:r>
              <a:rPr lang="en-US" altLang="zh-CN" sz="1200" b="1">
                <a:solidFill>
                  <a:schemeClr val="tx1"/>
                </a:solidFill>
                <a:ea typeface="微软雅黑" pitchFamily="34" charset="-122"/>
              </a:rPr>
              <a:t>Change Impact Analysis (CIA)</a:t>
            </a:r>
          </a:p>
        </p:txBody>
      </p:sp>
      <p:pic>
        <p:nvPicPr>
          <p:cNvPr id="27670" name="Picture 82" descr="defaultlayer"/>
          <p:cNvPicPr>
            <a:picLocks noChangeAspect="1" noChangeArrowheads="1"/>
          </p:cNvPicPr>
          <p:nvPr/>
        </p:nvPicPr>
        <p:blipFill>
          <a:blip r:embed="rId5"/>
          <a:srcRect/>
          <a:stretch>
            <a:fillRect/>
          </a:stretch>
        </p:blipFill>
        <p:spPr bwMode="auto">
          <a:xfrm>
            <a:off x="4716463" y="5589588"/>
            <a:ext cx="1152525" cy="1069975"/>
          </a:xfrm>
          <a:prstGeom prst="rect">
            <a:avLst/>
          </a:prstGeom>
          <a:noFill/>
          <a:ln w="9525">
            <a:noFill/>
            <a:miter lim="800000"/>
            <a:headEnd/>
            <a:tailEnd/>
          </a:ln>
        </p:spPr>
      </p:pic>
      <p:pic>
        <p:nvPicPr>
          <p:cNvPr id="9" name="Picture 3"/>
          <p:cNvPicPr>
            <a:picLocks noChangeAspect="1" noChangeArrowheads="1"/>
          </p:cNvPicPr>
          <p:nvPr/>
        </p:nvPicPr>
        <p:blipFill>
          <a:blip r:embed="rId6"/>
          <a:srcRect/>
          <a:stretch>
            <a:fillRect/>
          </a:stretch>
        </p:blipFill>
        <p:spPr bwMode="auto">
          <a:xfrm>
            <a:off x="3348038" y="5589588"/>
            <a:ext cx="1295400" cy="503237"/>
          </a:xfrm>
          <a:prstGeom prst="rect">
            <a:avLst/>
          </a:prstGeom>
          <a:gradFill rotWithShape="1">
            <a:gsLst>
              <a:gs pos="0">
                <a:srgbClr val="FFE4C3"/>
              </a:gs>
              <a:gs pos="72000">
                <a:srgbClr val="FFBD56"/>
              </a:gs>
              <a:gs pos="100000">
                <a:srgbClr val="FFB52E"/>
              </a:gs>
            </a:gsLst>
            <a:lin ang="5400000" scaled="1"/>
          </a:gradFill>
          <a:ln w="9525">
            <a:solidFill>
              <a:srgbClr val="B1D8FF"/>
            </a:solidFill>
            <a:miter lim="800000"/>
            <a:headEnd/>
            <a:tailEnd/>
          </a:ln>
          <a:effectLst>
            <a:outerShdw dist="50800" dir="5400000" rotWithShape="0">
              <a:srgbClr val="4E3B30">
                <a:alpha val="59999"/>
              </a:srgbClr>
            </a:outerShdw>
          </a:effectLst>
        </p:spPr>
      </p:pic>
      <p:pic>
        <p:nvPicPr>
          <p:cNvPr id="27672" name="Picture 90" descr="Figure 17"/>
          <p:cNvPicPr>
            <a:picLocks noChangeAspect="1" noChangeArrowheads="1"/>
          </p:cNvPicPr>
          <p:nvPr/>
        </p:nvPicPr>
        <p:blipFill>
          <a:blip r:embed="rId7"/>
          <a:srcRect/>
          <a:stretch>
            <a:fillRect/>
          </a:stretch>
        </p:blipFill>
        <p:spPr bwMode="auto">
          <a:xfrm>
            <a:off x="3348038" y="6165850"/>
            <a:ext cx="1223962" cy="538163"/>
          </a:xfrm>
          <a:prstGeom prst="rect">
            <a:avLst/>
          </a:prstGeom>
          <a:noFill/>
          <a:ln w="9525">
            <a:noFill/>
            <a:miter lim="800000"/>
            <a:headEnd/>
            <a:tailEnd/>
          </a:ln>
        </p:spPr>
      </p:pic>
      <p:pic>
        <p:nvPicPr>
          <p:cNvPr id="27673" name="Picture 126" descr="发布期管控"/>
          <p:cNvPicPr>
            <a:picLocks noChangeAspect="1" noChangeArrowheads="1"/>
          </p:cNvPicPr>
          <p:nvPr/>
        </p:nvPicPr>
        <p:blipFill>
          <a:blip r:embed="rId8"/>
          <a:srcRect/>
          <a:stretch>
            <a:fillRect/>
          </a:stretch>
        </p:blipFill>
        <p:spPr bwMode="auto">
          <a:xfrm>
            <a:off x="3924300" y="3500438"/>
            <a:ext cx="1500188" cy="1512887"/>
          </a:xfrm>
          <a:prstGeom prst="rect">
            <a:avLst/>
          </a:prstGeom>
          <a:noFill/>
          <a:ln w="9525">
            <a:noFill/>
            <a:miter lim="800000"/>
            <a:headEnd/>
            <a:tailEnd/>
          </a:ln>
        </p:spPr>
      </p:pic>
      <p:pic>
        <p:nvPicPr>
          <p:cNvPr id="27674" name="Picture 127" descr="开发期管控"/>
          <p:cNvPicPr>
            <a:picLocks noChangeAspect="1" noChangeArrowheads="1"/>
          </p:cNvPicPr>
          <p:nvPr/>
        </p:nvPicPr>
        <p:blipFill>
          <a:blip r:embed="rId9"/>
          <a:srcRect/>
          <a:stretch>
            <a:fillRect/>
          </a:stretch>
        </p:blipFill>
        <p:spPr bwMode="auto">
          <a:xfrm>
            <a:off x="6948488" y="3429000"/>
            <a:ext cx="1655762" cy="1539875"/>
          </a:xfrm>
          <a:prstGeom prst="rect">
            <a:avLst/>
          </a:prstGeom>
          <a:noFill/>
          <a:ln w="9525">
            <a:noFill/>
            <a:miter lim="800000"/>
            <a:headEnd/>
            <a:tailEnd/>
          </a:ln>
        </p:spPr>
      </p:pic>
      <p:pic>
        <p:nvPicPr>
          <p:cNvPr id="27675" name="Picture 128" descr="运行期管控"/>
          <p:cNvPicPr>
            <a:picLocks noChangeAspect="1" noChangeArrowheads="1"/>
          </p:cNvPicPr>
          <p:nvPr/>
        </p:nvPicPr>
        <p:blipFill>
          <a:blip r:embed="rId10"/>
          <a:srcRect/>
          <a:stretch>
            <a:fillRect/>
          </a:stretch>
        </p:blipFill>
        <p:spPr bwMode="auto">
          <a:xfrm>
            <a:off x="827088" y="3573463"/>
            <a:ext cx="1441450" cy="1409700"/>
          </a:xfrm>
          <a:prstGeom prst="rect">
            <a:avLst/>
          </a:prstGeom>
          <a:noFill/>
          <a:ln w="9525">
            <a:noFill/>
            <a:miter lim="800000"/>
            <a:headEnd/>
            <a:tailEnd/>
          </a:ln>
        </p:spPr>
      </p:pic>
      <p:pic>
        <p:nvPicPr>
          <p:cNvPr id="27676" name="Picture 129"/>
          <p:cNvPicPr>
            <a:picLocks noChangeAspect="1" noChangeArrowheads="1"/>
          </p:cNvPicPr>
          <p:nvPr/>
        </p:nvPicPr>
        <p:blipFill>
          <a:blip r:embed="rId11"/>
          <a:srcRect/>
          <a:stretch>
            <a:fillRect/>
          </a:stretch>
        </p:blipFill>
        <p:spPr bwMode="auto">
          <a:xfrm>
            <a:off x="7812088" y="5661025"/>
            <a:ext cx="1114425" cy="1006475"/>
          </a:xfrm>
          <a:prstGeom prst="rect">
            <a:avLst/>
          </a:prstGeom>
          <a:noFill/>
          <a:ln w="9525">
            <a:noFill/>
            <a:miter lim="800000"/>
            <a:headEnd/>
            <a:tailEnd/>
          </a:ln>
        </p:spPr>
      </p:pic>
      <p:pic>
        <p:nvPicPr>
          <p:cNvPr id="27677" name="Picture 130" descr="未命名2"/>
          <p:cNvPicPr>
            <a:picLocks noChangeAspect="1" noChangeArrowheads="1"/>
          </p:cNvPicPr>
          <p:nvPr/>
        </p:nvPicPr>
        <p:blipFill>
          <a:blip r:embed="rId12"/>
          <a:srcRect/>
          <a:stretch>
            <a:fillRect/>
          </a:stretch>
        </p:blipFill>
        <p:spPr bwMode="auto">
          <a:xfrm>
            <a:off x="1331913" y="5589588"/>
            <a:ext cx="1511300" cy="1041400"/>
          </a:xfrm>
          <a:prstGeom prst="rect">
            <a:avLst/>
          </a:prstGeom>
          <a:noFill/>
          <a:ln w="9525">
            <a:noFill/>
            <a:miter lim="800000"/>
            <a:headEnd/>
            <a:tailEnd/>
          </a:ln>
        </p:spPr>
      </p:pic>
      <p:pic>
        <p:nvPicPr>
          <p:cNvPr id="27678" name="Picture 131" descr="rewrew"/>
          <p:cNvPicPr>
            <a:picLocks noChangeAspect="1" noChangeArrowheads="1"/>
          </p:cNvPicPr>
          <p:nvPr/>
        </p:nvPicPr>
        <p:blipFill>
          <a:blip r:embed="rId13"/>
          <a:srcRect/>
          <a:stretch>
            <a:fillRect/>
          </a:stretch>
        </p:blipFill>
        <p:spPr bwMode="auto">
          <a:xfrm>
            <a:off x="179388" y="5516563"/>
            <a:ext cx="1079500" cy="576262"/>
          </a:xfrm>
          <a:prstGeom prst="rect">
            <a:avLst/>
          </a:prstGeom>
          <a:noFill/>
          <a:ln w="9525">
            <a:noFill/>
            <a:miter lim="800000"/>
            <a:headEnd/>
            <a:tailEnd/>
          </a:ln>
        </p:spPr>
      </p:pic>
    </p:spTree>
    <p:extLst>
      <p:ext uri="{BB962C8B-B14F-4D97-AF65-F5344CB8AC3E}">
        <p14:creationId xmlns:p14="http://schemas.microsoft.com/office/powerpoint/2010/main" val="42306620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标题 3"/>
          <p:cNvSpPr>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r>
              <a:rPr lang="en-US" altLang="zh-CN" dirty="0"/>
              <a:t>2010</a:t>
            </a:r>
            <a:r>
              <a:rPr lang="zh-CN" altLang="en-US" dirty="0"/>
              <a:t>年的沉寂与思考</a:t>
            </a:r>
          </a:p>
        </p:txBody>
      </p:sp>
      <p:graphicFrame>
        <p:nvGraphicFramePr>
          <p:cNvPr id="28" name="图示 27"/>
          <p:cNvGraphicFramePr/>
          <p:nvPr>
            <p:extLst>
              <p:ext uri="{D42A27DB-BD31-4B8C-83A1-F6EECF244321}">
                <p14:modId xmlns:p14="http://schemas.microsoft.com/office/powerpoint/2010/main" val="1097382447"/>
              </p:ext>
            </p:extLst>
          </p:nvPr>
        </p:nvGraphicFramePr>
        <p:xfrm>
          <a:off x="384660" y="3894601"/>
          <a:ext cx="842493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矩形 28"/>
          <p:cNvSpPr/>
          <p:nvPr/>
        </p:nvSpPr>
        <p:spPr>
          <a:xfrm>
            <a:off x="2915816" y="6377869"/>
            <a:ext cx="5688632" cy="480131"/>
          </a:xfrm>
          <a:prstGeom prst="rect">
            <a:avLst/>
          </a:prstGeom>
        </p:spPr>
        <p:txBody>
          <a:bodyPr wrap="square">
            <a:spAutoFit/>
          </a:bodyPr>
          <a:lstStyle/>
          <a:p>
            <a:pPr marL="285750" indent="-285750" eaLnBrk="0" hangingPunct="0">
              <a:lnSpc>
                <a:spcPct val="140000"/>
              </a:lnSpc>
              <a:buFont typeface="Wingdings" pitchFamily="2" charset="2"/>
              <a:buChar char="ü"/>
            </a:pPr>
            <a:r>
              <a:rPr lang="zh-CN" altLang="en-US" sz="1800" dirty="0" smtClean="0">
                <a:solidFill>
                  <a:srgbClr val="92D050"/>
                </a:solidFill>
                <a:latin typeface="微软雅黑" pitchFamily="34" charset="-122"/>
                <a:ea typeface="微软雅黑" pitchFamily="34" charset="-122"/>
              </a:rPr>
              <a:t>集团公司：“两包七不包”</a:t>
            </a:r>
            <a:endParaRPr lang="en-US" altLang="zh-CN" sz="1800" dirty="0" smtClean="0">
              <a:solidFill>
                <a:srgbClr val="92D050"/>
              </a:solidFill>
              <a:latin typeface="微软雅黑" pitchFamily="34" charset="-122"/>
              <a:ea typeface="微软雅黑" pitchFamily="34" charset="-122"/>
            </a:endParaRPr>
          </a:p>
        </p:txBody>
      </p:sp>
      <p:sp>
        <p:nvSpPr>
          <p:cNvPr id="30" name="圆角矩形 29"/>
          <p:cNvSpPr/>
          <p:nvPr/>
        </p:nvSpPr>
        <p:spPr>
          <a:xfrm>
            <a:off x="2240942" y="764704"/>
            <a:ext cx="6795554" cy="4536505"/>
          </a:xfrm>
          <a:prstGeom prst="roundRect">
            <a:avLst>
              <a:gd name="adj" fmla="val 2071"/>
            </a:avLst>
          </a:prstGeom>
          <a:noFill/>
          <a:ln>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nSpc>
                <a:spcPct val="150000"/>
              </a:lnSpc>
            </a:pPr>
            <a:r>
              <a:rPr lang="en-US" altLang="zh-CN" sz="1600" b="0" dirty="0" smtClean="0">
                <a:latin typeface="微软雅黑" pitchFamily="34" charset="-122"/>
                <a:ea typeface="微软雅黑" pitchFamily="34" charset="-122"/>
              </a:rPr>
              <a:t>2010</a:t>
            </a:r>
            <a:r>
              <a:rPr lang="zh-CN" altLang="en-US" sz="1600" b="0" dirty="0" smtClean="0">
                <a:latin typeface="微软雅黑" pitchFamily="34" charset="-122"/>
                <a:ea typeface="微软雅黑" pitchFamily="34" charset="-122"/>
              </a:rPr>
              <a:t>年</a:t>
            </a:r>
            <a:r>
              <a:rPr lang="en-US" altLang="zh-CN" sz="1600" b="0" dirty="0" smtClean="0">
                <a:latin typeface="微软雅黑" pitchFamily="34" charset="-122"/>
                <a:ea typeface="微软雅黑" pitchFamily="34" charset="-122"/>
              </a:rPr>
              <a:t>5</a:t>
            </a:r>
            <a:r>
              <a:rPr lang="zh-CN" altLang="en-US" sz="1600" b="0" dirty="0" smtClean="0">
                <a:latin typeface="微软雅黑" pitchFamily="34" charset="-122"/>
                <a:ea typeface="微软雅黑" pitchFamily="34" charset="-122"/>
              </a:rPr>
              <a:t>月，上海公司完成</a:t>
            </a:r>
            <a:r>
              <a:rPr lang="en-US" altLang="zh-CN" sz="1600" b="0" dirty="0" smtClean="0">
                <a:latin typeface="微软雅黑" pitchFamily="34" charset="-122"/>
                <a:ea typeface="微软雅黑" pitchFamily="34" charset="-122"/>
              </a:rPr>
              <a:t>CRM</a:t>
            </a:r>
            <a:r>
              <a:rPr lang="zh-CN" altLang="en-US" sz="1600" b="0" dirty="0" smtClean="0">
                <a:latin typeface="微软雅黑" pitchFamily="34" charset="-122"/>
                <a:ea typeface="微软雅黑" pitchFamily="34" charset="-122"/>
              </a:rPr>
              <a:t>系统开发平台</a:t>
            </a: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改造理论与研究。经过近一年的反复论证，上海公司清晰的意识到：</a:t>
            </a:r>
            <a:endParaRPr lang="en-US" altLang="zh-CN" sz="1600" b="0" dirty="0" smtClean="0">
              <a:latin typeface="微软雅黑" pitchFamily="34" charset="-122"/>
              <a:ea typeface="微软雅黑" pitchFamily="34" charset="-122"/>
            </a:endParaRPr>
          </a:p>
          <a:p>
            <a:pPr>
              <a:lnSpc>
                <a:spcPct val="150000"/>
              </a:lnSpc>
            </a:pPr>
            <a:r>
              <a:rPr lang="en-US" altLang="zh-CN" sz="1600" b="0" dirty="0" smtClean="0">
                <a:latin typeface="微软雅黑" pitchFamily="34" charset="-122"/>
                <a:ea typeface="微软雅黑" pitchFamily="34" charset="-122"/>
              </a:rPr>
              <a:t>1</a:t>
            </a:r>
            <a:r>
              <a:rPr lang="zh-CN" altLang="en-US" sz="1600" b="0" dirty="0" smtClean="0">
                <a:latin typeface="微软雅黑" pitchFamily="34" charset="-122"/>
                <a:ea typeface="微软雅黑" pitchFamily="34" charset="-122"/>
              </a:rPr>
              <a:t>、结合各省公司</a:t>
            </a: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试点情况来看，包括上海公司在内，以各省公司现有的</a:t>
            </a:r>
            <a:r>
              <a:rPr lang="en-US" altLang="zh-CN" sz="1600" b="0" dirty="0" smtClean="0">
                <a:latin typeface="微软雅黑" pitchFamily="34" charset="-122"/>
                <a:ea typeface="微软雅黑" pitchFamily="34" charset="-122"/>
              </a:rPr>
              <a:t>IT</a:t>
            </a:r>
            <a:r>
              <a:rPr lang="zh-CN" altLang="en-US" sz="1600" b="0" dirty="0" smtClean="0">
                <a:latin typeface="微软雅黑" pitchFamily="34" charset="-122"/>
                <a:ea typeface="微软雅黑" pitchFamily="34" charset="-122"/>
              </a:rPr>
              <a:t>资源和能力，</a:t>
            </a:r>
            <a:r>
              <a:rPr lang="zh-CN" altLang="en-US" sz="1600" b="1" dirty="0" smtClean="0">
                <a:solidFill>
                  <a:srgbClr val="FF0000"/>
                </a:solidFill>
                <a:latin typeface="微软雅黑" pitchFamily="34" charset="-122"/>
                <a:ea typeface="微软雅黑" pitchFamily="34" charset="-122"/>
              </a:rPr>
              <a:t>不足以全面深入的规划、组织、掌握并有效管理所有的</a:t>
            </a:r>
            <a:r>
              <a:rPr lang="en-US" altLang="zh-CN" sz="1600" b="1" dirty="0" smtClean="0">
                <a:solidFill>
                  <a:srgbClr val="FF0000"/>
                </a:solidFill>
                <a:latin typeface="微软雅黑" pitchFamily="34" charset="-122"/>
                <a:ea typeface="微软雅黑" pitchFamily="34" charset="-122"/>
              </a:rPr>
              <a:t>SOA</a:t>
            </a:r>
            <a:r>
              <a:rPr lang="zh-CN" altLang="en-US" sz="1600" b="1" dirty="0" smtClean="0">
                <a:solidFill>
                  <a:srgbClr val="FF0000"/>
                </a:solidFill>
                <a:latin typeface="微软雅黑" pitchFamily="34" charset="-122"/>
                <a:ea typeface="微软雅黑" pitchFamily="34" charset="-122"/>
              </a:rPr>
              <a:t>业务组件</a:t>
            </a:r>
            <a:r>
              <a:rPr lang="zh-CN" altLang="en-US" sz="1600" b="0" dirty="0" smtClean="0">
                <a:latin typeface="微软雅黑" pitchFamily="34" charset="-122"/>
                <a:ea typeface="微软雅黑" pitchFamily="34" charset="-122"/>
              </a:rPr>
              <a:t>。拆分</a:t>
            </a:r>
            <a:r>
              <a:rPr lang="en-US" altLang="zh-CN" sz="1600" b="0" dirty="0" smtClean="0">
                <a:latin typeface="微软雅黑" pitchFamily="34" charset="-122"/>
                <a:ea typeface="微软雅黑" pitchFamily="34" charset="-122"/>
              </a:rPr>
              <a:t>CRM</a:t>
            </a:r>
            <a:r>
              <a:rPr lang="zh-CN" altLang="en-US" sz="1600" b="0" dirty="0" smtClean="0">
                <a:latin typeface="微软雅黑" pitchFamily="34" charset="-122"/>
                <a:ea typeface="微软雅黑" pitchFamily="34" charset="-122"/>
              </a:rPr>
              <a:t>系统，完成系统间</a:t>
            </a: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接口标准化工作，首先提升</a:t>
            </a:r>
            <a:r>
              <a:rPr lang="en-US" altLang="zh-CN" sz="1600" b="0" dirty="0" smtClean="0">
                <a:latin typeface="微软雅黑" pitchFamily="34" charset="-122"/>
                <a:ea typeface="微软雅黑" pitchFamily="34" charset="-122"/>
              </a:rPr>
              <a:t>IT</a:t>
            </a:r>
            <a:r>
              <a:rPr lang="zh-CN" altLang="en-US" sz="1600" b="0" dirty="0" smtClean="0">
                <a:latin typeface="微软雅黑" pitchFamily="34" charset="-122"/>
                <a:ea typeface="微软雅黑" pitchFamily="34" charset="-122"/>
              </a:rPr>
              <a:t>系统间的接口集成能力将是</a:t>
            </a:r>
            <a:r>
              <a:rPr lang="en-US" altLang="zh-CN" sz="1600" b="0" dirty="0" smtClean="0">
                <a:latin typeface="微软雅黑" pitchFamily="34" charset="-122"/>
                <a:ea typeface="微软雅黑" pitchFamily="34" charset="-122"/>
              </a:rPr>
              <a:t>SOA</a:t>
            </a:r>
            <a:r>
              <a:rPr lang="zh-CN" altLang="en-US" sz="1600" b="0" dirty="0" smtClean="0">
                <a:latin typeface="微软雅黑" pitchFamily="34" charset="-122"/>
                <a:ea typeface="微软雅黑" pitchFamily="34" charset="-122"/>
              </a:rPr>
              <a:t>最佳的突破点。</a:t>
            </a:r>
            <a:endParaRPr lang="en-US" altLang="zh-CN" sz="1600" b="0" dirty="0" smtClean="0">
              <a:latin typeface="微软雅黑" pitchFamily="34" charset="-122"/>
              <a:ea typeface="微软雅黑" pitchFamily="34" charset="-122"/>
            </a:endParaRPr>
          </a:p>
          <a:p>
            <a:pPr>
              <a:lnSpc>
                <a:spcPct val="150000"/>
              </a:lnSpc>
            </a:pPr>
            <a:r>
              <a:rPr lang="en-US" altLang="zh-CN" sz="1600" b="0" dirty="0" smtClean="0">
                <a:latin typeface="微软雅黑" pitchFamily="34" charset="-122"/>
                <a:ea typeface="微软雅黑" pitchFamily="34" charset="-122"/>
              </a:rPr>
              <a:t>2</a:t>
            </a:r>
            <a:r>
              <a:rPr lang="zh-CN" altLang="en-US" sz="1600" b="0" dirty="0" smtClean="0">
                <a:latin typeface="微软雅黑" pitchFamily="34" charset="-122"/>
                <a:ea typeface="微软雅黑" pitchFamily="34" charset="-122"/>
              </a:rPr>
              <a:t>、从中长期而言，将</a:t>
            </a:r>
            <a:r>
              <a:rPr lang="zh-CN" altLang="en-US" sz="1600" b="1" dirty="0" smtClean="0">
                <a:solidFill>
                  <a:srgbClr val="FF0000"/>
                </a:solidFill>
                <a:latin typeface="微软雅黑" pitchFamily="34" charset="-122"/>
                <a:ea typeface="微软雅黑" pitchFamily="34" charset="-122"/>
              </a:rPr>
              <a:t>系统相对拆小并独立建设</a:t>
            </a:r>
            <a:r>
              <a:rPr lang="zh-CN" altLang="en-US" sz="1600" b="0" dirty="0" smtClean="0">
                <a:latin typeface="微软雅黑" pitchFamily="34" charset="-122"/>
                <a:ea typeface="微软雅黑" pitchFamily="34" charset="-122"/>
              </a:rPr>
              <a:t>，实现系统可迭代的更新，既符合运营商增效节支的需要，也将促成集成商系统软件产品的</a:t>
            </a:r>
            <a:r>
              <a:rPr lang="zh-CN" altLang="en-US" sz="1600" b="0" dirty="0">
                <a:latin typeface="微软雅黑" pitchFamily="34" charset="-122"/>
                <a:ea typeface="微软雅黑" pitchFamily="34" charset="-122"/>
              </a:rPr>
              <a:t>专业</a:t>
            </a:r>
            <a:r>
              <a:rPr lang="zh-CN" altLang="en-US" sz="1600" b="0" dirty="0" smtClean="0">
                <a:latin typeface="微软雅黑" pitchFamily="34" charset="-122"/>
                <a:ea typeface="微软雅黑" pitchFamily="34" charset="-122"/>
              </a:rPr>
              <a:t>化发展。</a:t>
            </a:r>
            <a:endParaRPr lang="en-US" altLang="zh-CN" sz="1600" b="0" dirty="0" smtClean="0">
              <a:latin typeface="微软雅黑" pitchFamily="34" charset="-122"/>
              <a:ea typeface="微软雅黑" pitchFamily="34" charset="-122"/>
            </a:endParaRPr>
          </a:p>
          <a:p>
            <a:pPr>
              <a:lnSpc>
                <a:spcPct val="150000"/>
              </a:lnSpc>
            </a:pPr>
            <a:r>
              <a:rPr lang="en-US" altLang="zh-CN" sz="1600" b="0" dirty="0" smtClean="0">
                <a:latin typeface="微软雅黑" pitchFamily="34" charset="-122"/>
                <a:ea typeface="微软雅黑" pitchFamily="34" charset="-122"/>
              </a:rPr>
              <a:t>3</a:t>
            </a:r>
            <a:r>
              <a:rPr lang="zh-CN" altLang="en-US" sz="1600" b="0" dirty="0" smtClean="0">
                <a:latin typeface="微软雅黑" pitchFamily="34" charset="-122"/>
                <a:ea typeface="微软雅黑" pitchFamily="34" charset="-122"/>
              </a:rPr>
              <a:t>、</a:t>
            </a:r>
            <a:r>
              <a:rPr lang="zh-CN" altLang="en-US" sz="1600" b="1" dirty="0" smtClean="0">
                <a:solidFill>
                  <a:srgbClr val="FF0000"/>
                </a:solidFill>
                <a:latin typeface="微软雅黑" pitchFamily="34" charset="-122"/>
                <a:ea typeface="微软雅黑" pitchFamily="34" charset="-122"/>
              </a:rPr>
              <a:t>从集团公司长远来看，部分被拆解后系统将首先被进行集中化改造</a:t>
            </a:r>
            <a:r>
              <a:rPr lang="zh-CN" altLang="en-US" sz="1600" b="0" dirty="0" smtClean="0">
                <a:latin typeface="微软雅黑" pitchFamily="34" charset="-122"/>
                <a:ea typeface="微软雅黑" pitchFamily="34" charset="-122"/>
              </a:rPr>
              <a:t>。通过集成总线，上海公司可以快速的将本地系统剥离，与集团公司的集中化系统进行对接。</a:t>
            </a:r>
            <a:endParaRPr lang="en-US" altLang="zh-CN" sz="1600" b="0" dirty="0" smtClean="0">
              <a:latin typeface="微软雅黑" pitchFamily="34" charset="-122"/>
              <a:ea typeface="微软雅黑" pitchFamily="34" charset="-122"/>
            </a:endParaRPr>
          </a:p>
        </p:txBody>
      </p:sp>
      <p:grpSp>
        <p:nvGrpSpPr>
          <p:cNvPr id="3" name="Group 12"/>
          <p:cNvGrpSpPr>
            <a:grpSpLocks/>
          </p:cNvGrpSpPr>
          <p:nvPr/>
        </p:nvGrpSpPr>
        <p:grpSpPr bwMode="auto">
          <a:xfrm>
            <a:off x="193800" y="2852739"/>
            <a:ext cx="1971359" cy="722313"/>
            <a:chOff x="2304" y="2880"/>
            <a:chExt cx="3102" cy="774"/>
          </a:xfrm>
        </p:grpSpPr>
        <p:sp>
          <p:nvSpPr>
            <p:cNvPr id="1013785" name="AutoShape 13"/>
            <p:cNvSpPr>
              <a:spLocks noChangeArrowheads="1"/>
            </p:cNvSpPr>
            <p:nvPr/>
          </p:nvSpPr>
          <p:spPr bwMode="gray">
            <a:xfrm>
              <a:off x="2333" y="2880"/>
              <a:ext cx="3073" cy="774"/>
            </a:xfrm>
            <a:prstGeom prst="roundRect">
              <a:avLst>
                <a:gd name="adj" fmla="val 10889"/>
              </a:avLst>
            </a:prstGeom>
            <a:solidFill>
              <a:srgbClr val="0070C0"/>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sp>
          <p:nvSpPr>
            <p:cNvPr id="1013786" name="AutoShape 14"/>
            <p:cNvSpPr>
              <a:spLocks noChangeArrowheads="1"/>
            </p:cNvSpPr>
            <p:nvPr/>
          </p:nvSpPr>
          <p:spPr bwMode="gray">
            <a:xfrm>
              <a:off x="2304" y="3168"/>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grpSp>
      <p:sp>
        <p:nvSpPr>
          <p:cNvPr id="1013791" name="Text Box 17"/>
          <p:cNvSpPr txBox="1">
            <a:spLocks noChangeArrowheads="1"/>
          </p:cNvSpPr>
          <p:nvPr/>
        </p:nvSpPr>
        <p:spPr bwMode="gray">
          <a:xfrm>
            <a:off x="253641" y="2995614"/>
            <a:ext cx="191529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800" b="1">
                <a:solidFill>
                  <a:schemeClr val="bg1"/>
                </a:solidFill>
                <a:latin typeface="宋体" pitchFamily="2" charset="-122"/>
                <a:ea typeface="宋体" pitchFamily="2" charset="-122"/>
              </a:defRPr>
            </a:lvl1pPr>
            <a:lvl2pPr marL="742950" indent="-285750">
              <a:defRPr sz="800" b="1">
                <a:solidFill>
                  <a:schemeClr val="bg1"/>
                </a:solidFill>
                <a:latin typeface="宋体" pitchFamily="2" charset="-122"/>
                <a:ea typeface="宋体" pitchFamily="2" charset="-122"/>
              </a:defRPr>
            </a:lvl2pPr>
            <a:lvl3pPr marL="1143000" indent="-228600">
              <a:defRPr sz="800" b="1">
                <a:solidFill>
                  <a:schemeClr val="bg1"/>
                </a:solidFill>
                <a:latin typeface="宋体" pitchFamily="2" charset="-122"/>
                <a:ea typeface="宋体" pitchFamily="2" charset="-122"/>
              </a:defRPr>
            </a:lvl3pPr>
            <a:lvl4pPr marL="1600200" indent="-228600">
              <a:defRPr sz="800" b="1">
                <a:solidFill>
                  <a:schemeClr val="bg1"/>
                </a:solidFill>
                <a:latin typeface="宋体" pitchFamily="2" charset="-122"/>
                <a:ea typeface="宋体" pitchFamily="2" charset="-122"/>
              </a:defRPr>
            </a:lvl4pPr>
            <a:lvl5pPr marL="2057400" indent="-228600">
              <a:defRPr sz="800" b="1">
                <a:solidFill>
                  <a:schemeClr val="bg1"/>
                </a:solidFill>
                <a:latin typeface="宋体" pitchFamily="2" charset="-122"/>
                <a:ea typeface="宋体" pitchFamily="2" charset="-122"/>
              </a:defRPr>
            </a:lvl5pPr>
            <a:lvl6pPr marL="2514600" indent="-228600" fontAlgn="base">
              <a:spcBef>
                <a:spcPct val="0"/>
              </a:spcBef>
              <a:spcAft>
                <a:spcPct val="0"/>
              </a:spcAft>
              <a:defRPr sz="800" b="1">
                <a:solidFill>
                  <a:schemeClr val="bg1"/>
                </a:solidFill>
                <a:latin typeface="宋体" pitchFamily="2" charset="-122"/>
                <a:ea typeface="宋体" pitchFamily="2" charset="-122"/>
              </a:defRPr>
            </a:lvl6pPr>
            <a:lvl7pPr marL="2971800" indent="-228600" fontAlgn="base">
              <a:spcBef>
                <a:spcPct val="0"/>
              </a:spcBef>
              <a:spcAft>
                <a:spcPct val="0"/>
              </a:spcAft>
              <a:defRPr sz="800" b="1">
                <a:solidFill>
                  <a:schemeClr val="bg1"/>
                </a:solidFill>
                <a:latin typeface="宋体" pitchFamily="2" charset="-122"/>
                <a:ea typeface="宋体" pitchFamily="2" charset="-122"/>
              </a:defRPr>
            </a:lvl7pPr>
            <a:lvl8pPr marL="3429000" indent="-228600" fontAlgn="base">
              <a:spcBef>
                <a:spcPct val="0"/>
              </a:spcBef>
              <a:spcAft>
                <a:spcPct val="0"/>
              </a:spcAft>
              <a:defRPr sz="800" b="1">
                <a:solidFill>
                  <a:schemeClr val="bg1"/>
                </a:solidFill>
                <a:latin typeface="宋体" pitchFamily="2" charset="-122"/>
                <a:ea typeface="宋体" pitchFamily="2" charset="-122"/>
              </a:defRPr>
            </a:lvl8pPr>
            <a:lvl9pPr marL="3886200" indent="-228600" fontAlgn="base">
              <a:spcBef>
                <a:spcPct val="0"/>
              </a:spcBef>
              <a:spcAft>
                <a:spcPct val="0"/>
              </a:spcAft>
              <a:defRPr sz="800" b="1">
                <a:solidFill>
                  <a:schemeClr val="bg1"/>
                </a:solidFill>
                <a:latin typeface="宋体" pitchFamily="2" charset="-122"/>
                <a:ea typeface="宋体" pitchFamily="2" charset="-122"/>
              </a:defRPr>
            </a:lvl9pPr>
          </a:lstStyle>
          <a:p>
            <a:pPr algn="ctr" eaLnBrk="0" hangingPunct="0"/>
            <a:r>
              <a:rPr lang="zh-CN" altLang="en-US" sz="2800" baseline="-25000" dirty="0">
                <a:latin typeface="微软雅黑" pitchFamily="34" charset="-122"/>
                <a:ea typeface="微软雅黑" pitchFamily="34" charset="-122"/>
              </a:rPr>
              <a:t>开发管控能力</a:t>
            </a:r>
          </a:p>
        </p:txBody>
      </p:sp>
      <p:grpSp>
        <p:nvGrpSpPr>
          <p:cNvPr id="4" name="Group 12"/>
          <p:cNvGrpSpPr>
            <a:grpSpLocks/>
          </p:cNvGrpSpPr>
          <p:nvPr/>
        </p:nvGrpSpPr>
        <p:grpSpPr bwMode="auto">
          <a:xfrm>
            <a:off x="185821" y="3682660"/>
            <a:ext cx="1971359" cy="722313"/>
            <a:chOff x="2304" y="2880"/>
            <a:chExt cx="3102" cy="774"/>
          </a:xfrm>
        </p:grpSpPr>
        <p:sp>
          <p:nvSpPr>
            <p:cNvPr id="16" name="AutoShape 13"/>
            <p:cNvSpPr>
              <a:spLocks noChangeArrowheads="1"/>
            </p:cNvSpPr>
            <p:nvPr/>
          </p:nvSpPr>
          <p:spPr bwMode="gray">
            <a:xfrm>
              <a:off x="2333" y="2880"/>
              <a:ext cx="3073" cy="774"/>
            </a:xfrm>
            <a:prstGeom prst="roundRect">
              <a:avLst>
                <a:gd name="adj" fmla="val 10889"/>
              </a:avLst>
            </a:prstGeom>
            <a:solidFill>
              <a:srgbClr val="0070C0"/>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sp>
          <p:nvSpPr>
            <p:cNvPr id="17" name="AutoShape 14"/>
            <p:cNvSpPr>
              <a:spLocks noChangeArrowheads="1"/>
            </p:cNvSpPr>
            <p:nvPr/>
          </p:nvSpPr>
          <p:spPr bwMode="gray">
            <a:xfrm>
              <a:off x="2304" y="3168"/>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grpSp>
      <p:sp>
        <p:nvSpPr>
          <p:cNvPr id="18" name="Text Box 17"/>
          <p:cNvSpPr txBox="1">
            <a:spLocks noChangeArrowheads="1"/>
          </p:cNvSpPr>
          <p:nvPr/>
        </p:nvSpPr>
        <p:spPr bwMode="gray">
          <a:xfrm>
            <a:off x="245661" y="3825535"/>
            <a:ext cx="191529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800" b="1">
                <a:solidFill>
                  <a:schemeClr val="bg1"/>
                </a:solidFill>
                <a:latin typeface="宋体" pitchFamily="2" charset="-122"/>
                <a:ea typeface="宋体" pitchFamily="2" charset="-122"/>
              </a:defRPr>
            </a:lvl1pPr>
            <a:lvl2pPr marL="742950" indent="-285750">
              <a:defRPr sz="800" b="1">
                <a:solidFill>
                  <a:schemeClr val="bg1"/>
                </a:solidFill>
                <a:latin typeface="宋体" pitchFamily="2" charset="-122"/>
                <a:ea typeface="宋体" pitchFamily="2" charset="-122"/>
              </a:defRPr>
            </a:lvl2pPr>
            <a:lvl3pPr marL="1143000" indent="-228600">
              <a:defRPr sz="800" b="1">
                <a:solidFill>
                  <a:schemeClr val="bg1"/>
                </a:solidFill>
                <a:latin typeface="宋体" pitchFamily="2" charset="-122"/>
                <a:ea typeface="宋体" pitchFamily="2" charset="-122"/>
              </a:defRPr>
            </a:lvl3pPr>
            <a:lvl4pPr marL="1600200" indent="-228600">
              <a:defRPr sz="800" b="1">
                <a:solidFill>
                  <a:schemeClr val="bg1"/>
                </a:solidFill>
                <a:latin typeface="宋体" pitchFamily="2" charset="-122"/>
                <a:ea typeface="宋体" pitchFamily="2" charset="-122"/>
              </a:defRPr>
            </a:lvl4pPr>
            <a:lvl5pPr marL="2057400" indent="-228600">
              <a:defRPr sz="800" b="1">
                <a:solidFill>
                  <a:schemeClr val="bg1"/>
                </a:solidFill>
                <a:latin typeface="宋体" pitchFamily="2" charset="-122"/>
                <a:ea typeface="宋体" pitchFamily="2" charset="-122"/>
              </a:defRPr>
            </a:lvl5pPr>
            <a:lvl6pPr marL="2514600" indent="-228600" fontAlgn="base">
              <a:spcBef>
                <a:spcPct val="0"/>
              </a:spcBef>
              <a:spcAft>
                <a:spcPct val="0"/>
              </a:spcAft>
              <a:defRPr sz="800" b="1">
                <a:solidFill>
                  <a:schemeClr val="bg1"/>
                </a:solidFill>
                <a:latin typeface="宋体" pitchFamily="2" charset="-122"/>
                <a:ea typeface="宋体" pitchFamily="2" charset="-122"/>
              </a:defRPr>
            </a:lvl6pPr>
            <a:lvl7pPr marL="2971800" indent="-228600" fontAlgn="base">
              <a:spcBef>
                <a:spcPct val="0"/>
              </a:spcBef>
              <a:spcAft>
                <a:spcPct val="0"/>
              </a:spcAft>
              <a:defRPr sz="800" b="1">
                <a:solidFill>
                  <a:schemeClr val="bg1"/>
                </a:solidFill>
                <a:latin typeface="宋体" pitchFamily="2" charset="-122"/>
                <a:ea typeface="宋体" pitchFamily="2" charset="-122"/>
              </a:defRPr>
            </a:lvl7pPr>
            <a:lvl8pPr marL="3429000" indent="-228600" fontAlgn="base">
              <a:spcBef>
                <a:spcPct val="0"/>
              </a:spcBef>
              <a:spcAft>
                <a:spcPct val="0"/>
              </a:spcAft>
              <a:defRPr sz="800" b="1">
                <a:solidFill>
                  <a:schemeClr val="bg1"/>
                </a:solidFill>
                <a:latin typeface="宋体" pitchFamily="2" charset="-122"/>
                <a:ea typeface="宋体" pitchFamily="2" charset="-122"/>
              </a:defRPr>
            </a:lvl8pPr>
            <a:lvl9pPr marL="3886200" indent="-228600" fontAlgn="base">
              <a:spcBef>
                <a:spcPct val="0"/>
              </a:spcBef>
              <a:spcAft>
                <a:spcPct val="0"/>
              </a:spcAft>
              <a:defRPr sz="800" b="1">
                <a:solidFill>
                  <a:schemeClr val="bg1"/>
                </a:solidFill>
                <a:latin typeface="宋体" pitchFamily="2" charset="-122"/>
                <a:ea typeface="宋体" pitchFamily="2" charset="-122"/>
              </a:defRPr>
            </a:lvl9pPr>
          </a:lstStyle>
          <a:p>
            <a:pPr algn="ctr" eaLnBrk="0" hangingPunct="0"/>
            <a:r>
              <a:rPr lang="en-US" altLang="zh-CN" sz="2800" baseline="-25000" dirty="0" smtClean="0">
                <a:latin typeface="微软雅黑" pitchFamily="34" charset="-122"/>
                <a:ea typeface="微软雅黑" pitchFamily="34" charset="-122"/>
              </a:rPr>
              <a:t>IT</a:t>
            </a:r>
            <a:r>
              <a:rPr lang="zh-CN" altLang="en-US" sz="2800" baseline="-25000" dirty="0" smtClean="0">
                <a:latin typeface="微软雅黑" pitchFamily="34" charset="-122"/>
                <a:ea typeface="微软雅黑" pitchFamily="34" charset="-122"/>
              </a:rPr>
              <a:t>运维能力</a:t>
            </a:r>
            <a:endParaRPr lang="zh-CN" altLang="en-US" sz="2800" baseline="-25000" dirty="0">
              <a:latin typeface="微软雅黑" pitchFamily="34" charset="-122"/>
              <a:ea typeface="微软雅黑" pitchFamily="34" charset="-122"/>
            </a:endParaRPr>
          </a:p>
        </p:txBody>
      </p:sp>
      <p:grpSp>
        <p:nvGrpSpPr>
          <p:cNvPr id="5" name="Group 12"/>
          <p:cNvGrpSpPr>
            <a:grpSpLocks/>
          </p:cNvGrpSpPr>
          <p:nvPr/>
        </p:nvGrpSpPr>
        <p:grpSpPr bwMode="auto">
          <a:xfrm>
            <a:off x="171128" y="1194606"/>
            <a:ext cx="1971359" cy="722313"/>
            <a:chOff x="2304" y="2880"/>
            <a:chExt cx="3102" cy="774"/>
          </a:xfrm>
        </p:grpSpPr>
        <p:sp>
          <p:nvSpPr>
            <p:cNvPr id="20" name="AutoShape 13"/>
            <p:cNvSpPr>
              <a:spLocks noChangeArrowheads="1"/>
            </p:cNvSpPr>
            <p:nvPr/>
          </p:nvSpPr>
          <p:spPr bwMode="gray">
            <a:xfrm>
              <a:off x="2333" y="2880"/>
              <a:ext cx="3073" cy="774"/>
            </a:xfrm>
            <a:prstGeom prst="roundRect">
              <a:avLst>
                <a:gd name="adj" fmla="val 10889"/>
              </a:avLst>
            </a:prstGeom>
            <a:solidFill>
              <a:srgbClr val="0070C0"/>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p>
              <a:pPr algn="ctr"/>
              <a:endParaRPr lang="zh-CN" altLang="en-US" sz="1800" b="0" baseline="-25000" dirty="0">
                <a:solidFill>
                  <a:schemeClr val="bg1"/>
                </a:solidFill>
                <a:latin typeface="微软雅黑" pitchFamily="34" charset="-122"/>
                <a:ea typeface="微软雅黑" pitchFamily="34" charset="-122"/>
              </a:endParaRPr>
            </a:p>
          </p:txBody>
        </p:sp>
        <p:sp>
          <p:nvSpPr>
            <p:cNvPr id="21" name="AutoShape 14"/>
            <p:cNvSpPr>
              <a:spLocks noChangeArrowheads="1"/>
            </p:cNvSpPr>
            <p:nvPr/>
          </p:nvSpPr>
          <p:spPr bwMode="gray">
            <a:xfrm>
              <a:off x="2304" y="3168"/>
              <a:ext cx="336" cy="240"/>
            </a:xfrm>
            <a:prstGeom prst="rightArrow">
              <a:avLst>
                <a:gd name="adj1" fmla="val 50000"/>
                <a:gd name="adj2" fmla="val 58333"/>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grpSp>
      <p:sp>
        <p:nvSpPr>
          <p:cNvPr id="22" name="Text Box 17"/>
          <p:cNvSpPr txBox="1">
            <a:spLocks noChangeArrowheads="1"/>
          </p:cNvSpPr>
          <p:nvPr/>
        </p:nvSpPr>
        <p:spPr bwMode="gray">
          <a:xfrm>
            <a:off x="230968" y="1337481"/>
            <a:ext cx="191529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800" b="1">
                <a:solidFill>
                  <a:schemeClr val="bg1"/>
                </a:solidFill>
                <a:latin typeface="宋体" pitchFamily="2" charset="-122"/>
                <a:ea typeface="宋体" pitchFamily="2" charset="-122"/>
              </a:defRPr>
            </a:lvl1pPr>
            <a:lvl2pPr marL="742950" indent="-285750">
              <a:defRPr sz="800" b="1">
                <a:solidFill>
                  <a:schemeClr val="bg1"/>
                </a:solidFill>
                <a:latin typeface="宋体" pitchFamily="2" charset="-122"/>
                <a:ea typeface="宋体" pitchFamily="2" charset="-122"/>
              </a:defRPr>
            </a:lvl2pPr>
            <a:lvl3pPr marL="1143000" indent="-228600">
              <a:defRPr sz="800" b="1">
                <a:solidFill>
                  <a:schemeClr val="bg1"/>
                </a:solidFill>
                <a:latin typeface="宋体" pitchFamily="2" charset="-122"/>
                <a:ea typeface="宋体" pitchFamily="2" charset="-122"/>
              </a:defRPr>
            </a:lvl3pPr>
            <a:lvl4pPr marL="1600200" indent="-228600">
              <a:defRPr sz="800" b="1">
                <a:solidFill>
                  <a:schemeClr val="bg1"/>
                </a:solidFill>
                <a:latin typeface="宋体" pitchFamily="2" charset="-122"/>
                <a:ea typeface="宋体" pitchFamily="2" charset="-122"/>
              </a:defRPr>
            </a:lvl4pPr>
            <a:lvl5pPr marL="2057400" indent="-228600">
              <a:defRPr sz="800" b="1">
                <a:solidFill>
                  <a:schemeClr val="bg1"/>
                </a:solidFill>
                <a:latin typeface="宋体" pitchFamily="2" charset="-122"/>
                <a:ea typeface="宋体" pitchFamily="2" charset="-122"/>
              </a:defRPr>
            </a:lvl5pPr>
            <a:lvl6pPr marL="2514600" indent="-228600" fontAlgn="base">
              <a:spcBef>
                <a:spcPct val="0"/>
              </a:spcBef>
              <a:spcAft>
                <a:spcPct val="0"/>
              </a:spcAft>
              <a:defRPr sz="800" b="1">
                <a:solidFill>
                  <a:schemeClr val="bg1"/>
                </a:solidFill>
                <a:latin typeface="宋体" pitchFamily="2" charset="-122"/>
                <a:ea typeface="宋体" pitchFamily="2" charset="-122"/>
              </a:defRPr>
            </a:lvl6pPr>
            <a:lvl7pPr marL="2971800" indent="-228600" fontAlgn="base">
              <a:spcBef>
                <a:spcPct val="0"/>
              </a:spcBef>
              <a:spcAft>
                <a:spcPct val="0"/>
              </a:spcAft>
              <a:defRPr sz="800" b="1">
                <a:solidFill>
                  <a:schemeClr val="bg1"/>
                </a:solidFill>
                <a:latin typeface="宋体" pitchFamily="2" charset="-122"/>
                <a:ea typeface="宋体" pitchFamily="2" charset="-122"/>
              </a:defRPr>
            </a:lvl7pPr>
            <a:lvl8pPr marL="3429000" indent="-228600" fontAlgn="base">
              <a:spcBef>
                <a:spcPct val="0"/>
              </a:spcBef>
              <a:spcAft>
                <a:spcPct val="0"/>
              </a:spcAft>
              <a:defRPr sz="800" b="1">
                <a:solidFill>
                  <a:schemeClr val="bg1"/>
                </a:solidFill>
                <a:latin typeface="宋体" pitchFamily="2" charset="-122"/>
                <a:ea typeface="宋体" pitchFamily="2" charset="-122"/>
              </a:defRPr>
            </a:lvl8pPr>
            <a:lvl9pPr marL="3886200" indent="-228600" fontAlgn="base">
              <a:spcBef>
                <a:spcPct val="0"/>
              </a:spcBef>
              <a:spcAft>
                <a:spcPct val="0"/>
              </a:spcAft>
              <a:defRPr sz="800" b="1">
                <a:solidFill>
                  <a:schemeClr val="bg1"/>
                </a:solidFill>
                <a:latin typeface="宋体" pitchFamily="2" charset="-122"/>
                <a:ea typeface="宋体" pitchFamily="2" charset="-122"/>
              </a:defRPr>
            </a:lvl9pPr>
          </a:lstStyle>
          <a:p>
            <a:pPr algn="ctr" eaLnBrk="0" hangingPunct="0"/>
            <a:r>
              <a:rPr lang="en-US" altLang="zh-CN" sz="2800" baseline="-25000" dirty="0" smtClean="0">
                <a:latin typeface="微软雅黑" pitchFamily="34" charset="-122"/>
                <a:ea typeface="微软雅黑" pitchFamily="34" charset="-122"/>
              </a:rPr>
              <a:t>IT</a:t>
            </a:r>
            <a:r>
              <a:rPr lang="zh-CN" altLang="en-US" sz="2800" baseline="-25000" dirty="0" smtClean="0">
                <a:latin typeface="微软雅黑" pitchFamily="34" charset="-122"/>
                <a:ea typeface="微软雅黑" pitchFamily="34" charset="-122"/>
              </a:rPr>
              <a:t>规划能力</a:t>
            </a:r>
            <a:endParaRPr lang="zh-CN" altLang="en-US" sz="2800" baseline="-25000" dirty="0">
              <a:latin typeface="微软雅黑" pitchFamily="34" charset="-122"/>
              <a:ea typeface="微软雅黑" pitchFamily="34" charset="-122"/>
            </a:endParaRPr>
          </a:p>
        </p:txBody>
      </p:sp>
      <p:grpSp>
        <p:nvGrpSpPr>
          <p:cNvPr id="6" name="Group 12"/>
          <p:cNvGrpSpPr>
            <a:grpSpLocks/>
          </p:cNvGrpSpPr>
          <p:nvPr/>
        </p:nvGrpSpPr>
        <p:grpSpPr bwMode="auto">
          <a:xfrm>
            <a:off x="195044" y="2038037"/>
            <a:ext cx="1952929" cy="722313"/>
            <a:chOff x="2333" y="2880"/>
            <a:chExt cx="3073" cy="774"/>
          </a:xfrm>
        </p:grpSpPr>
        <p:sp>
          <p:nvSpPr>
            <p:cNvPr id="31" name="AutoShape 13"/>
            <p:cNvSpPr>
              <a:spLocks noChangeArrowheads="1"/>
            </p:cNvSpPr>
            <p:nvPr/>
          </p:nvSpPr>
          <p:spPr bwMode="gray">
            <a:xfrm>
              <a:off x="2333" y="2880"/>
              <a:ext cx="3073" cy="774"/>
            </a:xfrm>
            <a:prstGeom prst="roundRect">
              <a:avLst>
                <a:gd name="adj" fmla="val 10889"/>
              </a:avLst>
            </a:prstGeom>
            <a:solidFill>
              <a:srgbClr val="0070C0"/>
            </a:soli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sp>
          <p:nvSpPr>
            <p:cNvPr id="32" name="AutoShape 14"/>
            <p:cNvSpPr>
              <a:spLocks noChangeArrowheads="1"/>
            </p:cNvSpPr>
            <p:nvPr/>
          </p:nvSpPr>
          <p:spPr bwMode="gray">
            <a:xfrm>
              <a:off x="5061" y="3168"/>
              <a:ext cx="336" cy="240"/>
            </a:xfrm>
            <a:prstGeom prst="rightArrow">
              <a:avLst>
                <a:gd name="adj1" fmla="val 50000"/>
                <a:gd name="adj2" fmla="val 5833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sz="1800" b="0" baseline="-25000">
                <a:solidFill>
                  <a:schemeClr val="tx1"/>
                </a:solidFill>
                <a:latin typeface="微软雅黑" pitchFamily="34" charset="-122"/>
                <a:ea typeface="微软雅黑" pitchFamily="34" charset="-122"/>
              </a:endParaRPr>
            </a:p>
          </p:txBody>
        </p:sp>
      </p:grpSp>
      <p:sp>
        <p:nvSpPr>
          <p:cNvPr id="33" name="Text Box 17"/>
          <p:cNvSpPr txBox="1">
            <a:spLocks noChangeArrowheads="1"/>
          </p:cNvSpPr>
          <p:nvPr/>
        </p:nvSpPr>
        <p:spPr bwMode="gray">
          <a:xfrm>
            <a:off x="251520" y="2132856"/>
            <a:ext cx="191529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800" b="1">
                <a:solidFill>
                  <a:schemeClr val="bg1"/>
                </a:solidFill>
                <a:latin typeface="宋体" pitchFamily="2" charset="-122"/>
                <a:ea typeface="宋体" pitchFamily="2" charset="-122"/>
              </a:defRPr>
            </a:lvl1pPr>
            <a:lvl2pPr marL="742950" indent="-285750">
              <a:defRPr sz="800" b="1">
                <a:solidFill>
                  <a:schemeClr val="bg1"/>
                </a:solidFill>
                <a:latin typeface="宋体" pitchFamily="2" charset="-122"/>
                <a:ea typeface="宋体" pitchFamily="2" charset="-122"/>
              </a:defRPr>
            </a:lvl2pPr>
            <a:lvl3pPr marL="1143000" indent="-228600">
              <a:defRPr sz="800" b="1">
                <a:solidFill>
                  <a:schemeClr val="bg1"/>
                </a:solidFill>
                <a:latin typeface="宋体" pitchFamily="2" charset="-122"/>
                <a:ea typeface="宋体" pitchFamily="2" charset="-122"/>
              </a:defRPr>
            </a:lvl3pPr>
            <a:lvl4pPr marL="1600200" indent="-228600">
              <a:defRPr sz="800" b="1">
                <a:solidFill>
                  <a:schemeClr val="bg1"/>
                </a:solidFill>
                <a:latin typeface="宋体" pitchFamily="2" charset="-122"/>
                <a:ea typeface="宋体" pitchFamily="2" charset="-122"/>
              </a:defRPr>
            </a:lvl4pPr>
            <a:lvl5pPr marL="2057400" indent="-228600">
              <a:defRPr sz="800" b="1">
                <a:solidFill>
                  <a:schemeClr val="bg1"/>
                </a:solidFill>
                <a:latin typeface="宋体" pitchFamily="2" charset="-122"/>
                <a:ea typeface="宋体" pitchFamily="2" charset="-122"/>
              </a:defRPr>
            </a:lvl5pPr>
            <a:lvl6pPr marL="2514600" indent="-228600" fontAlgn="base">
              <a:spcBef>
                <a:spcPct val="0"/>
              </a:spcBef>
              <a:spcAft>
                <a:spcPct val="0"/>
              </a:spcAft>
              <a:defRPr sz="800" b="1">
                <a:solidFill>
                  <a:schemeClr val="bg1"/>
                </a:solidFill>
                <a:latin typeface="宋体" pitchFamily="2" charset="-122"/>
                <a:ea typeface="宋体" pitchFamily="2" charset="-122"/>
              </a:defRPr>
            </a:lvl6pPr>
            <a:lvl7pPr marL="2971800" indent="-228600" fontAlgn="base">
              <a:spcBef>
                <a:spcPct val="0"/>
              </a:spcBef>
              <a:spcAft>
                <a:spcPct val="0"/>
              </a:spcAft>
              <a:defRPr sz="800" b="1">
                <a:solidFill>
                  <a:schemeClr val="bg1"/>
                </a:solidFill>
                <a:latin typeface="宋体" pitchFamily="2" charset="-122"/>
                <a:ea typeface="宋体" pitchFamily="2" charset="-122"/>
              </a:defRPr>
            </a:lvl7pPr>
            <a:lvl8pPr marL="3429000" indent="-228600" fontAlgn="base">
              <a:spcBef>
                <a:spcPct val="0"/>
              </a:spcBef>
              <a:spcAft>
                <a:spcPct val="0"/>
              </a:spcAft>
              <a:defRPr sz="800" b="1">
                <a:solidFill>
                  <a:schemeClr val="bg1"/>
                </a:solidFill>
                <a:latin typeface="宋体" pitchFamily="2" charset="-122"/>
                <a:ea typeface="宋体" pitchFamily="2" charset="-122"/>
              </a:defRPr>
            </a:lvl8pPr>
            <a:lvl9pPr marL="3886200" indent="-228600" fontAlgn="base">
              <a:spcBef>
                <a:spcPct val="0"/>
              </a:spcBef>
              <a:spcAft>
                <a:spcPct val="0"/>
              </a:spcAft>
              <a:defRPr sz="800" b="1">
                <a:solidFill>
                  <a:schemeClr val="bg1"/>
                </a:solidFill>
                <a:latin typeface="宋体" pitchFamily="2" charset="-122"/>
                <a:ea typeface="宋体" pitchFamily="2" charset="-122"/>
              </a:defRPr>
            </a:lvl9pPr>
          </a:lstStyle>
          <a:p>
            <a:pPr algn="ctr" eaLnBrk="0" hangingPunct="0"/>
            <a:r>
              <a:rPr lang="en-US" altLang="zh-CN" sz="2800" baseline="-25000" dirty="0" smtClean="0">
                <a:solidFill>
                  <a:srgbClr val="FF0000"/>
                </a:solidFill>
                <a:latin typeface="微软雅黑" pitchFamily="34" charset="-122"/>
                <a:ea typeface="微软雅黑" pitchFamily="34" charset="-122"/>
              </a:rPr>
              <a:t>IT</a:t>
            </a:r>
            <a:r>
              <a:rPr lang="zh-CN" altLang="en-US" sz="2800" baseline="-25000" dirty="0" smtClean="0">
                <a:solidFill>
                  <a:srgbClr val="FF0000"/>
                </a:solidFill>
                <a:latin typeface="微软雅黑" pitchFamily="34" charset="-122"/>
                <a:ea typeface="微软雅黑" pitchFamily="34" charset="-122"/>
              </a:rPr>
              <a:t>集成能</a:t>
            </a:r>
            <a:r>
              <a:rPr lang="zh-CN" altLang="en-US" sz="2800" baseline="-25000" dirty="0">
                <a:solidFill>
                  <a:srgbClr val="FF0000"/>
                </a:solidFill>
                <a:latin typeface="微软雅黑" pitchFamily="34" charset="-122"/>
                <a:ea typeface="微软雅黑" pitchFamily="34" charset="-122"/>
              </a:rPr>
              <a:t>力</a:t>
            </a:r>
          </a:p>
        </p:txBody>
      </p:sp>
    </p:spTree>
    <p:extLst>
      <p:ext uri="{BB962C8B-B14F-4D97-AF65-F5344CB8AC3E}">
        <p14:creationId xmlns:p14="http://schemas.microsoft.com/office/powerpoint/2010/main" val="27380748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评估上海公司目前的</a:t>
            </a:r>
            <a:r>
              <a:rPr lang="en-US" altLang="zh-CN"/>
              <a:t>IT</a:t>
            </a:r>
            <a:r>
              <a:rPr lang="zh-CN" altLang="en-US"/>
              <a:t>集成能力</a:t>
            </a:r>
          </a:p>
        </p:txBody>
      </p:sp>
      <p:sp>
        <p:nvSpPr>
          <p:cNvPr id="3" name="右箭头 2"/>
          <p:cNvSpPr/>
          <p:nvPr/>
        </p:nvSpPr>
        <p:spPr>
          <a:xfrm rot="2299553">
            <a:off x="2258077" y="4479650"/>
            <a:ext cx="936104" cy="294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107496926"/>
              </p:ext>
            </p:extLst>
          </p:nvPr>
        </p:nvGraphicFramePr>
        <p:xfrm>
          <a:off x="386279" y="1095513"/>
          <a:ext cx="3937039" cy="2769454"/>
        </p:xfrm>
        <a:graphic>
          <a:graphicData uri="http://schemas.openxmlformats.org/presentationml/2006/ole">
            <mc:AlternateContent xmlns:mc="http://schemas.openxmlformats.org/markup-compatibility/2006">
              <mc:Choice xmlns:v="urn:schemas-microsoft-com:vml" Requires="v">
                <p:oleObj spid="_x0000_s22532" name="Visio" r:id="rId3" imgW="9633306" imgH="6772428" progId="Visio.Drawing.11">
                  <p:embed/>
                </p:oleObj>
              </mc:Choice>
              <mc:Fallback>
                <p:oleObj name="Visio" r:id="rId3" imgW="9633306" imgH="67724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79" y="1095513"/>
                        <a:ext cx="3937039" cy="2769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998105"/>
            <a:ext cx="3528392" cy="284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1475656" y="3770931"/>
            <a:ext cx="1584176" cy="432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黑体" pitchFamily="49" charset="-122"/>
                <a:ea typeface="黑体" pitchFamily="49" charset="-122"/>
              </a:rPr>
              <a:t>功能视图</a:t>
            </a:r>
            <a:endParaRPr lang="zh-CN" altLang="en-US" sz="1600" dirty="0">
              <a:latin typeface="黑体" pitchFamily="49" charset="-122"/>
              <a:ea typeface="黑体" pitchFamily="49" charset="-122"/>
            </a:endParaRPr>
          </a:p>
        </p:txBody>
      </p:sp>
      <p:sp>
        <p:nvSpPr>
          <p:cNvPr id="7" name="圆角矩形 6"/>
          <p:cNvSpPr/>
          <p:nvPr/>
        </p:nvSpPr>
        <p:spPr>
          <a:xfrm>
            <a:off x="6084168" y="3759133"/>
            <a:ext cx="1584176" cy="432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黑体" pitchFamily="49" charset="-122"/>
                <a:ea typeface="黑体" pitchFamily="49" charset="-122"/>
              </a:rPr>
              <a:t>部署视图</a:t>
            </a:r>
            <a:endParaRPr lang="zh-CN" altLang="en-US" sz="1600" dirty="0">
              <a:latin typeface="黑体" pitchFamily="49" charset="-122"/>
              <a:ea typeface="黑体" pitchFamily="49" charset="-122"/>
            </a:endParaRPr>
          </a:p>
        </p:txBody>
      </p:sp>
      <p:sp>
        <p:nvSpPr>
          <p:cNvPr id="8" name="TextBox 7"/>
          <p:cNvSpPr txBox="1"/>
          <p:nvPr/>
        </p:nvSpPr>
        <p:spPr>
          <a:xfrm>
            <a:off x="1163119" y="3460187"/>
            <a:ext cx="699230" cy="707886"/>
          </a:xfrm>
          <a:prstGeom prst="rect">
            <a:avLst/>
          </a:prstGeom>
          <a:noFill/>
        </p:spPr>
        <p:txBody>
          <a:bodyPr wrap="none" rtlCol="0">
            <a:spAutoFit/>
          </a:bodyPr>
          <a:lstStyle/>
          <a:p>
            <a:r>
              <a:rPr lang="zh-CN" altLang="en-US" sz="4000" dirty="0" smtClean="0">
                <a:solidFill>
                  <a:srgbClr val="FF3300"/>
                </a:solidFill>
                <a:latin typeface="宋体"/>
                <a:ea typeface="宋体"/>
              </a:rPr>
              <a:t>√</a:t>
            </a:r>
            <a:endParaRPr lang="zh-CN" altLang="en-US" sz="4000" dirty="0">
              <a:solidFill>
                <a:srgbClr val="FF3300"/>
              </a:solidFill>
            </a:endParaRPr>
          </a:p>
        </p:txBody>
      </p:sp>
      <p:sp>
        <p:nvSpPr>
          <p:cNvPr id="9" name="TextBox 8"/>
          <p:cNvSpPr txBox="1"/>
          <p:nvPr/>
        </p:nvSpPr>
        <p:spPr>
          <a:xfrm>
            <a:off x="5734553" y="3416988"/>
            <a:ext cx="699230" cy="707886"/>
          </a:xfrm>
          <a:prstGeom prst="rect">
            <a:avLst/>
          </a:prstGeom>
          <a:noFill/>
        </p:spPr>
        <p:txBody>
          <a:bodyPr wrap="none" rtlCol="0">
            <a:spAutoFit/>
          </a:bodyPr>
          <a:lstStyle/>
          <a:p>
            <a:r>
              <a:rPr lang="zh-CN" altLang="en-US" sz="4000" dirty="0" smtClean="0">
                <a:solidFill>
                  <a:srgbClr val="FF3300"/>
                </a:solidFill>
                <a:latin typeface="宋体"/>
                <a:ea typeface="宋体"/>
              </a:rPr>
              <a:t>√</a:t>
            </a:r>
            <a:endParaRPr lang="zh-CN" altLang="en-US" sz="4000" dirty="0">
              <a:solidFill>
                <a:srgbClr val="FF3300"/>
              </a:solidFill>
            </a:endParaRPr>
          </a:p>
        </p:txBody>
      </p:sp>
      <p:sp>
        <p:nvSpPr>
          <p:cNvPr id="10" name="圆角矩形 9"/>
          <p:cNvSpPr/>
          <p:nvPr/>
        </p:nvSpPr>
        <p:spPr>
          <a:xfrm>
            <a:off x="3311860" y="4335197"/>
            <a:ext cx="2520280" cy="792088"/>
          </a:xfrm>
          <a:prstGeom prst="roundRect">
            <a:avLst/>
          </a:prstGeom>
          <a:ln w="28575">
            <a:solidFill>
              <a:schemeClr val="tx1"/>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圆角矩形 10"/>
          <p:cNvSpPr/>
          <p:nvPr/>
        </p:nvSpPr>
        <p:spPr>
          <a:xfrm>
            <a:off x="3779912" y="4941168"/>
            <a:ext cx="1584176" cy="4320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600" dirty="0">
                <a:latin typeface="黑体" pitchFamily="49" charset="-122"/>
                <a:ea typeface="黑体" pitchFamily="49" charset="-122"/>
              </a:rPr>
              <a:t>系统</a:t>
            </a:r>
            <a:r>
              <a:rPr lang="zh-CN" altLang="en-US" sz="1600" dirty="0" smtClean="0">
                <a:latin typeface="黑体" pitchFamily="49" charset="-122"/>
                <a:ea typeface="黑体" pitchFamily="49" charset="-122"/>
              </a:rPr>
              <a:t>视图</a:t>
            </a:r>
            <a:endParaRPr lang="zh-CN" altLang="en-US" sz="1600" dirty="0">
              <a:latin typeface="黑体" pitchFamily="49" charset="-122"/>
              <a:ea typeface="黑体" pitchFamily="49" charset="-122"/>
            </a:endParaRPr>
          </a:p>
        </p:txBody>
      </p:sp>
      <p:sp>
        <p:nvSpPr>
          <p:cNvPr id="12" name="TextBox 11"/>
          <p:cNvSpPr txBox="1"/>
          <p:nvPr/>
        </p:nvSpPr>
        <p:spPr>
          <a:xfrm>
            <a:off x="4222385" y="4221088"/>
            <a:ext cx="880369" cy="923330"/>
          </a:xfrm>
          <a:prstGeom prst="rect">
            <a:avLst/>
          </a:prstGeom>
          <a:noFill/>
        </p:spPr>
        <p:txBody>
          <a:bodyPr wrap="none" rtlCol="0">
            <a:spAutoFit/>
          </a:bodyPr>
          <a:lstStyle/>
          <a:p>
            <a:r>
              <a:rPr lang="zh-CN" altLang="en-US" sz="5400" dirty="0">
                <a:solidFill>
                  <a:srgbClr val="FF3300"/>
                </a:solidFill>
                <a:latin typeface="宋体"/>
                <a:ea typeface="宋体"/>
              </a:rPr>
              <a:t>？</a:t>
            </a:r>
            <a:endParaRPr lang="zh-CN" altLang="en-US" sz="5400" dirty="0">
              <a:solidFill>
                <a:srgbClr val="FF3300"/>
              </a:solidFill>
            </a:endParaRPr>
          </a:p>
        </p:txBody>
      </p:sp>
      <p:sp>
        <p:nvSpPr>
          <p:cNvPr id="13" name="矩形 12"/>
          <p:cNvSpPr/>
          <p:nvPr/>
        </p:nvSpPr>
        <p:spPr>
          <a:xfrm>
            <a:off x="718884" y="5661248"/>
            <a:ext cx="7957572" cy="114800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just">
              <a:lnSpc>
                <a:spcPct val="150000"/>
              </a:lnSpc>
              <a:spcBef>
                <a:spcPct val="20000"/>
              </a:spcBef>
              <a:buFont typeface="Wingdings" pitchFamily="2" charset="2"/>
              <a:buChar char="l"/>
              <a:defRPr/>
            </a:pPr>
            <a:r>
              <a:rPr lang="zh-CN" altLang="en-US" sz="1400" b="0" dirty="0">
                <a:solidFill>
                  <a:schemeClr val="tx1"/>
                </a:solidFill>
                <a:latin typeface="微软雅黑" pitchFamily="34" charset="-122"/>
                <a:ea typeface="微软雅黑" pitchFamily="34" charset="-122"/>
              </a:rPr>
              <a:t>系统视图的缺失，无法界定“什么是系统”、</a:t>
            </a:r>
            <a:r>
              <a:rPr lang="zh-CN" altLang="en-US" sz="1400" b="0" dirty="0" smtClean="0">
                <a:solidFill>
                  <a:schemeClr val="tx1"/>
                </a:solidFill>
                <a:latin typeface="微软雅黑" pitchFamily="34" charset="-122"/>
                <a:ea typeface="微软雅黑" pitchFamily="34" charset="-122"/>
              </a:rPr>
              <a:t>“什么是模块”，</a:t>
            </a:r>
            <a:r>
              <a:rPr lang="zh-CN" altLang="en-US" sz="1400" b="0" dirty="0">
                <a:solidFill>
                  <a:schemeClr val="tx1"/>
                </a:solidFill>
                <a:latin typeface="微软雅黑" pitchFamily="34" charset="-122"/>
                <a:ea typeface="微软雅黑" pitchFamily="34" charset="-122"/>
              </a:rPr>
              <a:t>无法清晰获取系统</a:t>
            </a:r>
            <a:r>
              <a:rPr lang="zh-CN" altLang="en-US" sz="1400" b="0" dirty="0" smtClean="0">
                <a:solidFill>
                  <a:schemeClr val="tx1"/>
                </a:solidFill>
                <a:latin typeface="微软雅黑" pitchFamily="34" charset="-122"/>
                <a:ea typeface="微软雅黑" pitchFamily="34" charset="-122"/>
              </a:rPr>
              <a:t>现状</a:t>
            </a:r>
            <a:endParaRPr lang="en-US" altLang="zh-CN" sz="1400" b="0" dirty="0">
              <a:solidFill>
                <a:schemeClr val="tx1"/>
              </a:solidFill>
              <a:latin typeface="微软雅黑" pitchFamily="34" charset="-122"/>
              <a:ea typeface="微软雅黑" pitchFamily="34" charset="-122"/>
            </a:endParaRPr>
          </a:p>
          <a:p>
            <a:pPr marL="285750" indent="-285750" algn="just">
              <a:lnSpc>
                <a:spcPct val="150000"/>
              </a:lnSpc>
              <a:spcBef>
                <a:spcPct val="20000"/>
              </a:spcBef>
              <a:buFont typeface="Wingdings" pitchFamily="2" charset="2"/>
              <a:buChar char="l"/>
              <a:defRPr/>
            </a:pPr>
            <a:r>
              <a:rPr lang="zh-CN" altLang="en-US" sz="1400" b="0" dirty="0" smtClean="0">
                <a:solidFill>
                  <a:schemeClr val="tx1"/>
                </a:solidFill>
                <a:latin typeface="微软雅黑" pitchFamily="34" charset="-122"/>
                <a:ea typeface="微软雅黑" pitchFamily="34" charset="-122"/>
              </a:rPr>
              <a:t>对系统、接口、业务组件的管理不足，精细化的</a:t>
            </a:r>
            <a:r>
              <a:rPr lang="en-US" altLang="zh-CN" sz="1400" b="0" dirty="0" smtClean="0">
                <a:solidFill>
                  <a:schemeClr val="tx1"/>
                </a:solidFill>
                <a:latin typeface="微软雅黑" pitchFamily="34" charset="-122"/>
                <a:ea typeface="微软雅黑" pitchFamily="34" charset="-122"/>
              </a:rPr>
              <a:t>IT</a:t>
            </a:r>
            <a:r>
              <a:rPr lang="zh-CN" altLang="en-US" sz="1400" b="0" dirty="0">
                <a:solidFill>
                  <a:schemeClr val="tx1"/>
                </a:solidFill>
                <a:latin typeface="微软雅黑" pitchFamily="34" charset="-122"/>
                <a:ea typeface="微软雅黑" pitchFamily="34" charset="-122"/>
              </a:rPr>
              <a:t>管控也无从</a:t>
            </a:r>
            <a:r>
              <a:rPr lang="zh-CN" altLang="en-US" sz="1400" b="0" dirty="0" smtClean="0">
                <a:solidFill>
                  <a:schemeClr val="tx1"/>
                </a:solidFill>
                <a:latin typeface="微软雅黑" pitchFamily="34" charset="-122"/>
                <a:ea typeface="微软雅黑" pitchFamily="34" charset="-122"/>
              </a:rPr>
              <a:t>谈起</a:t>
            </a:r>
            <a:endParaRPr lang="en-US" altLang="zh-CN" sz="1400" b="0" dirty="0" smtClean="0">
              <a:solidFill>
                <a:schemeClr val="tx1"/>
              </a:solidFill>
              <a:latin typeface="微软雅黑" pitchFamily="34" charset="-122"/>
              <a:ea typeface="微软雅黑" pitchFamily="34" charset="-122"/>
            </a:endParaRPr>
          </a:p>
          <a:p>
            <a:pPr marL="285750" indent="-285750" algn="just">
              <a:lnSpc>
                <a:spcPct val="150000"/>
              </a:lnSpc>
              <a:spcBef>
                <a:spcPct val="20000"/>
              </a:spcBef>
              <a:buFont typeface="Wingdings" pitchFamily="2" charset="2"/>
              <a:buChar char="l"/>
              <a:defRPr/>
            </a:pPr>
            <a:r>
              <a:rPr lang="zh-CN" altLang="en-US" sz="1400" b="0" dirty="0" smtClean="0">
                <a:solidFill>
                  <a:schemeClr val="tx1"/>
                </a:solidFill>
                <a:latin typeface="微软雅黑" pitchFamily="34" charset="-122"/>
                <a:ea typeface="微软雅黑" pitchFamily="34" charset="-122"/>
              </a:rPr>
              <a:t>系统边界</a:t>
            </a:r>
            <a:r>
              <a:rPr lang="zh-CN" altLang="en-US" sz="1400" b="0" dirty="0">
                <a:solidFill>
                  <a:schemeClr val="tx1"/>
                </a:solidFill>
                <a:latin typeface="微软雅黑" pitchFamily="34" charset="-122"/>
                <a:ea typeface="微软雅黑" pitchFamily="34" charset="-122"/>
              </a:rPr>
              <a:t>模糊，牵一发而动全身，无法进行迭代式的系统</a:t>
            </a:r>
            <a:r>
              <a:rPr lang="zh-CN" altLang="en-US" sz="1400" b="0" dirty="0" smtClean="0">
                <a:solidFill>
                  <a:schemeClr val="tx1"/>
                </a:solidFill>
                <a:latin typeface="微软雅黑" pitchFamily="34" charset="-122"/>
                <a:ea typeface="微软雅黑" pitchFamily="34" charset="-122"/>
              </a:rPr>
              <a:t>演进</a:t>
            </a:r>
            <a:endParaRPr lang="zh-CN" altLang="en-US" sz="1400" b="0" dirty="0">
              <a:solidFill>
                <a:schemeClr val="tx1"/>
              </a:solidFill>
              <a:latin typeface="微软雅黑" pitchFamily="34" charset="-122"/>
              <a:ea typeface="微软雅黑" pitchFamily="34" charset="-122"/>
            </a:endParaRPr>
          </a:p>
        </p:txBody>
      </p:sp>
      <p:sp>
        <p:nvSpPr>
          <p:cNvPr id="14" name="右箭头 13"/>
          <p:cNvSpPr/>
          <p:nvPr/>
        </p:nvSpPr>
        <p:spPr>
          <a:xfrm>
            <a:off x="4374224" y="2418522"/>
            <a:ext cx="720080" cy="29039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5" name="右箭头 14"/>
          <p:cNvSpPr/>
          <p:nvPr/>
        </p:nvSpPr>
        <p:spPr>
          <a:xfrm rot="19377228">
            <a:off x="5946028" y="4467304"/>
            <a:ext cx="936104" cy="29412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2534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标题 3"/>
          <p:cNvSpPr>
            <a:spLocks noGrp="1"/>
          </p:cNvSpPr>
          <p:nvPr>
            <p:ph type="title"/>
          </p:nvPr>
        </p:nvSpPr>
        <p:spPr bwMode="auto">
          <a:prstGeom prst="rect">
            <a:avLst/>
          </a:prstGeom>
          <a:extLst/>
        </p:spPr>
        <p:txBody>
          <a:bodyPr vert="horz" lIns="91440" tIns="45720" rIns="91440" bIns="45720" rtlCol="0" anchor="ctr">
            <a:normAutofit/>
          </a:bodyPr>
          <a:lstStyle/>
          <a:p>
            <a:r>
              <a:rPr lang="zh-CN" altLang="en-US" dirty="0"/>
              <a:t>上海公司</a:t>
            </a:r>
            <a:r>
              <a:rPr lang="en-US" altLang="zh-CN" dirty="0"/>
              <a:t>IT</a:t>
            </a:r>
            <a:r>
              <a:rPr lang="zh-CN" altLang="en-US" dirty="0"/>
              <a:t>系统</a:t>
            </a:r>
            <a:r>
              <a:rPr lang="en-US" altLang="zh-CN" dirty="0"/>
              <a:t>SOA</a:t>
            </a:r>
            <a:r>
              <a:rPr lang="zh-CN" altLang="en-US" dirty="0"/>
              <a:t>改造的目标：提升</a:t>
            </a:r>
            <a:r>
              <a:rPr lang="en-US" altLang="zh-CN" dirty="0"/>
              <a:t>IT</a:t>
            </a:r>
            <a:r>
              <a:rPr lang="zh-CN" altLang="en-US" dirty="0"/>
              <a:t>集成能力</a:t>
            </a:r>
          </a:p>
        </p:txBody>
      </p:sp>
      <p:sp>
        <p:nvSpPr>
          <p:cNvPr id="997379" name="Oval 3"/>
          <p:cNvSpPr>
            <a:spLocks noChangeArrowheads="1"/>
          </p:cNvSpPr>
          <p:nvPr/>
        </p:nvSpPr>
        <p:spPr bwMode="gray">
          <a:xfrm>
            <a:off x="2062163" y="1800225"/>
            <a:ext cx="3956050" cy="3881438"/>
          </a:xfrm>
          <a:prstGeom prst="ellipse">
            <a:avLst/>
          </a:prstGeom>
          <a:noFill/>
          <a:ln w="12700">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0" baseline="-25000">
              <a:solidFill>
                <a:schemeClr val="tx1"/>
              </a:solidFill>
              <a:latin typeface="微软雅黑" pitchFamily="34" charset="-122"/>
              <a:ea typeface="微软雅黑" pitchFamily="34" charset="-122"/>
            </a:endParaRPr>
          </a:p>
        </p:txBody>
      </p:sp>
      <p:sp>
        <p:nvSpPr>
          <p:cNvPr id="997380" name="Oval 4"/>
          <p:cNvSpPr>
            <a:spLocks noChangeArrowheads="1"/>
          </p:cNvSpPr>
          <p:nvPr/>
        </p:nvSpPr>
        <p:spPr bwMode="gray">
          <a:xfrm>
            <a:off x="2279650" y="2006600"/>
            <a:ext cx="3490913" cy="3490913"/>
          </a:xfrm>
          <a:prstGeom prst="ellipse">
            <a:avLst/>
          </a:prstGeom>
          <a:noFill/>
          <a:ln w="12700">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0" baseline="-25000">
              <a:solidFill>
                <a:schemeClr val="tx1"/>
              </a:solidFill>
              <a:latin typeface="微软雅黑" pitchFamily="34" charset="-122"/>
              <a:ea typeface="微软雅黑" pitchFamily="34" charset="-122"/>
            </a:endParaRPr>
          </a:p>
        </p:txBody>
      </p:sp>
      <p:sp>
        <p:nvSpPr>
          <p:cNvPr id="997381" name="Oval 5"/>
          <p:cNvSpPr>
            <a:spLocks noChangeArrowheads="1"/>
          </p:cNvSpPr>
          <p:nvPr/>
        </p:nvSpPr>
        <p:spPr bwMode="gray">
          <a:xfrm>
            <a:off x="2495550" y="2333625"/>
            <a:ext cx="2973388" cy="2973388"/>
          </a:xfrm>
          <a:prstGeom prst="ellipse">
            <a:avLst/>
          </a:prstGeom>
          <a:noFill/>
          <a:ln w="12700">
            <a:solidFill>
              <a:schemeClr val="bg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0" baseline="-25000">
              <a:solidFill>
                <a:schemeClr val="tx1"/>
              </a:solidFill>
              <a:latin typeface="微软雅黑" pitchFamily="34" charset="-122"/>
              <a:ea typeface="微软雅黑" pitchFamily="34" charset="-122"/>
            </a:endParaRPr>
          </a:p>
        </p:txBody>
      </p:sp>
      <p:sp>
        <p:nvSpPr>
          <p:cNvPr id="997382" name="AutoShape 6"/>
          <p:cNvSpPr>
            <a:spLocks noChangeArrowheads="1"/>
          </p:cNvSpPr>
          <p:nvPr/>
        </p:nvSpPr>
        <p:spPr bwMode="gray">
          <a:xfrm rot="9044363">
            <a:off x="1738313" y="3632200"/>
            <a:ext cx="1871662" cy="1855788"/>
          </a:xfrm>
          <a:prstGeom prst="chevron">
            <a:avLst>
              <a:gd name="adj" fmla="val 28655"/>
            </a:avLst>
          </a:prstGeom>
          <a:solidFill>
            <a:srgbClr val="99CC00"/>
          </a:solidFill>
          <a:ln w="9525">
            <a:miter lim="800000"/>
            <a:headEnd/>
            <a:tailEnd/>
          </a:ln>
          <a:scene3d>
            <a:camera prst="legacyObliqueTopRight"/>
            <a:lightRig rig="legacyFlat3" dir="b"/>
          </a:scene3d>
          <a:sp3d extrusionH="163500" prstMaterial="legacyMatte">
            <a:bevelT w="13500" h="13500" prst="angle"/>
            <a:bevelB w="13500" h="13500" prst="angle"/>
            <a:extrusionClr>
              <a:schemeClr val="accent2"/>
            </a:extrusionClr>
          </a:sp3d>
        </p:spPr>
        <p:txBody>
          <a:bodyPr rot="10800000" wrap="none" anchor="ctr">
            <a:flatTx/>
          </a:bodyPr>
          <a:lstStyle/>
          <a:p>
            <a:endParaRPr lang="zh-CN" altLang="en-US" sz="2000" b="0" baseline="-25000">
              <a:solidFill>
                <a:schemeClr val="tx1"/>
              </a:solidFill>
              <a:latin typeface="微软雅黑" pitchFamily="34" charset="-122"/>
              <a:ea typeface="微软雅黑" pitchFamily="34" charset="-122"/>
            </a:endParaRPr>
          </a:p>
        </p:txBody>
      </p:sp>
      <p:sp>
        <p:nvSpPr>
          <p:cNvPr id="997383" name="AutoShape 7"/>
          <p:cNvSpPr>
            <a:spLocks noChangeArrowheads="1"/>
          </p:cNvSpPr>
          <p:nvPr/>
        </p:nvSpPr>
        <p:spPr bwMode="gray">
          <a:xfrm rot="-5400000">
            <a:off x="3016251" y="1438275"/>
            <a:ext cx="1871662" cy="1855787"/>
          </a:xfrm>
          <a:prstGeom prst="chevron">
            <a:avLst>
              <a:gd name="adj" fmla="val 28655"/>
            </a:avLst>
          </a:prstGeom>
          <a:solidFill>
            <a:schemeClr val="accent1"/>
          </a:solidFill>
          <a:ln w="9525">
            <a:miter lim="800000"/>
            <a:headEnd/>
            <a:tailEnd/>
          </a:ln>
          <a:scene3d>
            <a:camera prst="legacyObliqueTopRight"/>
            <a:lightRig rig="legacyFlat3" dir="b"/>
          </a:scene3d>
          <a:sp3d extrusionH="163500" prstMaterial="legacyPlastic">
            <a:bevelT w="13500" h="13500" prst="angle"/>
            <a:bevelB w="13500" h="13500" prst="angle"/>
            <a:extrusionClr>
              <a:schemeClr val="accent1"/>
            </a:extrusionClr>
          </a:sp3d>
        </p:spPr>
        <p:txBody>
          <a:bodyPr vert="eaVert" wrap="none" anchor="ctr">
            <a:flatTx/>
          </a:bodyPr>
          <a:lstStyle/>
          <a:p>
            <a:endParaRPr lang="zh-CN" altLang="en-US" sz="2000" b="0" baseline="-25000">
              <a:solidFill>
                <a:schemeClr val="tx1"/>
              </a:solidFill>
              <a:latin typeface="微软雅黑" pitchFamily="34" charset="-122"/>
              <a:ea typeface="微软雅黑" pitchFamily="34" charset="-122"/>
            </a:endParaRPr>
          </a:p>
        </p:txBody>
      </p:sp>
      <p:sp>
        <p:nvSpPr>
          <p:cNvPr id="997384" name="AutoShape 8"/>
          <p:cNvSpPr>
            <a:spLocks noChangeArrowheads="1"/>
          </p:cNvSpPr>
          <p:nvPr/>
        </p:nvSpPr>
        <p:spPr bwMode="gray">
          <a:xfrm rot="1788254">
            <a:off x="4284663" y="3644900"/>
            <a:ext cx="1871662" cy="1855788"/>
          </a:xfrm>
          <a:prstGeom prst="chevron">
            <a:avLst>
              <a:gd name="adj" fmla="val 28655"/>
            </a:avLst>
          </a:prstGeom>
          <a:solidFill>
            <a:schemeClr val="hlink"/>
          </a:solidFill>
          <a:ln w="9525">
            <a:miter lim="800000"/>
            <a:headEnd/>
            <a:tailEnd/>
          </a:ln>
          <a:scene3d>
            <a:camera prst="legacyObliqueTopRight"/>
            <a:lightRig rig="legacyFlat3" dir="b"/>
          </a:scene3d>
          <a:sp3d extrusionH="163500" prstMaterial="legacyMatte">
            <a:bevelT w="13500" h="13500" prst="angle"/>
            <a:bevelB w="13500" h="13500" prst="angle"/>
            <a:extrusionClr>
              <a:schemeClr val="hlink"/>
            </a:extrusionClr>
          </a:sp3d>
        </p:spPr>
        <p:txBody>
          <a:bodyPr wrap="none" anchor="ctr">
            <a:flatTx/>
          </a:bodyPr>
          <a:lstStyle/>
          <a:p>
            <a:endParaRPr lang="zh-CN" altLang="en-US" sz="2000" b="0" baseline="-25000">
              <a:solidFill>
                <a:schemeClr val="tx1"/>
              </a:solidFill>
              <a:latin typeface="微软雅黑" pitchFamily="34" charset="-122"/>
              <a:ea typeface="微软雅黑" pitchFamily="34" charset="-122"/>
            </a:endParaRPr>
          </a:p>
        </p:txBody>
      </p:sp>
      <p:sp>
        <p:nvSpPr>
          <p:cNvPr id="997385" name="Text Box 9"/>
          <p:cNvSpPr txBox="1">
            <a:spLocks noChangeArrowheads="1"/>
          </p:cNvSpPr>
          <p:nvPr/>
        </p:nvSpPr>
        <p:spPr bwMode="gray">
          <a:xfrm>
            <a:off x="3036888" y="3330575"/>
            <a:ext cx="1855787" cy="74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sz="800" b="1">
                <a:solidFill>
                  <a:schemeClr val="bg1"/>
                </a:solidFill>
                <a:latin typeface="宋体" pitchFamily="2" charset="-122"/>
                <a:ea typeface="宋体" pitchFamily="2" charset="-122"/>
              </a:defRPr>
            </a:lvl1pPr>
            <a:lvl2pPr marL="742950" indent="-285750">
              <a:defRPr sz="800" b="1">
                <a:solidFill>
                  <a:schemeClr val="bg1"/>
                </a:solidFill>
                <a:latin typeface="宋体" pitchFamily="2" charset="-122"/>
                <a:ea typeface="宋体" pitchFamily="2" charset="-122"/>
              </a:defRPr>
            </a:lvl2pPr>
            <a:lvl3pPr marL="1143000" indent="-228600">
              <a:defRPr sz="800" b="1">
                <a:solidFill>
                  <a:schemeClr val="bg1"/>
                </a:solidFill>
                <a:latin typeface="宋体" pitchFamily="2" charset="-122"/>
                <a:ea typeface="宋体" pitchFamily="2" charset="-122"/>
              </a:defRPr>
            </a:lvl3pPr>
            <a:lvl4pPr marL="1600200" indent="-228600">
              <a:defRPr sz="800" b="1">
                <a:solidFill>
                  <a:schemeClr val="bg1"/>
                </a:solidFill>
                <a:latin typeface="宋体" pitchFamily="2" charset="-122"/>
                <a:ea typeface="宋体" pitchFamily="2" charset="-122"/>
              </a:defRPr>
            </a:lvl4pPr>
            <a:lvl5pPr marL="2057400" indent="-228600">
              <a:defRPr sz="800" b="1">
                <a:solidFill>
                  <a:schemeClr val="bg1"/>
                </a:solidFill>
                <a:latin typeface="宋体" pitchFamily="2" charset="-122"/>
                <a:ea typeface="宋体" pitchFamily="2" charset="-122"/>
              </a:defRPr>
            </a:lvl5pPr>
            <a:lvl6pPr marL="2514600" indent="-228600" fontAlgn="base">
              <a:spcBef>
                <a:spcPct val="0"/>
              </a:spcBef>
              <a:spcAft>
                <a:spcPct val="0"/>
              </a:spcAft>
              <a:defRPr sz="800" b="1">
                <a:solidFill>
                  <a:schemeClr val="bg1"/>
                </a:solidFill>
                <a:latin typeface="宋体" pitchFamily="2" charset="-122"/>
                <a:ea typeface="宋体" pitchFamily="2" charset="-122"/>
              </a:defRPr>
            </a:lvl6pPr>
            <a:lvl7pPr marL="2971800" indent="-228600" fontAlgn="base">
              <a:spcBef>
                <a:spcPct val="0"/>
              </a:spcBef>
              <a:spcAft>
                <a:spcPct val="0"/>
              </a:spcAft>
              <a:defRPr sz="800" b="1">
                <a:solidFill>
                  <a:schemeClr val="bg1"/>
                </a:solidFill>
                <a:latin typeface="宋体" pitchFamily="2" charset="-122"/>
                <a:ea typeface="宋体" pitchFamily="2" charset="-122"/>
              </a:defRPr>
            </a:lvl7pPr>
            <a:lvl8pPr marL="3429000" indent="-228600" fontAlgn="base">
              <a:spcBef>
                <a:spcPct val="0"/>
              </a:spcBef>
              <a:spcAft>
                <a:spcPct val="0"/>
              </a:spcAft>
              <a:defRPr sz="800" b="1">
                <a:solidFill>
                  <a:schemeClr val="bg1"/>
                </a:solidFill>
                <a:latin typeface="宋体" pitchFamily="2" charset="-122"/>
                <a:ea typeface="宋体" pitchFamily="2" charset="-122"/>
              </a:defRPr>
            </a:lvl8pPr>
            <a:lvl9pPr marL="3886200" indent="-228600" fontAlgn="base">
              <a:spcBef>
                <a:spcPct val="0"/>
              </a:spcBef>
              <a:spcAft>
                <a:spcPct val="0"/>
              </a:spcAft>
              <a:defRPr sz="800" b="1">
                <a:solidFill>
                  <a:schemeClr val="bg1"/>
                </a:solidFill>
                <a:latin typeface="宋体" pitchFamily="2" charset="-122"/>
                <a:ea typeface="宋体" pitchFamily="2" charset="-122"/>
              </a:defRPr>
            </a:lvl9pPr>
          </a:lstStyle>
          <a:p>
            <a:pPr algn="ctr" eaLnBrk="0" hangingPunct="0"/>
            <a:r>
              <a:rPr lang="zh-CN" altLang="en-US" sz="3200" baseline="-25000">
                <a:solidFill>
                  <a:srgbClr val="1C1C1C"/>
                </a:solidFill>
                <a:latin typeface="微软雅黑" pitchFamily="34" charset="-122"/>
                <a:ea typeface="微软雅黑" pitchFamily="34" charset="-122"/>
              </a:rPr>
              <a:t>业务支撑系统的集成方式</a:t>
            </a:r>
          </a:p>
        </p:txBody>
      </p:sp>
      <p:sp>
        <p:nvSpPr>
          <p:cNvPr id="997386" name="Rectangle 10"/>
          <p:cNvSpPr>
            <a:spLocks noChangeArrowheads="1"/>
          </p:cNvSpPr>
          <p:nvPr/>
        </p:nvSpPr>
        <p:spPr bwMode="gray">
          <a:xfrm>
            <a:off x="2943225" y="1962150"/>
            <a:ext cx="204311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eaLnBrk="0" hangingPunct="0"/>
            <a:r>
              <a:rPr lang="zh-CN" altLang="en-US" sz="3200" baseline="-25000">
                <a:solidFill>
                  <a:srgbClr val="FFFBFC"/>
                </a:solidFill>
                <a:latin typeface="微软雅黑" pitchFamily="34" charset="-122"/>
                <a:ea typeface="微软雅黑" pitchFamily="34" charset="-122"/>
              </a:rPr>
              <a:t>接口集成</a:t>
            </a:r>
            <a:endParaRPr lang="en-US" altLang="zh-CN" sz="3200" baseline="-25000">
              <a:solidFill>
                <a:srgbClr val="FFFBFC"/>
              </a:solidFill>
              <a:latin typeface="微软雅黑" pitchFamily="34" charset="-122"/>
              <a:ea typeface="微软雅黑" pitchFamily="34" charset="-122"/>
            </a:endParaRPr>
          </a:p>
        </p:txBody>
      </p:sp>
      <p:sp>
        <p:nvSpPr>
          <p:cNvPr id="997387" name="Rectangle 11"/>
          <p:cNvSpPr>
            <a:spLocks noChangeArrowheads="1"/>
          </p:cNvSpPr>
          <p:nvPr/>
        </p:nvSpPr>
        <p:spPr bwMode="gray">
          <a:xfrm>
            <a:off x="1887538" y="4365625"/>
            <a:ext cx="134937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eaLnBrk="0" hangingPunct="0"/>
            <a:r>
              <a:rPr lang="zh-CN" altLang="en-US" sz="3200" baseline="-25000">
                <a:solidFill>
                  <a:srgbClr val="FFFBFC"/>
                </a:solidFill>
                <a:latin typeface="微软雅黑" pitchFamily="34" charset="-122"/>
                <a:ea typeface="微软雅黑" pitchFamily="34" charset="-122"/>
              </a:rPr>
              <a:t>界面集成</a:t>
            </a:r>
            <a:endParaRPr lang="en-US" altLang="zh-CN" sz="3200" baseline="-25000">
              <a:solidFill>
                <a:srgbClr val="FFFBFC"/>
              </a:solidFill>
              <a:latin typeface="微软雅黑" pitchFamily="34" charset="-122"/>
              <a:ea typeface="微软雅黑" pitchFamily="34" charset="-122"/>
            </a:endParaRPr>
          </a:p>
        </p:txBody>
      </p:sp>
      <p:sp>
        <p:nvSpPr>
          <p:cNvPr id="997388" name="Rectangle 12"/>
          <p:cNvSpPr>
            <a:spLocks noChangeArrowheads="1"/>
          </p:cNvSpPr>
          <p:nvPr/>
        </p:nvSpPr>
        <p:spPr bwMode="gray">
          <a:xfrm>
            <a:off x="4625975" y="4365625"/>
            <a:ext cx="1277938"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eaLnBrk="0" hangingPunct="0"/>
            <a:r>
              <a:rPr lang="zh-CN" altLang="en-US" sz="3200" baseline="-25000">
                <a:solidFill>
                  <a:srgbClr val="FFFBFC"/>
                </a:solidFill>
                <a:latin typeface="微软雅黑" pitchFamily="34" charset="-122"/>
                <a:ea typeface="微软雅黑" pitchFamily="34" charset="-122"/>
              </a:rPr>
              <a:t>数据集成</a:t>
            </a:r>
            <a:endParaRPr lang="en-US" altLang="zh-CN" sz="3200" baseline="-25000">
              <a:solidFill>
                <a:srgbClr val="FFFBFC"/>
              </a:solidFill>
              <a:latin typeface="微软雅黑" pitchFamily="34" charset="-122"/>
              <a:ea typeface="微软雅黑" pitchFamily="34" charset="-122"/>
            </a:endParaRPr>
          </a:p>
        </p:txBody>
      </p:sp>
      <p:sp>
        <p:nvSpPr>
          <p:cNvPr id="997389" name="Text Box 14"/>
          <p:cNvSpPr txBox="1">
            <a:spLocks noChangeArrowheads="1"/>
          </p:cNvSpPr>
          <p:nvPr/>
        </p:nvSpPr>
        <p:spPr bwMode="black">
          <a:xfrm>
            <a:off x="45090" y="2552611"/>
            <a:ext cx="2808287" cy="1164421"/>
          </a:xfrm>
          <a:prstGeom prst="rect">
            <a:avLst/>
          </a:prstGeom>
          <a:extLst/>
        </p:spPr>
        <p:style>
          <a:lnRef idx="2">
            <a:schemeClr val="accent1"/>
          </a:lnRef>
          <a:fillRef idx="1">
            <a:schemeClr val="lt1"/>
          </a:fillRef>
          <a:effectRef idx="0">
            <a:schemeClr val="accent1"/>
          </a:effectRef>
          <a:fontRef idx="minor">
            <a:schemeClr val="dk1"/>
          </a:fontRef>
        </p:style>
        <p:txBody>
          <a:bodyPr wrap="square">
            <a:noAutofit/>
          </a:bodyPr>
          <a:lstStyle>
            <a:defPPr>
              <a:defRPr lang="zh-CN"/>
            </a:defPPr>
            <a:lvl1pPr marL="285750" indent="-285750" algn="just">
              <a:lnSpc>
                <a:spcPct val="100000"/>
              </a:lnSpc>
              <a:spcBef>
                <a:spcPct val="20000"/>
              </a:spcBef>
              <a:buFont typeface="Wingdings" pitchFamily="2" charset="2"/>
              <a:buChar char="p"/>
              <a:defRPr sz="1400" b="0">
                <a:latin typeface="微软雅黑" pitchFamily="34" charset="-122"/>
                <a:ea typeface="微软雅黑" pitchFamily="34" charset="-122"/>
              </a:defRPr>
            </a:lvl1pPr>
          </a:lstStyle>
          <a:p>
            <a:r>
              <a:rPr lang="zh-CN" altLang="en-US"/>
              <a:t>以</a:t>
            </a:r>
            <a:r>
              <a:rPr lang="en-US" altLang="zh-CN"/>
              <a:t>ESOP</a:t>
            </a:r>
            <a:r>
              <a:rPr lang="zh-CN" altLang="en-US"/>
              <a:t>、</a:t>
            </a:r>
            <a:r>
              <a:rPr lang="en-US" altLang="zh-CN"/>
              <a:t>VGOP</a:t>
            </a:r>
            <a:r>
              <a:rPr lang="zh-CN" altLang="en-US"/>
              <a:t>等</a:t>
            </a:r>
            <a:r>
              <a:rPr lang="en-US" altLang="zh-CN"/>
              <a:t>OP</a:t>
            </a:r>
            <a:r>
              <a:rPr lang="zh-CN" altLang="en-US"/>
              <a:t>类系统为代表的界面集成，是将后台系统的业务能力快速包装成界面功能的极佳选择</a:t>
            </a:r>
          </a:p>
        </p:txBody>
      </p:sp>
      <p:sp>
        <p:nvSpPr>
          <p:cNvPr id="997390" name="Text Box 15"/>
          <p:cNvSpPr txBox="1">
            <a:spLocks noChangeArrowheads="1"/>
          </p:cNvSpPr>
          <p:nvPr/>
        </p:nvSpPr>
        <p:spPr bwMode="black">
          <a:xfrm>
            <a:off x="5468938" y="4941168"/>
            <a:ext cx="3333750" cy="1154832"/>
          </a:xfrm>
          <a:prstGeom prst="rect">
            <a:avLst/>
          </a:prstGeom>
          <a:extLst/>
        </p:spPr>
        <p:style>
          <a:lnRef idx="2">
            <a:schemeClr val="accent1"/>
          </a:lnRef>
          <a:fillRef idx="1">
            <a:schemeClr val="lt1"/>
          </a:fillRef>
          <a:effectRef idx="0">
            <a:schemeClr val="accent1"/>
          </a:effectRef>
          <a:fontRef idx="minor">
            <a:schemeClr val="dk1"/>
          </a:fontRef>
        </p:style>
        <p:txBody>
          <a:bodyPr wrap="square">
            <a:noAutofit/>
          </a:bodyPr>
          <a:lstStyle>
            <a:defPPr>
              <a:defRPr lang="zh-CN"/>
            </a:defPPr>
            <a:lvl1pPr marL="285750" indent="-285750" algn="just">
              <a:lnSpc>
                <a:spcPct val="100000"/>
              </a:lnSpc>
              <a:spcBef>
                <a:spcPct val="20000"/>
              </a:spcBef>
              <a:buFont typeface="Wingdings" pitchFamily="2" charset="2"/>
              <a:buChar char="p"/>
              <a:defRPr sz="1400" b="0">
                <a:latin typeface="微软雅黑" pitchFamily="34" charset="-122"/>
                <a:ea typeface="微软雅黑" pitchFamily="34" charset="-122"/>
              </a:defRPr>
            </a:lvl1pPr>
          </a:lstStyle>
          <a:p>
            <a:r>
              <a:rPr lang="zh-CN" altLang="en-US" dirty="0"/>
              <a:t>数据的分散与整合，是平衡开发成本和维护成本的结果</a:t>
            </a:r>
          </a:p>
          <a:p>
            <a:r>
              <a:rPr lang="zh-CN" altLang="en-US" dirty="0"/>
              <a:t>保持各个系统间数据的独立性，是确保系统独立性的关键</a:t>
            </a:r>
          </a:p>
        </p:txBody>
      </p:sp>
      <p:sp>
        <p:nvSpPr>
          <p:cNvPr id="997391" name="Text Box 13"/>
          <p:cNvSpPr txBox="1">
            <a:spLocks noChangeArrowheads="1"/>
          </p:cNvSpPr>
          <p:nvPr/>
        </p:nvSpPr>
        <p:spPr bwMode="black">
          <a:xfrm>
            <a:off x="5468938" y="1092168"/>
            <a:ext cx="3333750" cy="2160591"/>
          </a:xfrm>
          <a:prstGeom prst="rect">
            <a:avLst/>
          </a:prstGeom>
          <a:extLst/>
        </p:spPr>
        <p:style>
          <a:lnRef idx="2">
            <a:schemeClr val="accent1"/>
          </a:lnRef>
          <a:fillRef idx="1">
            <a:schemeClr val="lt1"/>
          </a:fillRef>
          <a:effectRef idx="0">
            <a:schemeClr val="accent1"/>
          </a:effectRef>
          <a:fontRef idx="minor">
            <a:schemeClr val="dk1"/>
          </a:fontRef>
        </p:style>
        <p:txBody>
          <a:bodyPr wrap="square">
            <a:noAutofit/>
          </a:bodyPr>
          <a:lstStyle>
            <a:defPPr>
              <a:defRPr lang="zh-CN"/>
            </a:defPPr>
            <a:lvl1pPr marL="285750" indent="-285750" algn="just">
              <a:lnSpc>
                <a:spcPct val="100000"/>
              </a:lnSpc>
              <a:spcBef>
                <a:spcPct val="20000"/>
              </a:spcBef>
              <a:buFont typeface="Wingdings" pitchFamily="2" charset="2"/>
              <a:buChar char="p"/>
              <a:defRPr sz="1400" b="0">
                <a:latin typeface="微软雅黑" pitchFamily="34" charset="-122"/>
                <a:ea typeface="微软雅黑" pitchFamily="34" charset="-122"/>
              </a:defRPr>
            </a:lvl1pPr>
          </a:lstStyle>
          <a:p>
            <a:r>
              <a:rPr lang="zh-CN" altLang="en-US" dirty="0"/>
              <a:t>接口的可管理，是系统间“可管理，可维护”的前提</a:t>
            </a:r>
          </a:p>
          <a:p>
            <a:r>
              <a:rPr lang="zh-CN" altLang="en-US" dirty="0"/>
              <a:t>接口的有效规划，是决定实现系统解耦，完成能力封装的关键</a:t>
            </a:r>
          </a:p>
          <a:p>
            <a:r>
              <a:rPr lang="zh-CN" altLang="en-US" dirty="0"/>
              <a:t>接口的标准化，是降低系统间替换成本的重要手段</a:t>
            </a:r>
          </a:p>
          <a:p>
            <a:r>
              <a:rPr lang="zh-CN" altLang="en-US" dirty="0"/>
              <a:t>基于</a:t>
            </a:r>
            <a:r>
              <a:rPr lang="en-US" altLang="zh-CN" dirty="0"/>
              <a:t>SOA</a:t>
            </a:r>
            <a:r>
              <a:rPr lang="zh-CN" altLang="en-US" dirty="0"/>
              <a:t>的接口集成模式，是降低维护成本，提升服务扩展能力的最佳实践</a:t>
            </a:r>
          </a:p>
        </p:txBody>
      </p:sp>
      <p:sp>
        <p:nvSpPr>
          <p:cNvPr id="16" name="矩形 15"/>
          <p:cNvSpPr/>
          <p:nvPr/>
        </p:nvSpPr>
        <p:spPr>
          <a:xfrm>
            <a:off x="228600" y="6096000"/>
            <a:ext cx="5410200" cy="553998"/>
          </a:xfrm>
          <a:prstGeom prst="rect">
            <a:avLst/>
          </a:prstGeom>
        </p:spPr>
        <p:txBody>
          <a:bodyPr wrap="square">
            <a:spAutoFit/>
          </a:bodyPr>
          <a:lstStyle/>
          <a:p>
            <a:pPr algn="just">
              <a:lnSpc>
                <a:spcPct val="150000"/>
              </a:lnSpc>
              <a:spcBef>
                <a:spcPct val="20000"/>
              </a:spcBef>
              <a:defRPr/>
            </a:pPr>
            <a:r>
              <a:rPr lang="zh-CN" altLang="en-US" sz="2000" b="1" dirty="0" smtClean="0">
                <a:solidFill>
                  <a:srgbClr val="FF0000"/>
                </a:solidFill>
                <a:latin typeface="微软雅黑" pitchFamily="34" charset="-122"/>
                <a:ea typeface="微软雅黑" pitchFamily="34" charset="-122"/>
              </a:rPr>
              <a:t>提升</a:t>
            </a:r>
            <a:r>
              <a:rPr lang="en-US" altLang="zh-CN" sz="2000" b="1" dirty="0" smtClean="0">
                <a:solidFill>
                  <a:srgbClr val="FF0000"/>
                </a:solidFill>
                <a:latin typeface="微软雅黑" pitchFamily="34" charset="-122"/>
                <a:ea typeface="微软雅黑" pitchFamily="34" charset="-122"/>
              </a:rPr>
              <a:t>IT</a:t>
            </a:r>
            <a:r>
              <a:rPr lang="zh-CN" altLang="en-US" sz="2000" b="1" dirty="0" smtClean="0">
                <a:solidFill>
                  <a:srgbClr val="FF0000"/>
                </a:solidFill>
                <a:latin typeface="微软雅黑" pitchFamily="34" charset="-122"/>
                <a:ea typeface="微软雅黑" pitchFamily="34" charset="-122"/>
              </a:rPr>
              <a:t>集成能力，从提高接口集成能力入手</a:t>
            </a:r>
            <a:endParaRPr lang="en-US" altLang="zh-CN"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7482641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016474" y="1628800"/>
            <a:ext cx="6912768" cy="3960440"/>
          </a:xfrm>
          <a:prstGeom prst="roundRect">
            <a:avLst>
              <a:gd name="adj" fmla="val 2127"/>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7" name="圆角矩形 6"/>
          <p:cNvSpPr/>
          <p:nvPr/>
        </p:nvSpPr>
        <p:spPr>
          <a:xfrm>
            <a:off x="800450" y="1772816"/>
            <a:ext cx="576064" cy="1872208"/>
          </a:xfrm>
          <a:prstGeom prst="roundRect">
            <a:avLst>
              <a:gd name="adj" fmla="val 10341"/>
            </a:avLst>
          </a:prstGeom>
          <a:ln/>
        </p:spPr>
        <p:style>
          <a:lnRef idx="1">
            <a:schemeClr val="accent1"/>
          </a:lnRef>
          <a:fillRef idx="2">
            <a:schemeClr val="accent1"/>
          </a:fillRef>
          <a:effectRef idx="1">
            <a:schemeClr val="accent1"/>
          </a:effectRef>
          <a:fontRef idx="minor">
            <a:schemeClr val="dk1"/>
          </a:fontRef>
        </p:style>
        <p:txBody>
          <a:bodyPr vert="horz" rtlCol="0" anchor="ctr"/>
          <a:lstStyle/>
          <a:p>
            <a:pPr algn="ctr"/>
            <a:r>
              <a:rPr lang="en-US" altLang="zh-CN" sz="1400" dirty="0" smtClean="0">
                <a:solidFill>
                  <a:schemeClr val="tx1"/>
                </a:solidFill>
                <a:latin typeface="微软雅黑" pitchFamily="34" charset="-122"/>
                <a:ea typeface="微软雅黑" pitchFamily="34" charset="-122"/>
              </a:rPr>
              <a:t>ESB</a:t>
            </a:r>
            <a:r>
              <a:rPr lang="zh-CN" altLang="en-US" sz="1400" dirty="0" smtClean="0">
                <a:solidFill>
                  <a:schemeClr val="tx1"/>
                </a:solidFill>
                <a:latin typeface="微软雅黑" pitchFamily="34" charset="-122"/>
                <a:ea typeface="微软雅黑" pitchFamily="34" charset="-122"/>
              </a:rPr>
              <a:t>服务总线</a:t>
            </a:r>
            <a:r>
              <a:rPr lang="en-US" altLang="zh-CN" sz="1400" dirty="0" smtClean="0">
                <a:solidFill>
                  <a:schemeClr val="tx1"/>
                </a:solidFill>
                <a:latin typeface="微软雅黑" pitchFamily="34" charset="-122"/>
                <a:ea typeface="微软雅黑" pitchFamily="34" charset="-122"/>
              </a:rPr>
              <a:t>-A</a:t>
            </a:r>
            <a:endParaRPr lang="zh-CN" altLang="en-US" sz="1400" dirty="0">
              <a:solidFill>
                <a:schemeClr val="tx1"/>
              </a:solidFill>
              <a:latin typeface="微软雅黑" pitchFamily="34" charset="-122"/>
              <a:ea typeface="微软雅黑" pitchFamily="34" charset="-122"/>
            </a:endParaRPr>
          </a:p>
        </p:txBody>
      </p:sp>
      <p:sp>
        <p:nvSpPr>
          <p:cNvPr id="8" name="圆角矩形 7"/>
          <p:cNvSpPr/>
          <p:nvPr/>
        </p:nvSpPr>
        <p:spPr>
          <a:xfrm>
            <a:off x="2051720" y="2096852"/>
            <a:ext cx="2088232" cy="1080120"/>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smtClean="0">
                <a:solidFill>
                  <a:schemeClr val="tx1"/>
                </a:solidFill>
                <a:latin typeface="黑体" pitchFamily="49" charset="-122"/>
                <a:ea typeface="黑体" pitchFamily="49" charset="-122"/>
              </a:rPr>
              <a:t>         CRM</a:t>
            </a:r>
            <a:endParaRPr lang="zh-CN" altLang="en-US" sz="1400" dirty="0">
              <a:solidFill>
                <a:schemeClr val="tx1"/>
              </a:solidFill>
              <a:latin typeface="黑体" pitchFamily="49" charset="-122"/>
              <a:ea typeface="黑体" pitchFamily="49" charset="-122"/>
            </a:endParaRPr>
          </a:p>
        </p:txBody>
      </p:sp>
      <p:sp>
        <p:nvSpPr>
          <p:cNvPr id="9" name="圆角矩形 8"/>
          <p:cNvSpPr/>
          <p:nvPr/>
        </p:nvSpPr>
        <p:spPr>
          <a:xfrm>
            <a:off x="2260568" y="2420888"/>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 name="圆角矩形 9"/>
          <p:cNvSpPr/>
          <p:nvPr/>
        </p:nvSpPr>
        <p:spPr>
          <a:xfrm>
            <a:off x="3124664" y="2420888"/>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4" name="圆角矩形 13"/>
          <p:cNvSpPr/>
          <p:nvPr/>
        </p:nvSpPr>
        <p:spPr>
          <a:xfrm>
            <a:off x="2260568" y="2744952"/>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5" name="圆角矩形 14"/>
          <p:cNvSpPr/>
          <p:nvPr/>
        </p:nvSpPr>
        <p:spPr>
          <a:xfrm>
            <a:off x="3124664" y="2744952"/>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36" name="圆角矩形 35"/>
          <p:cNvSpPr/>
          <p:nvPr/>
        </p:nvSpPr>
        <p:spPr>
          <a:xfrm>
            <a:off x="1826061" y="3356992"/>
            <a:ext cx="5362479" cy="336265"/>
          </a:xfrm>
          <a:prstGeom prst="roundRect">
            <a:avLst>
              <a:gd name="adj" fmla="val 10341"/>
            </a:avLst>
          </a:prstGeom>
          <a:ln/>
        </p:spPr>
        <p:style>
          <a:lnRef idx="1">
            <a:schemeClr val="accent1"/>
          </a:lnRef>
          <a:fillRef idx="2">
            <a:schemeClr val="accent1"/>
          </a:fillRef>
          <a:effectRef idx="1">
            <a:schemeClr val="accent1"/>
          </a:effectRef>
          <a:fontRef idx="minor">
            <a:schemeClr val="dk1"/>
          </a:fontRef>
        </p:style>
        <p:txBody>
          <a:bodyPr vert="horz" rtlCol="0" anchor="ctr"/>
          <a:lstStyle/>
          <a:p>
            <a:pPr algn="ctr"/>
            <a:r>
              <a:rPr lang="en-US" altLang="zh-CN" sz="1400" dirty="0" smtClean="0">
                <a:solidFill>
                  <a:schemeClr val="tx1"/>
                </a:solidFill>
                <a:latin typeface="黑体" pitchFamily="49" charset="-122"/>
                <a:ea typeface="黑体" pitchFamily="49" charset="-122"/>
              </a:rPr>
              <a:t>ESB</a:t>
            </a:r>
            <a:r>
              <a:rPr lang="zh-CN" altLang="en-US" sz="1400" dirty="0" smtClean="0">
                <a:solidFill>
                  <a:schemeClr val="tx1"/>
                </a:solidFill>
                <a:latin typeface="黑体" pitchFamily="49" charset="-122"/>
                <a:ea typeface="黑体" pitchFamily="49" charset="-122"/>
              </a:rPr>
              <a:t>服务总线</a:t>
            </a:r>
            <a:r>
              <a:rPr lang="en-US" altLang="zh-CN" sz="1400" dirty="0" smtClean="0">
                <a:solidFill>
                  <a:schemeClr val="tx1"/>
                </a:solidFill>
                <a:latin typeface="黑体" pitchFamily="49" charset="-122"/>
                <a:ea typeface="黑体" pitchFamily="49" charset="-122"/>
              </a:rPr>
              <a:t>-C</a:t>
            </a:r>
            <a:endParaRPr lang="zh-CN" altLang="en-US" sz="1400" dirty="0">
              <a:solidFill>
                <a:schemeClr val="tx1"/>
              </a:solidFill>
              <a:latin typeface="黑体" pitchFamily="49" charset="-122"/>
              <a:ea typeface="黑体" pitchFamily="49" charset="-122"/>
            </a:endParaRPr>
          </a:p>
        </p:txBody>
      </p:sp>
      <p:sp>
        <p:nvSpPr>
          <p:cNvPr id="38" name="圆角矩形 37"/>
          <p:cNvSpPr/>
          <p:nvPr/>
        </p:nvSpPr>
        <p:spPr>
          <a:xfrm>
            <a:off x="1542434" y="5157192"/>
            <a:ext cx="3024336" cy="360040"/>
          </a:xfrm>
          <a:prstGeom prst="roundRect">
            <a:avLst>
              <a:gd name="adj" fmla="val 10341"/>
            </a:avLst>
          </a:prstGeom>
          <a:ln/>
        </p:spPr>
        <p:style>
          <a:lnRef idx="1">
            <a:schemeClr val="accent2"/>
          </a:lnRef>
          <a:fillRef idx="3">
            <a:schemeClr val="accent2"/>
          </a:fillRef>
          <a:effectRef idx="2">
            <a:schemeClr val="accent2"/>
          </a:effectRef>
          <a:fontRef idx="minor">
            <a:schemeClr val="lt1"/>
          </a:fontRef>
        </p:style>
        <p:txBody>
          <a:bodyPr vert="horz" rtlCol="0" anchor="ctr"/>
          <a:lstStyle/>
          <a:p>
            <a:pPr algn="ctr"/>
            <a:r>
              <a:rPr lang="zh-CN" altLang="en-US" sz="1600" b="1" dirty="0" smtClean="0">
                <a:latin typeface="黑体" pitchFamily="49" charset="-122"/>
                <a:ea typeface="黑体" pitchFamily="49" charset="-122"/>
              </a:rPr>
              <a:t>软件资产管理系统（</a:t>
            </a:r>
            <a:r>
              <a:rPr lang="en-US" altLang="zh-CN" sz="1600" b="1" dirty="0" smtClean="0">
                <a:latin typeface="黑体" pitchFamily="49" charset="-122"/>
                <a:ea typeface="黑体" pitchFamily="49" charset="-122"/>
              </a:rPr>
              <a:t>SAM</a:t>
            </a:r>
            <a:r>
              <a:rPr lang="zh-CN" altLang="en-US" sz="1600" b="1" dirty="0" smtClean="0">
                <a:latin typeface="黑体" pitchFamily="49" charset="-122"/>
                <a:ea typeface="黑体" pitchFamily="49" charset="-122"/>
              </a:rPr>
              <a:t>）</a:t>
            </a:r>
            <a:endParaRPr lang="zh-CN" altLang="en-US" sz="1600" b="1" dirty="0">
              <a:latin typeface="黑体" pitchFamily="49" charset="-122"/>
              <a:ea typeface="黑体" pitchFamily="49" charset="-122"/>
            </a:endParaRPr>
          </a:p>
        </p:txBody>
      </p:sp>
      <p:sp>
        <p:nvSpPr>
          <p:cNvPr id="54" name="圆角矩形 53"/>
          <p:cNvSpPr/>
          <p:nvPr/>
        </p:nvSpPr>
        <p:spPr>
          <a:xfrm>
            <a:off x="4638778" y="5157192"/>
            <a:ext cx="2808312" cy="360040"/>
          </a:xfrm>
          <a:prstGeom prst="roundRect">
            <a:avLst>
              <a:gd name="adj" fmla="val 10341"/>
            </a:avLst>
          </a:prstGeom>
          <a:ln/>
        </p:spPr>
        <p:style>
          <a:lnRef idx="1">
            <a:schemeClr val="accent2"/>
          </a:lnRef>
          <a:fillRef idx="3">
            <a:schemeClr val="accent2"/>
          </a:fillRef>
          <a:effectRef idx="2">
            <a:schemeClr val="accent2"/>
          </a:effectRef>
          <a:fontRef idx="minor">
            <a:schemeClr val="lt1"/>
          </a:fontRef>
        </p:style>
        <p:txBody>
          <a:bodyPr vert="horz" rtlCol="0" anchor="ctr"/>
          <a:lstStyle/>
          <a:p>
            <a:pPr algn="ctr"/>
            <a:r>
              <a:rPr lang="zh-CN" altLang="en-US" sz="1600" b="1" dirty="0">
                <a:solidFill>
                  <a:schemeClr val="lt1"/>
                </a:solidFill>
                <a:latin typeface="黑体" pitchFamily="49" charset="-122"/>
                <a:ea typeface="黑体" pitchFamily="49" charset="-122"/>
              </a:rPr>
              <a:t>接口服务监控系统（</a:t>
            </a:r>
            <a:r>
              <a:rPr lang="en-US" altLang="zh-CN" sz="1600" b="1" dirty="0">
                <a:solidFill>
                  <a:schemeClr val="lt1"/>
                </a:solidFill>
                <a:latin typeface="黑体" pitchFamily="49" charset="-122"/>
                <a:ea typeface="黑体" pitchFamily="49" charset="-122"/>
              </a:rPr>
              <a:t>SSM</a:t>
            </a:r>
            <a:r>
              <a:rPr lang="zh-CN" altLang="en-US" sz="1600" b="1" dirty="0">
                <a:solidFill>
                  <a:schemeClr val="lt1"/>
                </a:solidFill>
                <a:latin typeface="黑体" pitchFamily="49" charset="-122"/>
                <a:ea typeface="黑体" pitchFamily="49" charset="-122"/>
              </a:rPr>
              <a:t>）</a:t>
            </a:r>
          </a:p>
        </p:txBody>
      </p:sp>
      <p:sp>
        <p:nvSpPr>
          <p:cNvPr id="55" name="TextBox 54"/>
          <p:cNvSpPr txBox="1"/>
          <p:nvPr/>
        </p:nvSpPr>
        <p:spPr>
          <a:xfrm>
            <a:off x="161366" y="5935166"/>
            <a:ext cx="5400600" cy="738664"/>
          </a:xfrm>
          <a:prstGeom prst="rect">
            <a:avLst/>
          </a:prstGeom>
          <a:noFill/>
        </p:spPr>
        <p:txBody>
          <a:bodyPr wrap="square" rtlCol="0">
            <a:spAutoFit/>
          </a:bodyPr>
          <a:lstStyle/>
          <a:p>
            <a:pPr marL="342900" indent="-342900">
              <a:buFont typeface="+mj-ea"/>
              <a:buAutoNum type="circleNumDbPlain"/>
            </a:pPr>
            <a:r>
              <a:rPr lang="zh-CN" altLang="en-US" sz="1400" b="0" dirty="0" smtClean="0">
                <a:solidFill>
                  <a:schemeClr val="tx1"/>
                </a:solidFill>
                <a:latin typeface="微软雅黑" pitchFamily="34" charset="-122"/>
                <a:ea typeface="微软雅黑" pitchFamily="34" charset="-122"/>
              </a:rPr>
              <a:t>按业务域分别部署</a:t>
            </a:r>
            <a:r>
              <a:rPr lang="en-US" altLang="zh-CN" sz="1400" b="0" dirty="0" smtClean="0">
                <a:solidFill>
                  <a:schemeClr val="tx1"/>
                </a:solidFill>
                <a:latin typeface="微软雅黑" pitchFamily="34" charset="-122"/>
                <a:ea typeface="微软雅黑" pitchFamily="34" charset="-122"/>
              </a:rPr>
              <a:t>ESB</a:t>
            </a:r>
            <a:r>
              <a:rPr lang="zh-CN" altLang="en-US" sz="1400" b="0" dirty="0" smtClean="0">
                <a:solidFill>
                  <a:schemeClr val="tx1"/>
                </a:solidFill>
                <a:latin typeface="微软雅黑" pitchFamily="34" charset="-122"/>
                <a:ea typeface="微软雅黑" pitchFamily="34" charset="-122"/>
              </a:rPr>
              <a:t>服务总线，</a:t>
            </a:r>
            <a:r>
              <a:rPr lang="zh-CN" altLang="en-US" sz="1400" b="0" dirty="0">
                <a:solidFill>
                  <a:schemeClr val="tx1"/>
                </a:solidFill>
                <a:latin typeface="微软雅黑" pitchFamily="34" charset="-122"/>
                <a:ea typeface="微软雅黑" pitchFamily="34" charset="-122"/>
              </a:rPr>
              <a:t>每根总线采用集群部署</a:t>
            </a:r>
            <a:endParaRPr lang="en-US" altLang="zh-CN" sz="1400" b="0" dirty="0">
              <a:solidFill>
                <a:schemeClr val="tx1"/>
              </a:solidFill>
              <a:latin typeface="微软雅黑" pitchFamily="34" charset="-122"/>
              <a:ea typeface="微软雅黑" pitchFamily="34" charset="-122"/>
            </a:endParaRPr>
          </a:p>
          <a:p>
            <a:pPr marL="342900" indent="-342900">
              <a:buFont typeface="+mj-ea"/>
              <a:buAutoNum type="circleNumDbPlain"/>
            </a:pPr>
            <a:r>
              <a:rPr lang="zh-CN" altLang="en-US" sz="1400" b="0" dirty="0" smtClean="0">
                <a:solidFill>
                  <a:schemeClr val="tx1"/>
                </a:solidFill>
                <a:latin typeface="微软雅黑" pitchFamily="34" charset="-122"/>
                <a:ea typeface="微软雅黑" pitchFamily="34" charset="-122"/>
              </a:rPr>
              <a:t>调用的外部公司的服务有单独的</a:t>
            </a:r>
            <a:r>
              <a:rPr lang="en-US" altLang="zh-CN" sz="1400" b="0" dirty="0" smtClean="0">
                <a:solidFill>
                  <a:schemeClr val="tx1"/>
                </a:solidFill>
                <a:latin typeface="微软雅黑" pitchFamily="34" charset="-122"/>
                <a:ea typeface="微软雅黑" pitchFamily="34" charset="-122"/>
              </a:rPr>
              <a:t>ESB</a:t>
            </a:r>
            <a:r>
              <a:rPr lang="zh-CN" altLang="en-US" sz="1400" b="0" dirty="0" smtClean="0">
                <a:solidFill>
                  <a:schemeClr val="tx1"/>
                </a:solidFill>
                <a:latin typeface="微软雅黑" pitchFamily="34" charset="-122"/>
                <a:ea typeface="微软雅黑" pitchFamily="34" charset="-122"/>
              </a:rPr>
              <a:t>服务总线管理；</a:t>
            </a:r>
            <a:endParaRPr lang="en-US" altLang="zh-CN" sz="1400" b="0" dirty="0" smtClean="0">
              <a:solidFill>
                <a:schemeClr val="tx1"/>
              </a:solidFill>
              <a:latin typeface="微软雅黑" pitchFamily="34" charset="-122"/>
              <a:ea typeface="微软雅黑" pitchFamily="34" charset="-122"/>
            </a:endParaRPr>
          </a:p>
          <a:p>
            <a:pPr marL="342900" indent="-342900">
              <a:buFont typeface="+mj-ea"/>
              <a:buAutoNum type="circleNumDbPlain"/>
            </a:pPr>
            <a:r>
              <a:rPr lang="zh-CN" altLang="en-US" sz="1400" b="0" dirty="0" smtClean="0">
                <a:solidFill>
                  <a:schemeClr val="tx1"/>
                </a:solidFill>
                <a:latin typeface="微软雅黑" pitchFamily="34" charset="-122"/>
                <a:ea typeface="微软雅黑" pitchFamily="34" charset="-122"/>
              </a:rPr>
              <a:t>上海移动向企业外暴露出去的服务有单独的</a:t>
            </a:r>
            <a:r>
              <a:rPr lang="en-US" altLang="zh-CN" sz="1400" b="0" dirty="0" smtClean="0">
                <a:solidFill>
                  <a:schemeClr val="tx1"/>
                </a:solidFill>
                <a:latin typeface="微软雅黑" pitchFamily="34" charset="-122"/>
                <a:ea typeface="微软雅黑" pitchFamily="34" charset="-122"/>
              </a:rPr>
              <a:t>ESB</a:t>
            </a:r>
            <a:r>
              <a:rPr lang="zh-CN" altLang="en-US" sz="1400" b="0" dirty="0" smtClean="0">
                <a:solidFill>
                  <a:schemeClr val="tx1"/>
                </a:solidFill>
                <a:latin typeface="微软雅黑" pitchFamily="34" charset="-122"/>
                <a:ea typeface="微软雅黑" pitchFamily="34" charset="-122"/>
              </a:rPr>
              <a:t>服务总线管理</a:t>
            </a:r>
            <a:endParaRPr lang="zh-CN" altLang="en-US" sz="1400" b="0" dirty="0">
              <a:solidFill>
                <a:schemeClr val="tx1"/>
              </a:solidFill>
              <a:latin typeface="微软雅黑" pitchFamily="34" charset="-122"/>
              <a:ea typeface="微软雅黑" pitchFamily="34" charset="-122"/>
            </a:endParaRPr>
          </a:p>
        </p:txBody>
      </p:sp>
      <p:sp>
        <p:nvSpPr>
          <p:cNvPr id="56" name="TextBox 55"/>
          <p:cNvSpPr txBox="1"/>
          <p:nvPr/>
        </p:nvSpPr>
        <p:spPr>
          <a:xfrm>
            <a:off x="5508104" y="5935166"/>
            <a:ext cx="3744416" cy="523220"/>
          </a:xfrm>
          <a:prstGeom prst="rect">
            <a:avLst/>
          </a:prstGeom>
          <a:noFill/>
        </p:spPr>
        <p:txBody>
          <a:bodyPr wrap="square" rtlCol="0">
            <a:spAutoFit/>
          </a:bodyPr>
          <a:lstStyle/>
          <a:p>
            <a:pPr marL="342900" indent="-342900">
              <a:buFont typeface="+mj-ea"/>
              <a:buAutoNum type="circleNumDbPlain" startAt="4"/>
            </a:pPr>
            <a:r>
              <a:rPr lang="zh-CN" altLang="en-US" sz="1400" b="0" dirty="0" smtClean="0">
                <a:solidFill>
                  <a:schemeClr val="tx1"/>
                </a:solidFill>
                <a:latin typeface="微软雅黑" pitchFamily="34" charset="-122"/>
                <a:ea typeface="微软雅黑" pitchFamily="34" charset="-122"/>
              </a:rPr>
              <a:t>建设企业级软件资产管理系统</a:t>
            </a:r>
            <a:r>
              <a:rPr lang="en-US" altLang="zh-CN" sz="1400" b="0" dirty="0" smtClean="0">
                <a:solidFill>
                  <a:schemeClr val="tx1"/>
                </a:solidFill>
                <a:latin typeface="微软雅黑" pitchFamily="34" charset="-122"/>
                <a:ea typeface="微软雅黑" pitchFamily="34" charset="-122"/>
              </a:rPr>
              <a:t>(SAM)</a:t>
            </a:r>
          </a:p>
          <a:p>
            <a:pPr marL="342900" indent="-342900">
              <a:buFont typeface="+mj-ea"/>
              <a:buAutoNum type="circleNumDbPlain" startAt="4"/>
            </a:pPr>
            <a:r>
              <a:rPr lang="zh-CN" altLang="en-US" sz="1400" b="0" dirty="0" smtClean="0">
                <a:solidFill>
                  <a:schemeClr val="tx1"/>
                </a:solidFill>
                <a:latin typeface="微软雅黑" pitchFamily="34" charset="-122"/>
                <a:ea typeface="微软雅黑" pitchFamily="34" charset="-122"/>
              </a:rPr>
              <a:t>建设企业级接口服务监控系统</a:t>
            </a:r>
            <a:r>
              <a:rPr lang="en-US" altLang="zh-CN" sz="1400" b="0" dirty="0" smtClean="0">
                <a:solidFill>
                  <a:schemeClr val="tx1"/>
                </a:solidFill>
                <a:latin typeface="微软雅黑" pitchFamily="34" charset="-122"/>
                <a:ea typeface="微软雅黑" pitchFamily="34" charset="-122"/>
              </a:rPr>
              <a:t>(SSM)</a:t>
            </a:r>
            <a:endParaRPr lang="zh-CN" altLang="en-US" sz="1400" b="0" dirty="0">
              <a:solidFill>
                <a:schemeClr val="tx1"/>
              </a:solidFill>
              <a:latin typeface="微软雅黑" pitchFamily="34" charset="-122"/>
              <a:ea typeface="微软雅黑" pitchFamily="34" charset="-122"/>
            </a:endParaRPr>
          </a:p>
        </p:txBody>
      </p:sp>
      <p:cxnSp>
        <p:nvCxnSpPr>
          <p:cNvPr id="57" name="直接箭头连接符 56"/>
          <p:cNvCxnSpPr/>
          <p:nvPr/>
        </p:nvCxnSpPr>
        <p:spPr>
          <a:xfrm flipV="1">
            <a:off x="8494862" y="1210866"/>
            <a:ext cx="496416"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58" name="TextBox 57"/>
          <p:cNvSpPr txBox="1"/>
          <p:nvPr/>
        </p:nvSpPr>
        <p:spPr>
          <a:xfrm>
            <a:off x="8388424" y="1279793"/>
            <a:ext cx="864096" cy="276999"/>
          </a:xfrm>
          <a:prstGeom prst="rect">
            <a:avLst/>
          </a:prstGeom>
          <a:noFill/>
        </p:spPr>
        <p:txBody>
          <a:bodyPr wrap="square" rtlCol="0">
            <a:spAutoFit/>
          </a:bodyPr>
          <a:lstStyle/>
          <a:p>
            <a:r>
              <a:rPr lang="zh-CN" altLang="en-US" sz="1200" dirty="0" smtClean="0">
                <a:solidFill>
                  <a:schemeClr val="tx1"/>
                </a:solidFill>
                <a:latin typeface="黑体" pitchFamily="49" charset="-122"/>
                <a:ea typeface="黑体" pitchFamily="49" charset="-122"/>
              </a:rPr>
              <a:t>服务调用</a:t>
            </a:r>
            <a:endParaRPr lang="zh-CN" altLang="en-US" sz="1200" dirty="0">
              <a:solidFill>
                <a:schemeClr val="tx1"/>
              </a:solidFill>
              <a:latin typeface="黑体" pitchFamily="49" charset="-122"/>
              <a:ea typeface="黑体" pitchFamily="49" charset="-122"/>
            </a:endParaRPr>
          </a:p>
        </p:txBody>
      </p:sp>
      <p:sp>
        <p:nvSpPr>
          <p:cNvPr id="61" name="圆角矩形 60"/>
          <p:cNvSpPr/>
          <p:nvPr/>
        </p:nvSpPr>
        <p:spPr>
          <a:xfrm>
            <a:off x="8460432" y="2492896"/>
            <a:ext cx="432048" cy="93610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tx1"/>
                </a:solidFill>
                <a:latin typeface="微软雅黑" pitchFamily="34" charset="-122"/>
                <a:ea typeface="微软雅黑" pitchFamily="34" charset="-122"/>
              </a:rPr>
              <a:t>淘宝</a:t>
            </a:r>
          </a:p>
        </p:txBody>
      </p:sp>
      <p:sp>
        <p:nvSpPr>
          <p:cNvPr id="62" name="圆角矩形 61"/>
          <p:cNvSpPr/>
          <p:nvPr/>
        </p:nvSpPr>
        <p:spPr>
          <a:xfrm>
            <a:off x="8460432" y="3573016"/>
            <a:ext cx="432048" cy="93610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tx1"/>
                </a:solidFill>
                <a:latin typeface="微软雅黑" pitchFamily="34" charset="-122"/>
                <a:ea typeface="微软雅黑" pitchFamily="34" charset="-122"/>
              </a:rPr>
              <a:t>京东</a:t>
            </a:r>
          </a:p>
        </p:txBody>
      </p:sp>
      <p:cxnSp>
        <p:nvCxnSpPr>
          <p:cNvPr id="63" name="直接箭头连接符 62"/>
          <p:cNvCxnSpPr/>
          <p:nvPr/>
        </p:nvCxnSpPr>
        <p:spPr>
          <a:xfrm rot="10800000" flipV="1">
            <a:off x="8089882" y="2996952"/>
            <a:ext cx="432048" cy="0"/>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cxnSp>
        <p:nvCxnSpPr>
          <p:cNvPr id="64" name="直接箭头连接符 63"/>
          <p:cNvCxnSpPr/>
          <p:nvPr/>
        </p:nvCxnSpPr>
        <p:spPr>
          <a:xfrm rot="10800000" flipV="1">
            <a:off x="8089882" y="4045542"/>
            <a:ext cx="432048" cy="0"/>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65" name="圆角矩形 64"/>
          <p:cNvSpPr/>
          <p:nvPr/>
        </p:nvSpPr>
        <p:spPr>
          <a:xfrm>
            <a:off x="97210" y="2402900"/>
            <a:ext cx="432048" cy="93610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smtClean="0">
                <a:solidFill>
                  <a:schemeClr val="tx1"/>
                </a:solidFill>
                <a:latin typeface="微软雅黑" pitchFamily="34" charset="-122"/>
                <a:ea typeface="微软雅黑" pitchFamily="34" charset="-122"/>
              </a:rPr>
              <a:t>集团公司</a:t>
            </a:r>
            <a:endParaRPr lang="zh-CN" altLang="en-US" sz="1400" dirty="0">
              <a:solidFill>
                <a:schemeClr val="tx1"/>
              </a:solidFill>
              <a:latin typeface="微软雅黑" pitchFamily="34" charset="-122"/>
              <a:ea typeface="微软雅黑" pitchFamily="34" charset="-122"/>
            </a:endParaRPr>
          </a:p>
        </p:txBody>
      </p:sp>
      <p:sp>
        <p:nvSpPr>
          <p:cNvPr id="66" name="圆角矩形 65"/>
          <p:cNvSpPr/>
          <p:nvPr/>
        </p:nvSpPr>
        <p:spPr>
          <a:xfrm>
            <a:off x="97210" y="4005072"/>
            <a:ext cx="432048" cy="936104"/>
          </a:xfrm>
          <a:prstGeom prst="roundRect">
            <a:avLst>
              <a:gd name="adj" fmla="val 10341"/>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sz="1400" dirty="0">
                <a:solidFill>
                  <a:schemeClr val="tx1"/>
                </a:solidFill>
                <a:latin typeface="微软雅黑" pitchFamily="34" charset="-122"/>
                <a:ea typeface="微软雅黑" pitchFamily="34" charset="-122"/>
              </a:rPr>
              <a:t>新浪</a:t>
            </a:r>
          </a:p>
        </p:txBody>
      </p:sp>
      <p:cxnSp>
        <p:nvCxnSpPr>
          <p:cNvPr id="67" name="直接箭头连接符 66"/>
          <p:cNvCxnSpPr/>
          <p:nvPr/>
        </p:nvCxnSpPr>
        <p:spPr>
          <a:xfrm rot="10800000" flipV="1">
            <a:off x="467544" y="2871742"/>
            <a:ext cx="432048" cy="0"/>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73" name="圆角矩形 72"/>
          <p:cNvSpPr/>
          <p:nvPr/>
        </p:nvSpPr>
        <p:spPr>
          <a:xfrm>
            <a:off x="812938" y="3765264"/>
            <a:ext cx="576064" cy="1571948"/>
          </a:xfrm>
          <a:prstGeom prst="roundRect">
            <a:avLst>
              <a:gd name="adj" fmla="val 10341"/>
            </a:avLst>
          </a:prstGeom>
          <a:ln/>
        </p:spPr>
        <p:style>
          <a:lnRef idx="1">
            <a:schemeClr val="accent1"/>
          </a:lnRef>
          <a:fillRef idx="2">
            <a:schemeClr val="accent1"/>
          </a:fillRef>
          <a:effectRef idx="1">
            <a:schemeClr val="accent1"/>
          </a:effectRef>
          <a:fontRef idx="minor">
            <a:schemeClr val="dk1"/>
          </a:fontRef>
        </p:style>
        <p:txBody>
          <a:bodyPr vert="horz" rtlCol="0" anchor="ctr"/>
          <a:lstStyle/>
          <a:p>
            <a:pPr algn="ctr"/>
            <a:r>
              <a:rPr lang="en-US" altLang="zh-CN" sz="1400" dirty="0" smtClean="0">
                <a:solidFill>
                  <a:schemeClr val="tx1"/>
                </a:solidFill>
                <a:latin typeface="微软雅黑" pitchFamily="34" charset="-122"/>
                <a:ea typeface="微软雅黑" pitchFamily="34" charset="-122"/>
              </a:rPr>
              <a:t>ESB</a:t>
            </a:r>
            <a:r>
              <a:rPr lang="zh-CN" altLang="en-US" sz="1400" dirty="0" smtClean="0">
                <a:solidFill>
                  <a:schemeClr val="tx1"/>
                </a:solidFill>
                <a:latin typeface="微软雅黑" pitchFamily="34" charset="-122"/>
                <a:ea typeface="微软雅黑" pitchFamily="34" charset="-122"/>
              </a:rPr>
              <a:t>服务总线</a:t>
            </a:r>
            <a:r>
              <a:rPr lang="en-US" altLang="zh-CN" sz="1400" dirty="0" smtClean="0">
                <a:solidFill>
                  <a:schemeClr val="tx1"/>
                </a:solidFill>
                <a:latin typeface="微软雅黑" pitchFamily="34" charset="-122"/>
                <a:ea typeface="微软雅黑" pitchFamily="34" charset="-122"/>
              </a:rPr>
              <a:t>-B</a:t>
            </a:r>
            <a:endParaRPr lang="zh-CN" altLang="en-US" sz="1400" dirty="0">
              <a:solidFill>
                <a:schemeClr val="tx1"/>
              </a:solidFill>
              <a:latin typeface="微软雅黑" pitchFamily="34" charset="-122"/>
              <a:ea typeface="微软雅黑" pitchFamily="34" charset="-122"/>
            </a:endParaRPr>
          </a:p>
        </p:txBody>
      </p:sp>
      <p:cxnSp>
        <p:nvCxnSpPr>
          <p:cNvPr id="68" name="直接箭头连接符 67"/>
          <p:cNvCxnSpPr/>
          <p:nvPr/>
        </p:nvCxnSpPr>
        <p:spPr>
          <a:xfrm rot="10800000" flipV="1">
            <a:off x="467545" y="4564415"/>
            <a:ext cx="432048" cy="0"/>
          </a:xfrm>
          <a:prstGeom prst="straightConnector1">
            <a:avLst/>
          </a:prstGeom>
          <a:ln>
            <a:headEnd type="arrow" w="med" len="med"/>
            <a:tailEnd type="none" w="med" len="med"/>
          </a:ln>
        </p:spPr>
        <p:style>
          <a:lnRef idx="3">
            <a:schemeClr val="dk1"/>
          </a:lnRef>
          <a:fillRef idx="0">
            <a:schemeClr val="dk1"/>
          </a:fillRef>
          <a:effectRef idx="2">
            <a:schemeClr val="dk1"/>
          </a:effectRef>
          <a:fontRef idx="minor">
            <a:schemeClr val="tx1"/>
          </a:fontRef>
        </p:style>
      </p:cxnSp>
      <p:sp>
        <p:nvSpPr>
          <p:cNvPr id="84" name="矩形标注 83"/>
          <p:cNvSpPr/>
          <p:nvPr/>
        </p:nvSpPr>
        <p:spPr>
          <a:xfrm>
            <a:off x="1292045" y="1203519"/>
            <a:ext cx="1715666" cy="417934"/>
          </a:xfrm>
          <a:prstGeom prst="wedgeRectCallout">
            <a:avLst>
              <a:gd name="adj1" fmla="val -46288"/>
              <a:gd name="adj2" fmla="val 140873"/>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smtClean="0">
                <a:latin typeface="黑体" pitchFamily="49" charset="-122"/>
                <a:ea typeface="黑体" pitchFamily="49" charset="-122"/>
              </a:rPr>
              <a:t>面向集团公司</a:t>
            </a:r>
            <a:endParaRPr lang="zh-CN" altLang="en-US" sz="1600" dirty="0">
              <a:latin typeface="黑体" pitchFamily="49" charset="-122"/>
              <a:ea typeface="黑体" pitchFamily="49" charset="-122"/>
            </a:endParaRPr>
          </a:p>
        </p:txBody>
      </p:sp>
      <p:sp>
        <p:nvSpPr>
          <p:cNvPr id="87" name="矩形标注 86"/>
          <p:cNvSpPr/>
          <p:nvPr/>
        </p:nvSpPr>
        <p:spPr>
          <a:xfrm>
            <a:off x="41760" y="5517232"/>
            <a:ext cx="1715666" cy="417934"/>
          </a:xfrm>
          <a:prstGeom prst="wedgeRectCallout">
            <a:avLst>
              <a:gd name="adj1" fmla="val 14168"/>
              <a:gd name="adj2" fmla="val -120370"/>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smtClean="0">
                <a:latin typeface="黑体" pitchFamily="49" charset="-122"/>
                <a:ea typeface="黑体" pitchFamily="49" charset="-122"/>
              </a:rPr>
              <a:t>引入外部服务</a:t>
            </a:r>
            <a:endParaRPr lang="zh-CN" altLang="en-US" sz="1600" dirty="0">
              <a:latin typeface="黑体" pitchFamily="49" charset="-122"/>
              <a:ea typeface="黑体" pitchFamily="49" charset="-122"/>
            </a:endParaRPr>
          </a:p>
        </p:txBody>
      </p:sp>
      <p:sp>
        <p:nvSpPr>
          <p:cNvPr id="69" name="圆角矩形 68"/>
          <p:cNvSpPr/>
          <p:nvPr/>
        </p:nvSpPr>
        <p:spPr>
          <a:xfrm>
            <a:off x="4716016" y="2132856"/>
            <a:ext cx="2088232" cy="1080120"/>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smtClean="0">
                <a:solidFill>
                  <a:schemeClr val="tx1"/>
                </a:solidFill>
                <a:latin typeface="黑体" pitchFamily="49" charset="-122"/>
                <a:ea typeface="黑体" pitchFamily="49" charset="-122"/>
              </a:rPr>
              <a:t>        BOSS</a:t>
            </a:r>
            <a:endParaRPr lang="zh-CN" altLang="en-US" sz="1400" dirty="0">
              <a:solidFill>
                <a:schemeClr val="tx1"/>
              </a:solidFill>
              <a:latin typeface="黑体" pitchFamily="49" charset="-122"/>
              <a:ea typeface="黑体" pitchFamily="49" charset="-122"/>
            </a:endParaRPr>
          </a:p>
        </p:txBody>
      </p:sp>
      <p:sp>
        <p:nvSpPr>
          <p:cNvPr id="71" name="圆角矩形 70"/>
          <p:cNvSpPr/>
          <p:nvPr/>
        </p:nvSpPr>
        <p:spPr>
          <a:xfrm>
            <a:off x="4924864" y="2456892"/>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74" name="圆角矩形 73"/>
          <p:cNvSpPr/>
          <p:nvPr/>
        </p:nvSpPr>
        <p:spPr>
          <a:xfrm>
            <a:off x="5788960" y="2456892"/>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75" name="圆角矩形 74"/>
          <p:cNvSpPr/>
          <p:nvPr/>
        </p:nvSpPr>
        <p:spPr>
          <a:xfrm>
            <a:off x="4924864" y="2780956"/>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76" name="圆角矩形 75"/>
          <p:cNvSpPr/>
          <p:nvPr/>
        </p:nvSpPr>
        <p:spPr>
          <a:xfrm>
            <a:off x="5788960" y="2780956"/>
            <a:ext cx="756000" cy="252000"/>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95" name="圆角矩形 94"/>
          <p:cNvSpPr/>
          <p:nvPr/>
        </p:nvSpPr>
        <p:spPr>
          <a:xfrm>
            <a:off x="2260568" y="3904752"/>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smtClean="0">
                <a:solidFill>
                  <a:schemeClr val="tx1"/>
                </a:solidFill>
                <a:latin typeface="黑体" pitchFamily="49" charset="-122"/>
                <a:ea typeface="黑体" pitchFamily="49" charset="-122"/>
              </a:rPr>
              <a:t>    BASS</a:t>
            </a:r>
            <a:endParaRPr lang="zh-CN" altLang="en-US" sz="1400" dirty="0">
              <a:solidFill>
                <a:schemeClr val="tx1"/>
              </a:solidFill>
              <a:latin typeface="黑体" pitchFamily="49" charset="-122"/>
              <a:ea typeface="黑体" pitchFamily="49" charset="-122"/>
            </a:endParaRPr>
          </a:p>
        </p:txBody>
      </p:sp>
      <p:sp>
        <p:nvSpPr>
          <p:cNvPr id="97" name="圆角矩形 96"/>
          <p:cNvSpPr/>
          <p:nvPr/>
        </p:nvSpPr>
        <p:spPr>
          <a:xfrm>
            <a:off x="2393800"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1" name="圆角矩形 100"/>
          <p:cNvSpPr/>
          <p:nvPr/>
        </p:nvSpPr>
        <p:spPr>
          <a:xfrm>
            <a:off x="2969864"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2" name="圆角矩形 101"/>
          <p:cNvSpPr/>
          <p:nvPr/>
        </p:nvSpPr>
        <p:spPr>
          <a:xfrm>
            <a:off x="2383525" y="4559941"/>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3" name="圆角矩形 102"/>
          <p:cNvSpPr/>
          <p:nvPr/>
        </p:nvSpPr>
        <p:spPr>
          <a:xfrm>
            <a:off x="2966192" y="454676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4" name="圆角矩形 103"/>
          <p:cNvSpPr/>
          <p:nvPr/>
        </p:nvSpPr>
        <p:spPr>
          <a:xfrm>
            <a:off x="3851920" y="3904752"/>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smtClean="0">
                <a:solidFill>
                  <a:schemeClr val="tx1"/>
                </a:solidFill>
                <a:latin typeface="黑体" pitchFamily="49" charset="-122"/>
                <a:ea typeface="黑体" pitchFamily="49" charset="-122"/>
              </a:rPr>
              <a:t>    BOMC</a:t>
            </a:r>
            <a:endParaRPr lang="zh-CN" altLang="en-US" sz="1400" dirty="0">
              <a:solidFill>
                <a:schemeClr val="tx1"/>
              </a:solidFill>
              <a:latin typeface="黑体" pitchFamily="49" charset="-122"/>
              <a:ea typeface="黑体" pitchFamily="49" charset="-122"/>
            </a:endParaRPr>
          </a:p>
        </p:txBody>
      </p:sp>
      <p:sp>
        <p:nvSpPr>
          <p:cNvPr id="105" name="圆角矩形 104"/>
          <p:cNvSpPr/>
          <p:nvPr/>
        </p:nvSpPr>
        <p:spPr>
          <a:xfrm>
            <a:off x="3985152"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6" name="圆角矩形 105"/>
          <p:cNvSpPr/>
          <p:nvPr/>
        </p:nvSpPr>
        <p:spPr>
          <a:xfrm>
            <a:off x="4561216"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7" name="圆角矩形 106"/>
          <p:cNvSpPr/>
          <p:nvPr/>
        </p:nvSpPr>
        <p:spPr>
          <a:xfrm>
            <a:off x="3974877" y="4559941"/>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8" name="圆角矩形 107"/>
          <p:cNvSpPr/>
          <p:nvPr/>
        </p:nvSpPr>
        <p:spPr>
          <a:xfrm>
            <a:off x="4557544" y="454676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09" name="圆角矩形 108"/>
          <p:cNvSpPr/>
          <p:nvPr/>
        </p:nvSpPr>
        <p:spPr>
          <a:xfrm>
            <a:off x="5490144" y="3904752"/>
            <a:ext cx="1242096" cy="964408"/>
          </a:xfrm>
          <a:prstGeom prst="roundRect">
            <a:avLst>
              <a:gd name="adj" fmla="val 10341"/>
            </a:avLst>
          </a:prstGeom>
          <a:ln>
            <a:solidFill>
              <a:srgbClr val="92D050"/>
            </a:solidFill>
            <a:prstDash val="dash"/>
          </a:ln>
        </p:spPr>
        <p:style>
          <a:lnRef idx="2">
            <a:schemeClr val="accent3"/>
          </a:lnRef>
          <a:fillRef idx="1">
            <a:schemeClr val="lt1"/>
          </a:fillRef>
          <a:effectRef idx="0">
            <a:schemeClr val="accent3"/>
          </a:effectRef>
          <a:fontRef idx="minor">
            <a:schemeClr val="dk1"/>
          </a:fontRef>
        </p:style>
        <p:txBody>
          <a:bodyPr rtlCol="0" anchor="t"/>
          <a:lstStyle/>
          <a:p>
            <a:r>
              <a:rPr lang="en-US" altLang="zh-CN" sz="1400" dirty="0" smtClean="0">
                <a:solidFill>
                  <a:schemeClr val="tx1"/>
                </a:solidFill>
                <a:latin typeface="黑体" pitchFamily="49" charset="-122"/>
                <a:ea typeface="黑体" pitchFamily="49" charset="-122"/>
              </a:rPr>
              <a:t>    MMS</a:t>
            </a:r>
            <a:endParaRPr lang="zh-CN" altLang="en-US" sz="1400" dirty="0">
              <a:solidFill>
                <a:schemeClr val="tx1"/>
              </a:solidFill>
              <a:latin typeface="黑体" pitchFamily="49" charset="-122"/>
              <a:ea typeface="黑体" pitchFamily="49" charset="-122"/>
            </a:endParaRPr>
          </a:p>
        </p:txBody>
      </p:sp>
      <p:sp>
        <p:nvSpPr>
          <p:cNvPr id="110" name="圆角矩形 109"/>
          <p:cNvSpPr/>
          <p:nvPr/>
        </p:nvSpPr>
        <p:spPr>
          <a:xfrm>
            <a:off x="5623376"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11" name="圆角矩形 110"/>
          <p:cNvSpPr/>
          <p:nvPr/>
        </p:nvSpPr>
        <p:spPr>
          <a:xfrm>
            <a:off x="6199440" y="421661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12" name="圆角矩形 111"/>
          <p:cNvSpPr/>
          <p:nvPr/>
        </p:nvSpPr>
        <p:spPr>
          <a:xfrm>
            <a:off x="5613101" y="4559941"/>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113" name="圆角矩形 112"/>
          <p:cNvSpPr/>
          <p:nvPr/>
        </p:nvSpPr>
        <p:spPr>
          <a:xfrm>
            <a:off x="6195768" y="4546764"/>
            <a:ext cx="378000" cy="220498"/>
          </a:xfrm>
          <a:prstGeom prst="roundRect">
            <a:avLst>
              <a:gd name="adj" fmla="val 10341"/>
            </a:avLst>
          </a:prstGeom>
          <a:ln>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200" dirty="0">
              <a:solidFill>
                <a:schemeClr val="tx1"/>
              </a:solidFill>
              <a:latin typeface="黑体" pitchFamily="49" charset="-122"/>
              <a:ea typeface="黑体" pitchFamily="49" charset="-122"/>
            </a:endParaRPr>
          </a:p>
        </p:txBody>
      </p:sp>
      <p:sp>
        <p:nvSpPr>
          <p:cNvPr id="86" name="矩形标注 85"/>
          <p:cNvSpPr/>
          <p:nvPr/>
        </p:nvSpPr>
        <p:spPr>
          <a:xfrm>
            <a:off x="5731424" y="3011066"/>
            <a:ext cx="1715666" cy="417934"/>
          </a:xfrm>
          <a:prstGeom prst="wedgeRectCallout">
            <a:avLst>
              <a:gd name="adj1" fmla="val -45493"/>
              <a:gd name="adj2" fmla="val 82093"/>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smtClean="0">
                <a:latin typeface="黑体" pitchFamily="49" charset="-122"/>
                <a:ea typeface="黑体" pitchFamily="49" charset="-122"/>
              </a:rPr>
              <a:t>管理内部系统</a:t>
            </a:r>
            <a:endParaRPr lang="zh-CN" altLang="en-US" sz="1600" dirty="0">
              <a:latin typeface="黑体" pitchFamily="49" charset="-122"/>
              <a:ea typeface="黑体" pitchFamily="49" charset="-122"/>
            </a:endParaRPr>
          </a:p>
        </p:txBody>
      </p:sp>
      <p:sp>
        <p:nvSpPr>
          <p:cNvPr id="120" name="下箭头 119"/>
          <p:cNvSpPr/>
          <p:nvPr/>
        </p:nvSpPr>
        <p:spPr>
          <a:xfrm>
            <a:off x="2843808" y="3157313"/>
            <a:ext cx="216024" cy="24412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1" name="上箭头 120"/>
          <p:cNvSpPr/>
          <p:nvPr/>
        </p:nvSpPr>
        <p:spPr>
          <a:xfrm>
            <a:off x="2843808" y="3573016"/>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2" name="下箭头 121"/>
          <p:cNvSpPr/>
          <p:nvPr/>
        </p:nvSpPr>
        <p:spPr>
          <a:xfrm>
            <a:off x="5532951" y="3184873"/>
            <a:ext cx="216024" cy="24412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3" name="上箭头 122"/>
          <p:cNvSpPr/>
          <p:nvPr/>
        </p:nvSpPr>
        <p:spPr>
          <a:xfrm>
            <a:off x="4372719" y="3621431"/>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24" name="上箭头 123"/>
          <p:cNvSpPr/>
          <p:nvPr/>
        </p:nvSpPr>
        <p:spPr>
          <a:xfrm>
            <a:off x="6025064" y="3681028"/>
            <a:ext cx="216024" cy="216024"/>
          </a:xfrm>
          <a:prstGeom prst="up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 name="右箭头 2"/>
          <p:cNvSpPr/>
          <p:nvPr/>
        </p:nvSpPr>
        <p:spPr>
          <a:xfrm>
            <a:off x="1475656" y="2223147"/>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右箭头 126"/>
          <p:cNvSpPr/>
          <p:nvPr/>
        </p:nvSpPr>
        <p:spPr>
          <a:xfrm>
            <a:off x="1475656" y="2849048"/>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右箭头 127"/>
          <p:cNvSpPr/>
          <p:nvPr/>
        </p:nvSpPr>
        <p:spPr>
          <a:xfrm>
            <a:off x="1470426" y="3879050"/>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右箭头 128"/>
          <p:cNvSpPr/>
          <p:nvPr/>
        </p:nvSpPr>
        <p:spPr>
          <a:xfrm>
            <a:off x="1470426" y="4473124"/>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右箭头 129"/>
          <p:cNvSpPr/>
          <p:nvPr/>
        </p:nvSpPr>
        <p:spPr>
          <a:xfrm>
            <a:off x="7009812" y="2171754"/>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7009812" y="2632889"/>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右箭头 131"/>
          <p:cNvSpPr/>
          <p:nvPr/>
        </p:nvSpPr>
        <p:spPr>
          <a:xfrm>
            <a:off x="6993366" y="3911030"/>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右箭头 132"/>
          <p:cNvSpPr/>
          <p:nvPr/>
        </p:nvSpPr>
        <p:spPr>
          <a:xfrm>
            <a:off x="6969901" y="4461762"/>
            <a:ext cx="437278" cy="324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任意多边形 133"/>
          <p:cNvSpPr/>
          <p:nvPr/>
        </p:nvSpPr>
        <p:spPr>
          <a:xfrm>
            <a:off x="2508932" y="3789040"/>
            <a:ext cx="766924" cy="777963"/>
          </a:xfrm>
          <a:custGeom>
            <a:avLst/>
            <a:gdLst>
              <a:gd name="connsiteX0" fmla="*/ 0 w 1277655"/>
              <a:gd name="connsiteY0" fmla="*/ 647178 h 647178"/>
              <a:gd name="connsiteX1" fmla="*/ 676406 w 1277655"/>
              <a:gd name="connsiteY1" fmla="*/ 8351 h 647178"/>
              <a:gd name="connsiteX2" fmla="*/ 1277655 w 1277655"/>
              <a:gd name="connsiteY2" fmla="*/ 597074 h 647178"/>
            </a:gdLst>
            <a:ahLst/>
            <a:cxnLst>
              <a:cxn ang="0">
                <a:pos x="connsiteX0" y="connsiteY0"/>
              </a:cxn>
              <a:cxn ang="0">
                <a:pos x="connsiteX1" y="connsiteY1"/>
              </a:cxn>
              <a:cxn ang="0">
                <a:pos x="connsiteX2" y="connsiteY2"/>
              </a:cxn>
            </a:cxnLst>
            <a:rect l="l" t="t" r="r" b="b"/>
            <a:pathLst>
              <a:path w="1277655" h="647178">
                <a:moveTo>
                  <a:pt x="0" y="647178"/>
                </a:moveTo>
                <a:cubicBezTo>
                  <a:pt x="231732" y="331940"/>
                  <a:pt x="463464" y="16702"/>
                  <a:pt x="676406" y="8351"/>
                </a:cubicBezTo>
                <a:cubicBezTo>
                  <a:pt x="889348" y="0"/>
                  <a:pt x="1183710" y="490603"/>
                  <a:pt x="1277655" y="59707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黑体" pitchFamily="49" charset="-122"/>
              <a:ea typeface="黑体" pitchFamily="49" charset="-122"/>
            </a:endParaRPr>
          </a:p>
        </p:txBody>
      </p:sp>
      <p:sp>
        <p:nvSpPr>
          <p:cNvPr id="135" name="任意多边形 134"/>
          <p:cNvSpPr/>
          <p:nvPr/>
        </p:nvSpPr>
        <p:spPr>
          <a:xfrm rot="10626186">
            <a:off x="3508650" y="2504099"/>
            <a:ext cx="1628383" cy="899787"/>
          </a:xfrm>
          <a:custGeom>
            <a:avLst/>
            <a:gdLst>
              <a:gd name="connsiteX0" fmla="*/ 0 w 1628383"/>
              <a:gd name="connsiteY0" fmla="*/ 899787 h 899787"/>
              <a:gd name="connsiteX1" fmla="*/ 626301 w 1628383"/>
              <a:gd name="connsiteY1" fmla="*/ 110647 h 899787"/>
              <a:gd name="connsiteX2" fmla="*/ 1127342 w 1628383"/>
              <a:gd name="connsiteY2" fmla="*/ 235907 h 899787"/>
              <a:gd name="connsiteX3" fmla="*/ 1628383 w 1628383"/>
              <a:gd name="connsiteY3" fmla="*/ 812104 h 899787"/>
            </a:gdLst>
            <a:ahLst/>
            <a:cxnLst>
              <a:cxn ang="0">
                <a:pos x="connsiteX0" y="connsiteY0"/>
              </a:cxn>
              <a:cxn ang="0">
                <a:pos x="connsiteX1" y="connsiteY1"/>
              </a:cxn>
              <a:cxn ang="0">
                <a:pos x="connsiteX2" y="connsiteY2"/>
              </a:cxn>
              <a:cxn ang="0">
                <a:pos x="connsiteX3" y="connsiteY3"/>
              </a:cxn>
            </a:cxnLst>
            <a:rect l="l" t="t" r="r" b="b"/>
            <a:pathLst>
              <a:path w="1628383" h="899787">
                <a:moveTo>
                  <a:pt x="0" y="899787"/>
                </a:moveTo>
                <a:cubicBezTo>
                  <a:pt x="219205" y="560540"/>
                  <a:pt x="438411" y="221294"/>
                  <a:pt x="626301" y="110647"/>
                </a:cubicBezTo>
                <a:cubicBezTo>
                  <a:pt x="814191" y="0"/>
                  <a:pt x="960328" y="118998"/>
                  <a:pt x="1127342" y="235907"/>
                </a:cubicBezTo>
                <a:cubicBezTo>
                  <a:pt x="1294356" y="352816"/>
                  <a:pt x="1461369" y="582460"/>
                  <a:pt x="1628383" y="81210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黑体" pitchFamily="49" charset="-122"/>
              <a:ea typeface="黑体" pitchFamily="49" charset="-122"/>
            </a:endParaRPr>
          </a:p>
        </p:txBody>
      </p:sp>
      <p:sp>
        <p:nvSpPr>
          <p:cNvPr id="137" name="任意多边形 136"/>
          <p:cNvSpPr/>
          <p:nvPr/>
        </p:nvSpPr>
        <p:spPr>
          <a:xfrm rot="10046363">
            <a:off x="2729691" y="2253513"/>
            <a:ext cx="3232931" cy="1241303"/>
          </a:xfrm>
          <a:custGeom>
            <a:avLst/>
            <a:gdLst>
              <a:gd name="connsiteX0" fmla="*/ 0 w 2530257"/>
              <a:gd name="connsiteY0" fmla="*/ 958241 h 2611676"/>
              <a:gd name="connsiteX1" fmla="*/ 901874 w 2530257"/>
              <a:gd name="connsiteY1" fmla="*/ 169101 h 2611676"/>
              <a:gd name="connsiteX2" fmla="*/ 2254685 w 2530257"/>
              <a:gd name="connsiteY2" fmla="*/ 1972849 h 2611676"/>
              <a:gd name="connsiteX3" fmla="*/ 2530257 w 2530257"/>
              <a:gd name="connsiteY3" fmla="*/ 2611676 h 2611676"/>
            </a:gdLst>
            <a:ahLst/>
            <a:cxnLst>
              <a:cxn ang="0">
                <a:pos x="connsiteX0" y="connsiteY0"/>
              </a:cxn>
              <a:cxn ang="0">
                <a:pos x="connsiteX1" y="connsiteY1"/>
              </a:cxn>
              <a:cxn ang="0">
                <a:pos x="connsiteX2" y="connsiteY2"/>
              </a:cxn>
              <a:cxn ang="0">
                <a:pos x="connsiteX3" y="connsiteY3"/>
              </a:cxn>
            </a:cxnLst>
            <a:rect l="l" t="t" r="r" b="b"/>
            <a:pathLst>
              <a:path w="2530257" h="2611676">
                <a:moveTo>
                  <a:pt x="0" y="958241"/>
                </a:moveTo>
                <a:cubicBezTo>
                  <a:pt x="263046" y="479120"/>
                  <a:pt x="526093" y="0"/>
                  <a:pt x="901874" y="169101"/>
                </a:cubicBezTo>
                <a:cubicBezTo>
                  <a:pt x="1277655" y="338202"/>
                  <a:pt x="1983288" y="1565753"/>
                  <a:pt x="2254685" y="1972849"/>
                </a:cubicBezTo>
                <a:cubicBezTo>
                  <a:pt x="2526082" y="2379945"/>
                  <a:pt x="2528169" y="2495810"/>
                  <a:pt x="2530257" y="2611676"/>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黑体" pitchFamily="49" charset="-122"/>
              <a:ea typeface="黑体" pitchFamily="49" charset="-122"/>
            </a:endParaRPr>
          </a:p>
        </p:txBody>
      </p:sp>
      <p:sp>
        <p:nvSpPr>
          <p:cNvPr id="140" name="任意多边形 139"/>
          <p:cNvSpPr/>
          <p:nvPr/>
        </p:nvSpPr>
        <p:spPr>
          <a:xfrm>
            <a:off x="4372719" y="3693257"/>
            <a:ext cx="1572709" cy="777963"/>
          </a:xfrm>
          <a:custGeom>
            <a:avLst/>
            <a:gdLst>
              <a:gd name="connsiteX0" fmla="*/ 0 w 1277655"/>
              <a:gd name="connsiteY0" fmla="*/ 647178 h 647178"/>
              <a:gd name="connsiteX1" fmla="*/ 676406 w 1277655"/>
              <a:gd name="connsiteY1" fmla="*/ 8351 h 647178"/>
              <a:gd name="connsiteX2" fmla="*/ 1277655 w 1277655"/>
              <a:gd name="connsiteY2" fmla="*/ 597074 h 647178"/>
            </a:gdLst>
            <a:ahLst/>
            <a:cxnLst>
              <a:cxn ang="0">
                <a:pos x="connsiteX0" y="connsiteY0"/>
              </a:cxn>
              <a:cxn ang="0">
                <a:pos x="connsiteX1" y="connsiteY1"/>
              </a:cxn>
              <a:cxn ang="0">
                <a:pos x="connsiteX2" y="connsiteY2"/>
              </a:cxn>
            </a:cxnLst>
            <a:rect l="l" t="t" r="r" b="b"/>
            <a:pathLst>
              <a:path w="1277655" h="647178">
                <a:moveTo>
                  <a:pt x="0" y="647178"/>
                </a:moveTo>
                <a:cubicBezTo>
                  <a:pt x="231732" y="331940"/>
                  <a:pt x="463464" y="16702"/>
                  <a:pt x="676406" y="8351"/>
                </a:cubicBezTo>
                <a:cubicBezTo>
                  <a:pt x="889348" y="0"/>
                  <a:pt x="1183710" y="490603"/>
                  <a:pt x="1277655" y="597074"/>
                </a:cubicBezTo>
              </a:path>
            </a:pathLst>
          </a:custGeom>
          <a:ln w="57150">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黑体" pitchFamily="49" charset="-122"/>
              <a:ea typeface="黑体" pitchFamily="49" charset="-122"/>
            </a:endParaRPr>
          </a:p>
        </p:txBody>
      </p:sp>
      <p:sp>
        <p:nvSpPr>
          <p:cNvPr id="59" name="六角星 58"/>
          <p:cNvSpPr/>
          <p:nvPr/>
        </p:nvSpPr>
        <p:spPr>
          <a:xfrm>
            <a:off x="3966" y="743684"/>
            <a:ext cx="1312310" cy="1029132"/>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itchFamily="34" charset="-122"/>
                <a:ea typeface="微软雅黑" pitchFamily="34" charset="-122"/>
              </a:rPr>
              <a:t>逻辑部署架构</a:t>
            </a:r>
          </a:p>
        </p:txBody>
      </p:sp>
      <p:sp>
        <p:nvSpPr>
          <p:cNvPr id="60" name="六角星 59"/>
          <p:cNvSpPr/>
          <p:nvPr/>
        </p:nvSpPr>
        <p:spPr>
          <a:xfrm>
            <a:off x="-1092" y="743684"/>
            <a:ext cx="1314392" cy="1029132"/>
          </a:xfrm>
          <a:prstGeom prst="star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itchFamily="34" charset="-122"/>
                <a:ea typeface="微软雅黑" pitchFamily="34" charset="-122"/>
              </a:rPr>
              <a:t>服务调用关系</a:t>
            </a:r>
            <a:endParaRPr lang="zh-CN" altLang="en-US" b="1" dirty="0">
              <a:latin typeface="微软雅黑" pitchFamily="34" charset="-122"/>
              <a:ea typeface="微软雅黑" pitchFamily="34" charset="-122"/>
            </a:endParaRPr>
          </a:p>
        </p:txBody>
      </p:sp>
      <p:sp>
        <p:nvSpPr>
          <p:cNvPr id="2" name="标题 1"/>
          <p:cNvSpPr>
            <a:spLocks noGrp="1"/>
          </p:cNvSpPr>
          <p:nvPr>
            <p:ph type="title"/>
          </p:nvPr>
        </p:nvSpPr>
        <p:spPr/>
        <p:txBody>
          <a:bodyPr>
            <a:normAutofit/>
          </a:bodyPr>
          <a:lstStyle/>
          <a:p>
            <a:r>
              <a:rPr lang="en-US" altLang="zh-CN"/>
              <a:t>IT</a:t>
            </a:r>
            <a:r>
              <a:rPr lang="zh-CN" altLang="en-US"/>
              <a:t>集成平台实现运营商引进来、走出去的</a:t>
            </a:r>
            <a:r>
              <a:rPr lang="zh-CN" altLang="en-US" smtClean="0"/>
              <a:t>目标</a:t>
            </a:r>
            <a:endParaRPr lang="zh-CN" altLang="en-US"/>
          </a:p>
        </p:txBody>
      </p:sp>
      <p:sp>
        <p:nvSpPr>
          <p:cNvPr id="39" name="圆角矩形 38"/>
          <p:cNvSpPr/>
          <p:nvPr/>
        </p:nvSpPr>
        <p:spPr>
          <a:xfrm>
            <a:off x="7569202" y="1772816"/>
            <a:ext cx="576064" cy="3744416"/>
          </a:xfrm>
          <a:prstGeom prst="roundRect">
            <a:avLst>
              <a:gd name="adj" fmla="val 10341"/>
            </a:avLst>
          </a:prstGeom>
          <a:ln/>
        </p:spPr>
        <p:style>
          <a:lnRef idx="1">
            <a:schemeClr val="accent1"/>
          </a:lnRef>
          <a:fillRef idx="2">
            <a:schemeClr val="accent1"/>
          </a:fillRef>
          <a:effectRef idx="1">
            <a:schemeClr val="accent1"/>
          </a:effectRef>
          <a:fontRef idx="minor">
            <a:schemeClr val="dk1"/>
          </a:fontRef>
        </p:style>
        <p:txBody>
          <a:bodyPr vert="horz" rtlCol="0" anchor="ctr"/>
          <a:lstStyle/>
          <a:p>
            <a:pPr algn="ctr"/>
            <a:r>
              <a:rPr lang="en-US" altLang="zh-CN" sz="1400" dirty="0" smtClean="0">
                <a:solidFill>
                  <a:schemeClr val="tx1"/>
                </a:solidFill>
                <a:latin typeface="微软雅黑" pitchFamily="34" charset="-122"/>
                <a:ea typeface="微软雅黑" pitchFamily="34" charset="-122"/>
              </a:rPr>
              <a:t>ESB</a:t>
            </a:r>
            <a:r>
              <a:rPr lang="zh-CN" altLang="en-US" sz="1400" dirty="0" smtClean="0">
                <a:solidFill>
                  <a:schemeClr val="tx1"/>
                </a:solidFill>
                <a:latin typeface="微软雅黑" pitchFamily="34" charset="-122"/>
                <a:ea typeface="微软雅黑" pitchFamily="34" charset="-122"/>
              </a:rPr>
              <a:t>服务总线</a:t>
            </a:r>
            <a:r>
              <a:rPr lang="en-US" altLang="zh-CN" sz="1400" dirty="0" smtClean="0">
                <a:solidFill>
                  <a:schemeClr val="tx1"/>
                </a:solidFill>
                <a:latin typeface="微软雅黑" pitchFamily="34" charset="-122"/>
                <a:ea typeface="微软雅黑" pitchFamily="34" charset="-122"/>
              </a:rPr>
              <a:t>-D</a:t>
            </a:r>
            <a:endParaRPr lang="zh-CN" altLang="en-US" sz="1400" dirty="0">
              <a:solidFill>
                <a:schemeClr val="tx1"/>
              </a:solidFill>
              <a:latin typeface="微软雅黑" pitchFamily="34" charset="-122"/>
              <a:ea typeface="微软雅黑" pitchFamily="34" charset="-122"/>
            </a:endParaRPr>
          </a:p>
        </p:txBody>
      </p:sp>
      <p:sp>
        <p:nvSpPr>
          <p:cNvPr id="85" name="矩形标注 84"/>
          <p:cNvSpPr/>
          <p:nvPr/>
        </p:nvSpPr>
        <p:spPr>
          <a:xfrm>
            <a:off x="6672758" y="1049283"/>
            <a:ext cx="1715666" cy="417934"/>
          </a:xfrm>
          <a:prstGeom prst="wedgeRectCallout">
            <a:avLst>
              <a:gd name="adj1" fmla="val 10191"/>
              <a:gd name="adj2" fmla="val 121280"/>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smtClean="0">
                <a:latin typeface="黑体" pitchFamily="49" charset="-122"/>
                <a:ea typeface="黑体" pitchFamily="49" charset="-122"/>
              </a:rPr>
              <a:t>面向外部应用</a:t>
            </a:r>
            <a:endParaRPr lang="zh-CN" altLang="en-US" sz="1600" dirty="0">
              <a:latin typeface="黑体" pitchFamily="49" charset="-122"/>
              <a:ea typeface="黑体" pitchFamily="49" charset="-122"/>
            </a:endParaRPr>
          </a:p>
        </p:txBody>
      </p:sp>
      <p:sp>
        <p:nvSpPr>
          <p:cNvPr id="138" name="任意多边形 137"/>
          <p:cNvSpPr/>
          <p:nvPr/>
        </p:nvSpPr>
        <p:spPr>
          <a:xfrm>
            <a:off x="6384768" y="4235066"/>
            <a:ext cx="2291689" cy="435124"/>
          </a:xfrm>
          <a:custGeom>
            <a:avLst/>
            <a:gdLst>
              <a:gd name="connsiteX0" fmla="*/ 0 w 1878904"/>
              <a:gd name="connsiteY0" fmla="*/ 826718 h 964504"/>
              <a:gd name="connsiteX1" fmla="*/ 638828 w 1878904"/>
              <a:gd name="connsiteY1" fmla="*/ 826718 h 964504"/>
              <a:gd name="connsiteX2" fmla="*/ 1878904 w 1878904"/>
              <a:gd name="connsiteY2" fmla="*/ 0 h 964504"/>
            </a:gdLst>
            <a:ahLst/>
            <a:cxnLst>
              <a:cxn ang="0">
                <a:pos x="connsiteX0" y="connsiteY0"/>
              </a:cxn>
              <a:cxn ang="0">
                <a:pos x="connsiteX1" y="connsiteY1"/>
              </a:cxn>
              <a:cxn ang="0">
                <a:pos x="connsiteX2" y="connsiteY2"/>
              </a:cxn>
            </a:cxnLst>
            <a:rect l="l" t="t" r="r" b="b"/>
            <a:pathLst>
              <a:path w="1878904" h="964504">
                <a:moveTo>
                  <a:pt x="0" y="826718"/>
                </a:moveTo>
                <a:cubicBezTo>
                  <a:pt x="162838" y="895611"/>
                  <a:pt x="325677" y="964504"/>
                  <a:pt x="638828" y="826718"/>
                </a:cubicBezTo>
                <a:cubicBezTo>
                  <a:pt x="951979" y="688932"/>
                  <a:pt x="1415441" y="344466"/>
                  <a:pt x="1878904" y="0"/>
                </a:cubicBezTo>
              </a:path>
            </a:pathLst>
          </a:custGeom>
          <a:ln w="57150">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latin typeface="黑体" pitchFamily="49" charset="-122"/>
              <a:ea typeface="黑体" pitchFamily="49" charset="-122"/>
            </a:endParaRPr>
          </a:p>
        </p:txBody>
      </p:sp>
    </p:spTree>
    <p:extLst>
      <p:ext uri="{BB962C8B-B14F-4D97-AF65-F5344CB8AC3E}">
        <p14:creationId xmlns:p14="http://schemas.microsoft.com/office/powerpoint/2010/main" val="31652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1000"/>
                                        <p:tgtEl>
                                          <p:spTgt spid="60"/>
                                        </p:tgtEl>
                                      </p:cBhvr>
                                    </p:animEffect>
                                    <p:anim calcmode="lin" valueType="num">
                                      <p:cBhvr>
                                        <p:cTn id="15" dur="1000" fill="hold"/>
                                        <p:tgtEl>
                                          <p:spTgt spid="60"/>
                                        </p:tgtEl>
                                        <p:attrNameLst>
                                          <p:attrName>ppt_x</p:attrName>
                                        </p:attrNameLst>
                                      </p:cBhvr>
                                      <p:tavLst>
                                        <p:tav tm="0">
                                          <p:val>
                                            <p:strVal val="#ppt_x"/>
                                          </p:val>
                                        </p:tav>
                                        <p:tav tm="100000">
                                          <p:val>
                                            <p:strVal val="#ppt_x"/>
                                          </p:val>
                                        </p:tav>
                                      </p:tavLst>
                                    </p:anim>
                                    <p:anim calcmode="lin" valueType="num">
                                      <p:cBhvr>
                                        <p:cTn id="16" dur="1000" fill="hold"/>
                                        <p:tgtEl>
                                          <p:spTgt spid="6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wipe(left)">
                                      <p:cBhvr>
                                        <p:cTn id="20" dur="2000"/>
                                        <p:tgtEl>
                                          <p:spTgt spid="134"/>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wipe(left)">
                                      <p:cBhvr>
                                        <p:cTn id="24" dur="2000"/>
                                        <p:tgtEl>
                                          <p:spTgt spid="135"/>
                                        </p:tgtEl>
                                      </p:cBhvr>
                                    </p:animEffect>
                                  </p:childTnLst>
                                </p:cTn>
                              </p:par>
                            </p:childTnLst>
                          </p:cTn>
                        </p:par>
                        <p:par>
                          <p:cTn id="25" fill="hold">
                            <p:stCondLst>
                              <p:cond delay="5000"/>
                            </p:stCondLst>
                            <p:childTnLst>
                              <p:par>
                                <p:cTn id="26" presetID="22" presetClass="entr" presetSubtype="8" fill="hold" grpId="0" nodeType="after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wipe(left)">
                                      <p:cBhvr>
                                        <p:cTn id="28" dur="2000"/>
                                        <p:tgtEl>
                                          <p:spTgt spid="137"/>
                                        </p:tgtEl>
                                      </p:cBhvr>
                                    </p:animEffect>
                                  </p:childTnLst>
                                </p:cTn>
                              </p:par>
                            </p:childTnLst>
                          </p:cTn>
                        </p:par>
                        <p:par>
                          <p:cTn id="29" fill="hold">
                            <p:stCondLst>
                              <p:cond delay="7000"/>
                            </p:stCondLst>
                            <p:childTnLst>
                              <p:par>
                                <p:cTn id="30" presetID="22" presetClass="entr" presetSubtype="4" fill="hold" grpId="0" nodeType="after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down)">
                                      <p:cBhvr>
                                        <p:cTn id="32" dur="2000"/>
                                        <p:tgtEl>
                                          <p:spTgt spid="138"/>
                                        </p:tgtEl>
                                      </p:cBhvr>
                                    </p:animEffect>
                                  </p:childTnLst>
                                </p:cTn>
                              </p:par>
                            </p:childTnLst>
                          </p:cTn>
                        </p:par>
                        <p:par>
                          <p:cTn id="33" fill="hold">
                            <p:stCondLst>
                              <p:cond delay="9000"/>
                            </p:stCondLst>
                            <p:childTnLst>
                              <p:par>
                                <p:cTn id="34" presetID="22" presetClass="entr" presetSubtype="8" fill="hold" grpId="0" nodeType="after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wipe(left)">
                                      <p:cBhvr>
                                        <p:cTn id="36"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7" grpId="0" animBg="1"/>
      <p:bldP spid="140" grpId="0" animBg="1"/>
      <p:bldP spid="59" grpId="0" animBg="1"/>
      <p:bldP spid="60" grpId="0" animBg="1"/>
      <p:bldP spid="1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服务集成平台</a:t>
            </a:r>
            <a:r>
              <a:rPr lang="en-US" altLang="zh-CN" dirty="0" smtClean="0"/>
              <a:t>– </a:t>
            </a:r>
            <a:r>
              <a:rPr lang="zh-CN" altLang="en-US" dirty="0" smtClean="0"/>
              <a:t>物理部署架构</a:t>
            </a:r>
            <a:r>
              <a:rPr lang="en-US" altLang="zh-CN" dirty="0" smtClean="0"/>
              <a:t>(</a:t>
            </a:r>
            <a:r>
              <a:rPr lang="zh-CN" altLang="en-US" dirty="0" smtClean="0"/>
              <a:t>含容灾</a:t>
            </a:r>
            <a:r>
              <a:rPr lang="en-US" altLang="zh-CN" dirty="0" smtClean="0"/>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4175745886"/>
              </p:ext>
            </p:extLst>
          </p:nvPr>
        </p:nvGraphicFramePr>
        <p:xfrm>
          <a:off x="-110162" y="1196752"/>
          <a:ext cx="9275484" cy="5184576"/>
        </p:xfrm>
        <a:graphic>
          <a:graphicData uri="http://schemas.openxmlformats.org/presentationml/2006/ole">
            <mc:AlternateContent xmlns:mc="http://schemas.openxmlformats.org/markup-compatibility/2006">
              <mc:Choice xmlns:v="urn:schemas-microsoft-com:vml" Requires="v">
                <p:oleObj spid="_x0000_s23556" name="Visio" r:id="rId3" imgW="10598688" imgH="5920993" progId="Visio.Drawing.11">
                  <p:embed/>
                </p:oleObj>
              </mc:Choice>
              <mc:Fallback>
                <p:oleObj name="Visio" r:id="rId3" imgW="10598688" imgH="5920993" progId="Visio.Drawing.11">
                  <p:embed/>
                  <p:pic>
                    <p:nvPicPr>
                      <p:cNvPr id="0" name=""/>
                      <p:cNvPicPr>
                        <a:picLocks noChangeAspect="1" noChangeArrowheads="1"/>
                      </p:cNvPicPr>
                      <p:nvPr/>
                    </p:nvPicPr>
                    <p:blipFill>
                      <a:blip r:embed="rId4"/>
                      <a:srcRect/>
                      <a:stretch>
                        <a:fillRect/>
                      </a:stretch>
                    </p:blipFill>
                    <p:spPr bwMode="auto">
                      <a:xfrm>
                        <a:off x="-110162" y="1196752"/>
                        <a:ext cx="9275484" cy="5184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285720" y="1061114"/>
            <a:ext cx="1261944" cy="369332"/>
          </a:xfrm>
          <a:prstGeom prst="rect">
            <a:avLst/>
          </a:prstGeom>
          <a:gradFill>
            <a:gsLst>
              <a:gs pos="0">
                <a:srgbClr val="FFF200">
                  <a:alpha val="50000"/>
                </a:srgbClr>
              </a:gs>
              <a:gs pos="45000">
                <a:srgbClr val="FF7A00">
                  <a:alpha val="40000"/>
                </a:srgbClr>
              </a:gs>
              <a:gs pos="70000">
                <a:srgbClr val="FF0300">
                  <a:alpha val="30000"/>
                </a:srgbClr>
              </a:gs>
            </a:gsLst>
            <a:lin ang="2700000" scaled="1"/>
          </a:gradFill>
          <a:effectLst>
            <a:outerShdw blurRad="50800" dist="38100" dir="2700000" algn="tl" rotWithShape="0">
              <a:prstClr val="black">
                <a:alpha val="40000"/>
              </a:prstClr>
            </a:outerShdw>
          </a:effectLst>
        </p:spPr>
        <p:txBody>
          <a:bodyPr wrap="square">
            <a:spAutoFit/>
          </a:bodyPr>
          <a:lstStyle/>
          <a:p>
            <a:pPr>
              <a:defRPr/>
            </a:pPr>
            <a:r>
              <a:rPr lang="zh-CN" altLang="en-US" sz="1800" b="0" dirty="0" smtClean="0">
                <a:solidFill>
                  <a:schemeClr val="tx1"/>
                </a:solidFill>
                <a:latin typeface="Arial" charset="0"/>
                <a:ea typeface="华文楷体" pitchFamily="2" charset="-122"/>
              </a:rPr>
              <a:t>生产环境</a:t>
            </a:r>
            <a:endParaRPr lang="en-US" altLang="en-US" sz="1800" b="0" dirty="0">
              <a:solidFill>
                <a:schemeClr val="tx1"/>
              </a:solidFill>
              <a:latin typeface="Arial" charset="0"/>
              <a:ea typeface="华文楷体" pitchFamily="2" charset="-122"/>
            </a:endParaRPr>
          </a:p>
        </p:txBody>
      </p:sp>
    </p:spTree>
    <p:extLst>
      <p:ext uri="{BB962C8B-B14F-4D97-AF65-F5344CB8AC3E}">
        <p14:creationId xmlns:p14="http://schemas.microsoft.com/office/powerpoint/2010/main" val="14325562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服务治理平台</a:t>
            </a:r>
            <a:r>
              <a:rPr lang="en-US" altLang="zh-CN" dirty="0" smtClean="0"/>
              <a:t>-</a:t>
            </a:r>
            <a:r>
              <a:rPr lang="zh-CN" altLang="en-US" dirty="0" smtClean="0"/>
              <a:t>割接方案</a:t>
            </a:r>
            <a:endParaRPr lang="zh-CN" altLang="en-US" dirty="0"/>
          </a:p>
        </p:txBody>
      </p:sp>
      <p:sp>
        <p:nvSpPr>
          <p:cNvPr id="4" name="矩形 3"/>
          <p:cNvSpPr/>
          <p:nvPr/>
        </p:nvSpPr>
        <p:spPr>
          <a:xfrm>
            <a:off x="2322629" y="911868"/>
            <a:ext cx="612000" cy="9486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Times New Roman" pitchFamily="18" charset="0"/>
                <a:ea typeface="微软雅黑" pitchFamily="34" charset="-122"/>
                <a:cs typeface="Times New Roman" pitchFamily="18" charset="0"/>
              </a:rPr>
              <a:t>ESB</a:t>
            </a:r>
            <a:endParaRPr lang="zh-CN" altLang="en-US" sz="1800" dirty="0">
              <a:latin typeface="Times New Roman" pitchFamily="18" charset="0"/>
              <a:ea typeface="微软雅黑" pitchFamily="34" charset="-122"/>
              <a:cs typeface="Times New Roman" pitchFamily="18" charset="0"/>
            </a:endParaRPr>
          </a:p>
        </p:txBody>
      </p:sp>
      <p:sp>
        <p:nvSpPr>
          <p:cNvPr id="5" name="圆角矩形 4"/>
          <p:cNvSpPr/>
          <p:nvPr/>
        </p:nvSpPr>
        <p:spPr>
          <a:xfrm>
            <a:off x="675959" y="1065262"/>
            <a:ext cx="1224000" cy="648000"/>
          </a:xfrm>
          <a:prstGeom prst="roundRect">
            <a:avLst>
              <a:gd name="adj" fmla="val 7389"/>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外围系统（提前上线）</a:t>
            </a:r>
            <a:endParaRPr lang="zh-CN" altLang="en-US" sz="1400" dirty="0">
              <a:latin typeface="微软雅黑" pitchFamily="34" charset="-122"/>
              <a:ea typeface="微软雅黑" pitchFamily="34" charset="-122"/>
            </a:endParaRPr>
          </a:p>
        </p:txBody>
      </p:sp>
      <p:sp>
        <p:nvSpPr>
          <p:cNvPr id="6" name="圆角矩形 5"/>
          <p:cNvSpPr/>
          <p:nvPr/>
        </p:nvSpPr>
        <p:spPr>
          <a:xfrm>
            <a:off x="3634381" y="852386"/>
            <a:ext cx="1872208" cy="1080120"/>
          </a:xfrm>
          <a:prstGeom prst="roundRect">
            <a:avLst>
              <a:gd name="adj" fmla="val 7389"/>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600" dirty="0" smtClean="0">
                <a:latin typeface="微软雅黑" pitchFamily="34" charset="-122"/>
                <a:ea typeface="微软雅黑" pitchFamily="34" charset="-122"/>
              </a:rPr>
              <a:t>现网系统</a:t>
            </a:r>
            <a:endParaRPr lang="zh-CN" altLang="en-US" sz="1600" dirty="0">
              <a:latin typeface="微软雅黑" pitchFamily="34" charset="-122"/>
              <a:ea typeface="微软雅黑" pitchFamily="34" charset="-122"/>
            </a:endParaRPr>
          </a:p>
        </p:txBody>
      </p:sp>
      <p:cxnSp>
        <p:nvCxnSpPr>
          <p:cNvPr id="7" name="直接箭头连接符 6"/>
          <p:cNvCxnSpPr/>
          <p:nvPr/>
        </p:nvCxnSpPr>
        <p:spPr>
          <a:xfrm flipV="1">
            <a:off x="1899959" y="1248397"/>
            <a:ext cx="422670" cy="3079"/>
          </a:xfrm>
          <a:prstGeom prst="straightConnector1">
            <a:avLst/>
          </a:prstGeom>
          <a:ln>
            <a:solidFill>
              <a:srgbClr val="FF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p:nvPr/>
        </p:nvCxnSpPr>
        <p:spPr>
          <a:xfrm>
            <a:off x="2934629" y="1290437"/>
            <a:ext cx="864000" cy="6263"/>
          </a:xfrm>
          <a:prstGeom prst="straightConnector1">
            <a:avLst/>
          </a:prstGeom>
          <a:ln>
            <a:solidFill>
              <a:srgbClr val="FF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9" name="矩形 8"/>
          <p:cNvSpPr/>
          <p:nvPr/>
        </p:nvSpPr>
        <p:spPr>
          <a:xfrm>
            <a:off x="3841027" y="1271908"/>
            <a:ext cx="1512168" cy="252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smtClean="0">
                <a:latin typeface="微软雅黑" pitchFamily="34" charset="-122"/>
                <a:ea typeface="微软雅黑" pitchFamily="34" charset="-122"/>
              </a:rPr>
              <a:t>BOSS</a:t>
            </a:r>
            <a:r>
              <a:rPr lang="zh-CN" altLang="en-US" sz="1400" dirty="0" smtClean="0">
                <a:latin typeface="微软雅黑" pitchFamily="34" charset="-122"/>
                <a:ea typeface="微软雅黑" pitchFamily="34" charset="-122"/>
              </a:rPr>
              <a:t>系统</a:t>
            </a:r>
            <a:endParaRPr lang="zh-CN" altLang="en-US" sz="1400" dirty="0">
              <a:latin typeface="微软雅黑" pitchFamily="34" charset="-122"/>
              <a:ea typeface="微软雅黑" pitchFamily="34" charset="-122"/>
            </a:endParaRPr>
          </a:p>
        </p:txBody>
      </p:sp>
      <p:sp>
        <p:nvSpPr>
          <p:cNvPr id="10" name="矩形 9"/>
          <p:cNvSpPr/>
          <p:nvPr/>
        </p:nvSpPr>
        <p:spPr>
          <a:xfrm>
            <a:off x="3853553" y="1581844"/>
            <a:ext cx="1512168" cy="252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smtClean="0">
                <a:latin typeface="微软雅黑" pitchFamily="34" charset="-122"/>
                <a:ea typeface="微软雅黑" pitchFamily="34" charset="-122"/>
              </a:rPr>
              <a:t>CRM</a:t>
            </a:r>
            <a:r>
              <a:rPr lang="zh-CN" altLang="en-US" sz="1400" dirty="0">
                <a:latin typeface="微软雅黑" pitchFamily="34" charset="-122"/>
                <a:ea typeface="微软雅黑" pitchFamily="34" charset="-122"/>
              </a:rPr>
              <a:t>系统</a:t>
            </a:r>
          </a:p>
        </p:txBody>
      </p:sp>
      <p:sp>
        <p:nvSpPr>
          <p:cNvPr id="11" name="椭圆 10"/>
          <p:cNvSpPr/>
          <p:nvPr/>
        </p:nvSpPr>
        <p:spPr>
          <a:xfrm>
            <a:off x="5148064" y="750437"/>
            <a:ext cx="468000" cy="540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itchFamily="34" charset="-122"/>
                <a:ea typeface="微软雅黑" pitchFamily="34" charset="-122"/>
              </a:rPr>
              <a:t>改造</a:t>
            </a:r>
          </a:p>
        </p:txBody>
      </p:sp>
      <p:cxnSp>
        <p:nvCxnSpPr>
          <p:cNvPr id="12" name="直接箭头连接符 11"/>
          <p:cNvCxnSpPr/>
          <p:nvPr/>
        </p:nvCxnSpPr>
        <p:spPr>
          <a:xfrm flipV="1">
            <a:off x="1899959" y="1491047"/>
            <a:ext cx="422670" cy="3079"/>
          </a:xfrm>
          <a:prstGeom prst="straightConnector1">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a:off x="2934629" y="1470027"/>
            <a:ext cx="900000" cy="6263"/>
          </a:xfrm>
          <a:prstGeom prst="straightConnector1">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4" name="椭圆 13"/>
          <p:cNvSpPr/>
          <p:nvPr/>
        </p:nvSpPr>
        <p:spPr>
          <a:xfrm>
            <a:off x="1580604" y="708397"/>
            <a:ext cx="468000" cy="540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itchFamily="34" charset="-122"/>
                <a:ea typeface="微软雅黑" pitchFamily="34" charset="-122"/>
              </a:rPr>
              <a:t>改造</a:t>
            </a:r>
            <a:endParaRPr lang="zh-CN" altLang="en-US" sz="1400" dirty="0">
              <a:solidFill>
                <a:schemeClr val="tx1"/>
              </a:solidFill>
              <a:latin typeface="微软雅黑" pitchFamily="34" charset="-122"/>
              <a:ea typeface="微软雅黑" pitchFamily="34" charset="-122"/>
            </a:endParaRPr>
          </a:p>
        </p:txBody>
      </p:sp>
      <p:sp>
        <p:nvSpPr>
          <p:cNvPr id="15" name="TextBox 14"/>
          <p:cNvSpPr txBox="1"/>
          <p:nvPr/>
        </p:nvSpPr>
        <p:spPr>
          <a:xfrm>
            <a:off x="5660049" y="692696"/>
            <a:ext cx="3440710" cy="1631216"/>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相关工作</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外围系统提前上线</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1</a:t>
            </a:r>
            <a:r>
              <a:rPr lang="zh-CN" altLang="en-US" sz="1400" b="0" u="sng" dirty="0" smtClean="0">
                <a:solidFill>
                  <a:schemeClr val="tx1"/>
                </a:solidFill>
                <a:latin typeface="微软雅黑" pitchFamily="34" charset="-122"/>
                <a:ea typeface="微软雅黑" pitchFamily="34" charset="-122"/>
              </a:rPr>
              <a:t>、改造老</a:t>
            </a:r>
            <a:r>
              <a:rPr lang="en-US" altLang="zh-CN" sz="1400" b="0" u="sng" dirty="0" smtClean="0">
                <a:solidFill>
                  <a:schemeClr val="tx1"/>
                </a:solidFill>
                <a:latin typeface="微软雅黑" pitchFamily="34" charset="-122"/>
                <a:ea typeface="微软雅黑" pitchFamily="34" charset="-122"/>
              </a:rPr>
              <a:t>CRM</a:t>
            </a:r>
            <a:r>
              <a:rPr lang="zh-CN" altLang="en-US" sz="1400" b="0" u="sng" dirty="0" smtClean="0">
                <a:solidFill>
                  <a:schemeClr val="tx1"/>
                </a:solidFill>
                <a:latin typeface="微软雅黑" pitchFamily="34" charset="-122"/>
                <a:ea typeface="微软雅黑" pitchFamily="34" charset="-122"/>
              </a:rPr>
              <a:t>和</a:t>
            </a:r>
            <a:r>
              <a:rPr lang="en-US" altLang="zh-CN" sz="1400" b="0" u="sng" dirty="0" smtClean="0">
                <a:solidFill>
                  <a:schemeClr val="tx1"/>
                </a:solidFill>
                <a:latin typeface="微软雅黑" pitchFamily="34" charset="-122"/>
                <a:ea typeface="微软雅黑" pitchFamily="34" charset="-122"/>
              </a:rPr>
              <a:t>BOSS</a:t>
            </a:r>
            <a:r>
              <a:rPr lang="zh-CN" altLang="en-US" sz="1400" b="0" u="sng" dirty="0" smtClean="0">
                <a:solidFill>
                  <a:schemeClr val="tx1"/>
                </a:solidFill>
                <a:latin typeface="微软雅黑" pitchFamily="34" charset="-122"/>
                <a:ea typeface="微软雅黑" pitchFamily="34" charset="-122"/>
              </a:rPr>
              <a:t>系统：</a:t>
            </a:r>
            <a:endParaRPr lang="en-US" altLang="zh-CN" sz="1400" b="0" u="sng"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老</a:t>
            </a:r>
            <a:r>
              <a:rPr lang="en-US" altLang="zh-CN" sz="1400" b="0" dirty="0" smtClean="0">
                <a:solidFill>
                  <a:schemeClr val="tx1"/>
                </a:solidFill>
                <a:latin typeface="微软雅黑" pitchFamily="34" charset="-122"/>
                <a:ea typeface="微软雅黑" pitchFamily="34" charset="-122"/>
              </a:rPr>
              <a:t>CRM</a:t>
            </a:r>
            <a:r>
              <a:rPr lang="zh-CN" altLang="en-US" sz="1400" b="0" dirty="0" smtClean="0">
                <a:solidFill>
                  <a:schemeClr val="tx1"/>
                </a:solidFill>
                <a:latin typeface="微软雅黑" pitchFamily="34" charset="-122"/>
                <a:ea typeface="微软雅黑" pitchFamily="34" charset="-122"/>
              </a:rPr>
              <a:t>和</a:t>
            </a:r>
            <a:r>
              <a:rPr lang="en-US" altLang="zh-CN" sz="1400" b="0" dirty="0" smtClean="0">
                <a:solidFill>
                  <a:schemeClr val="tx1"/>
                </a:solidFill>
                <a:latin typeface="微软雅黑" pitchFamily="34" charset="-122"/>
                <a:ea typeface="微软雅黑" pitchFamily="34" charset="-122"/>
              </a:rPr>
              <a:t>BOSS</a:t>
            </a:r>
            <a:r>
              <a:rPr lang="zh-CN" altLang="en-US" sz="1400" b="0" dirty="0" smtClean="0">
                <a:solidFill>
                  <a:schemeClr val="tx1"/>
                </a:solidFill>
                <a:latin typeface="微软雅黑" pitchFamily="34" charset="-122"/>
                <a:ea typeface="微软雅黑" pitchFamily="34" charset="-122"/>
              </a:rPr>
              <a:t>系统提供的接口服务改造完善；</a:t>
            </a:r>
            <a:endParaRPr lang="en-US" altLang="zh-CN" sz="1400" b="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2</a:t>
            </a:r>
            <a:r>
              <a:rPr lang="zh-CN" altLang="en-US" sz="1400" b="0" u="sng" dirty="0" smtClean="0">
                <a:solidFill>
                  <a:schemeClr val="tx1"/>
                </a:solidFill>
                <a:latin typeface="微软雅黑" pitchFamily="34" charset="-122"/>
                <a:ea typeface="微软雅黑" pitchFamily="34" charset="-122"/>
              </a:rPr>
              <a:t>、改造外围系统：</a:t>
            </a:r>
            <a:endParaRPr lang="en-US" altLang="zh-CN" sz="1400" b="0" u="sng"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外围系统提前上线的，按照新的技术标准进行改造；</a:t>
            </a:r>
            <a:r>
              <a:rPr lang="en-US" altLang="zh-CN" sz="1400" b="0" dirty="0" smtClean="0">
                <a:solidFill>
                  <a:schemeClr val="tx1"/>
                </a:solidFill>
                <a:latin typeface="微软雅黑" pitchFamily="34" charset="-122"/>
                <a:ea typeface="微软雅黑" pitchFamily="34" charset="-122"/>
              </a:rPr>
              <a:t>    </a:t>
            </a:r>
          </a:p>
        </p:txBody>
      </p:sp>
      <p:cxnSp>
        <p:nvCxnSpPr>
          <p:cNvPr id="16" name="直接连接符 15"/>
          <p:cNvCxnSpPr/>
          <p:nvPr/>
        </p:nvCxnSpPr>
        <p:spPr>
          <a:xfrm>
            <a:off x="827720" y="2564904"/>
            <a:ext cx="8208912" cy="0"/>
          </a:xfrm>
          <a:prstGeom prst="line">
            <a:avLst/>
          </a:prstGeom>
        </p:spPr>
        <p:style>
          <a:lnRef idx="3">
            <a:schemeClr val="accent2"/>
          </a:lnRef>
          <a:fillRef idx="0">
            <a:schemeClr val="accent2"/>
          </a:fillRef>
          <a:effectRef idx="2">
            <a:schemeClr val="accent2"/>
          </a:effectRef>
          <a:fontRef idx="minor">
            <a:schemeClr val="tx1"/>
          </a:fontRef>
        </p:style>
      </p:cxnSp>
      <p:sp>
        <p:nvSpPr>
          <p:cNvPr id="17" name="矩形 16"/>
          <p:cNvSpPr/>
          <p:nvPr/>
        </p:nvSpPr>
        <p:spPr>
          <a:xfrm>
            <a:off x="2322493" y="2880472"/>
            <a:ext cx="612000" cy="9486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Times New Roman" pitchFamily="18" charset="0"/>
                <a:ea typeface="微软雅黑" pitchFamily="34" charset="-122"/>
                <a:cs typeface="Times New Roman" pitchFamily="18" charset="0"/>
              </a:rPr>
              <a:t>ESB</a:t>
            </a:r>
            <a:endParaRPr lang="zh-CN" altLang="en-US" sz="1800" dirty="0">
              <a:latin typeface="Times New Roman" pitchFamily="18" charset="0"/>
              <a:ea typeface="微软雅黑" pitchFamily="34" charset="-122"/>
              <a:cs typeface="Times New Roman" pitchFamily="18" charset="0"/>
            </a:endParaRPr>
          </a:p>
        </p:txBody>
      </p:sp>
      <p:sp>
        <p:nvSpPr>
          <p:cNvPr id="18" name="圆角矩形 17"/>
          <p:cNvSpPr/>
          <p:nvPr/>
        </p:nvSpPr>
        <p:spPr>
          <a:xfrm>
            <a:off x="675823" y="3033866"/>
            <a:ext cx="1224000" cy="648000"/>
          </a:xfrm>
          <a:prstGeom prst="roundRect">
            <a:avLst>
              <a:gd name="adj" fmla="val 7389"/>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外围系统（测试环境）</a:t>
            </a:r>
            <a:endParaRPr lang="zh-CN" altLang="en-US" sz="1400" dirty="0">
              <a:latin typeface="微软雅黑" pitchFamily="34" charset="-122"/>
              <a:ea typeface="微软雅黑" pitchFamily="34" charset="-122"/>
            </a:endParaRPr>
          </a:p>
        </p:txBody>
      </p:sp>
      <p:sp>
        <p:nvSpPr>
          <p:cNvPr id="19" name="圆角矩形 18"/>
          <p:cNvSpPr/>
          <p:nvPr/>
        </p:nvSpPr>
        <p:spPr>
          <a:xfrm>
            <a:off x="3634245" y="2820990"/>
            <a:ext cx="1872208" cy="1080120"/>
          </a:xfrm>
          <a:prstGeom prst="roundRect">
            <a:avLst>
              <a:gd name="adj" fmla="val 7389"/>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t"/>
          <a:lstStyle/>
          <a:p>
            <a:pPr algn="ctr"/>
            <a:r>
              <a:rPr lang="zh-CN" altLang="en-US" sz="1600" dirty="0" smtClean="0">
                <a:latin typeface="微软雅黑" pitchFamily="34" charset="-122"/>
                <a:ea typeface="微软雅黑" pitchFamily="34" charset="-122"/>
              </a:rPr>
              <a:t>新开发系统</a:t>
            </a:r>
            <a:endParaRPr lang="zh-CN" altLang="en-US" sz="1600" dirty="0">
              <a:latin typeface="微软雅黑" pitchFamily="34" charset="-122"/>
              <a:ea typeface="微软雅黑" pitchFamily="34" charset="-122"/>
            </a:endParaRPr>
          </a:p>
        </p:txBody>
      </p:sp>
      <p:cxnSp>
        <p:nvCxnSpPr>
          <p:cNvPr id="20" name="直接箭头连接符 19"/>
          <p:cNvCxnSpPr/>
          <p:nvPr/>
        </p:nvCxnSpPr>
        <p:spPr>
          <a:xfrm flipV="1">
            <a:off x="1899823" y="3217001"/>
            <a:ext cx="422670" cy="3079"/>
          </a:xfrm>
          <a:prstGeom prst="straightConnector1">
            <a:avLst/>
          </a:prstGeom>
          <a:ln>
            <a:solidFill>
              <a:srgbClr val="FF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2934493" y="3259041"/>
            <a:ext cx="864000" cy="6263"/>
          </a:xfrm>
          <a:prstGeom prst="straightConnector1">
            <a:avLst/>
          </a:prstGeom>
          <a:ln>
            <a:solidFill>
              <a:srgbClr val="FF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sp>
        <p:nvSpPr>
          <p:cNvPr id="22" name="矩形 21"/>
          <p:cNvSpPr/>
          <p:nvPr/>
        </p:nvSpPr>
        <p:spPr>
          <a:xfrm>
            <a:off x="3840891" y="3240512"/>
            <a:ext cx="1512168" cy="252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smtClean="0">
                <a:latin typeface="微软雅黑" pitchFamily="34" charset="-122"/>
                <a:ea typeface="微软雅黑" pitchFamily="34" charset="-122"/>
              </a:rPr>
              <a:t>BOSS</a:t>
            </a:r>
            <a:r>
              <a:rPr lang="zh-CN" altLang="en-US" sz="1400" dirty="0" smtClean="0">
                <a:latin typeface="微软雅黑" pitchFamily="34" charset="-122"/>
                <a:ea typeface="微软雅黑" pitchFamily="34" charset="-122"/>
              </a:rPr>
              <a:t>系统</a:t>
            </a:r>
            <a:endParaRPr lang="zh-CN" altLang="en-US" sz="1400" dirty="0">
              <a:latin typeface="微软雅黑" pitchFamily="34" charset="-122"/>
              <a:ea typeface="微软雅黑" pitchFamily="34" charset="-122"/>
            </a:endParaRPr>
          </a:p>
        </p:txBody>
      </p:sp>
      <p:sp>
        <p:nvSpPr>
          <p:cNvPr id="23" name="矩形 22"/>
          <p:cNvSpPr/>
          <p:nvPr/>
        </p:nvSpPr>
        <p:spPr>
          <a:xfrm>
            <a:off x="3853417" y="3550448"/>
            <a:ext cx="1512168" cy="252000"/>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400" dirty="0" smtClean="0">
                <a:latin typeface="微软雅黑" pitchFamily="34" charset="-122"/>
                <a:ea typeface="微软雅黑" pitchFamily="34" charset="-122"/>
              </a:rPr>
              <a:t>CRM</a:t>
            </a:r>
            <a:r>
              <a:rPr lang="zh-CN" altLang="en-US" sz="1400" dirty="0">
                <a:latin typeface="微软雅黑" pitchFamily="34" charset="-122"/>
                <a:ea typeface="微软雅黑" pitchFamily="34" charset="-122"/>
              </a:rPr>
              <a:t>系统</a:t>
            </a:r>
          </a:p>
        </p:txBody>
      </p:sp>
      <p:sp>
        <p:nvSpPr>
          <p:cNvPr id="24" name="椭圆 23"/>
          <p:cNvSpPr/>
          <p:nvPr/>
        </p:nvSpPr>
        <p:spPr>
          <a:xfrm>
            <a:off x="5147928" y="2719041"/>
            <a:ext cx="468000" cy="540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itchFamily="34" charset="-122"/>
                <a:ea typeface="微软雅黑" pitchFamily="34" charset="-122"/>
              </a:rPr>
              <a:t>新建</a:t>
            </a:r>
          </a:p>
        </p:txBody>
      </p:sp>
      <p:cxnSp>
        <p:nvCxnSpPr>
          <p:cNvPr id="25" name="直接箭头连接符 24"/>
          <p:cNvCxnSpPr/>
          <p:nvPr/>
        </p:nvCxnSpPr>
        <p:spPr>
          <a:xfrm flipV="1">
            <a:off x="1899823" y="3459651"/>
            <a:ext cx="422670" cy="3079"/>
          </a:xfrm>
          <a:prstGeom prst="straightConnector1">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a:off x="2934493" y="3438631"/>
            <a:ext cx="900000" cy="6263"/>
          </a:xfrm>
          <a:prstGeom prst="straightConnector1">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5659913" y="2708920"/>
            <a:ext cx="3440846" cy="1846659"/>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相关工作</a:t>
            </a:r>
            <a:r>
              <a:rPr lang="en-US" altLang="zh-CN" sz="1600" dirty="0" smtClean="0">
                <a:solidFill>
                  <a:schemeClr val="tx1"/>
                </a:solidFill>
                <a:latin typeface="微软雅黑" pitchFamily="34" charset="-122"/>
                <a:ea typeface="微软雅黑" pitchFamily="34" charset="-122"/>
              </a:rPr>
              <a:t>(</a:t>
            </a:r>
            <a:r>
              <a:rPr lang="zh-CN" altLang="en-US" sz="1600" dirty="0">
                <a:latin typeface="微软雅黑" pitchFamily="34" charset="-122"/>
                <a:ea typeface="微软雅黑" pitchFamily="34" charset="-122"/>
              </a:rPr>
              <a:t>新</a:t>
            </a:r>
            <a:r>
              <a:rPr lang="zh-CN" altLang="en-US" sz="1600" dirty="0" smtClean="0">
                <a:latin typeface="微软雅黑" pitchFamily="34" charset="-122"/>
                <a:ea typeface="微软雅黑" pitchFamily="34" charset="-122"/>
              </a:rPr>
              <a:t>系统开发</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1</a:t>
            </a:r>
            <a:r>
              <a:rPr lang="zh-CN" altLang="en-US" sz="1400" b="0" u="sng" dirty="0" smtClean="0">
                <a:solidFill>
                  <a:schemeClr val="tx1"/>
                </a:solidFill>
                <a:latin typeface="微软雅黑" pitchFamily="34" charset="-122"/>
                <a:ea typeface="微软雅黑" pitchFamily="34" charset="-122"/>
              </a:rPr>
              <a:t>、新系统开发</a:t>
            </a:r>
            <a:endParaRPr lang="en-US" altLang="zh-CN" sz="1400" b="0" u="sng"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按照新的技术标准开发</a:t>
            </a:r>
            <a:r>
              <a:rPr lang="en-US" altLang="zh-CN" sz="1400" b="0" dirty="0" smtClean="0">
                <a:solidFill>
                  <a:schemeClr val="tx1"/>
                </a:solidFill>
                <a:latin typeface="微软雅黑" pitchFamily="34" charset="-122"/>
                <a:ea typeface="微软雅黑" pitchFamily="34" charset="-122"/>
              </a:rPr>
              <a:t>CRM</a:t>
            </a:r>
            <a:r>
              <a:rPr lang="zh-CN" altLang="en-US" sz="1400" b="0" dirty="0" smtClean="0">
                <a:solidFill>
                  <a:schemeClr val="tx1"/>
                </a:solidFill>
                <a:latin typeface="微软雅黑" pitchFamily="34" charset="-122"/>
                <a:ea typeface="微软雅黑" pitchFamily="34" charset="-122"/>
              </a:rPr>
              <a:t>和</a:t>
            </a:r>
            <a:r>
              <a:rPr lang="en-US" altLang="zh-CN" sz="1400" b="0" dirty="0" smtClean="0">
                <a:solidFill>
                  <a:schemeClr val="tx1"/>
                </a:solidFill>
                <a:latin typeface="微软雅黑" pitchFamily="34" charset="-122"/>
                <a:ea typeface="微软雅黑" pitchFamily="34" charset="-122"/>
              </a:rPr>
              <a:t>BOSS</a:t>
            </a:r>
            <a:r>
              <a:rPr lang="zh-CN" altLang="en-US" sz="1400" b="0" dirty="0" smtClean="0">
                <a:solidFill>
                  <a:schemeClr val="tx1"/>
                </a:solidFill>
                <a:latin typeface="微软雅黑" pitchFamily="34" charset="-122"/>
                <a:ea typeface="微软雅黑" pitchFamily="34" charset="-122"/>
              </a:rPr>
              <a:t>系统：</a:t>
            </a:r>
            <a:endParaRPr lang="en-US" altLang="zh-CN" sz="1400" b="0"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老</a:t>
            </a:r>
            <a:r>
              <a:rPr lang="en-US" altLang="zh-CN" sz="1400" b="0" dirty="0" smtClean="0">
                <a:solidFill>
                  <a:schemeClr val="tx1"/>
                </a:solidFill>
                <a:latin typeface="微软雅黑" pitchFamily="34" charset="-122"/>
                <a:ea typeface="微软雅黑" pitchFamily="34" charset="-122"/>
              </a:rPr>
              <a:t>CRM</a:t>
            </a:r>
            <a:r>
              <a:rPr lang="zh-CN" altLang="en-US" sz="1400" b="0" dirty="0" smtClean="0">
                <a:solidFill>
                  <a:schemeClr val="tx1"/>
                </a:solidFill>
                <a:latin typeface="微软雅黑" pitchFamily="34" charset="-122"/>
                <a:ea typeface="微软雅黑" pitchFamily="34" charset="-122"/>
              </a:rPr>
              <a:t>和</a:t>
            </a:r>
            <a:r>
              <a:rPr lang="en-US" altLang="zh-CN" sz="1400" b="0" dirty="0" smtClean="0">
                <a:solidFill>
                  <a:schemeClr val="tx1"/>
                </a:solidFill>
                <a:latin typeface="微软雅黑" pitchFamily="34" charset="-122"/>
                <a:ea typeface="微软雅黑" pitchFamily="34" charset="-122"/>
              </a:rPr>
              <a:t>BOSS</a:t>
            </a:r>
            <a:r>
              <a:rPr lang="zh-CN" altLang="en-US" sz="1400" b="0" dirty="0" smtClean="0">
                <a:solidFill>
                  <a:schemeClr val="tx1"/>
                </a:solidFill>
                <a:latin typeface="微软雅黑" pitchFamily="34" charset="-122"/>
                <a:ea typeface="微软雅黑" pitchFamily="34" charset="-122"/>
              </a:rPr>
              <a:t>系统提供的接口服务改造完善；</a:t>
            </a:r>
            <a:endParaRPr lang="en-US" altLang="zh-CN" sz="1400" b="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2</a:t>
            </a:r>
            <a:r>
              <a:rPr lang="zh-CN" altLang="en-US" sz="1400" b="0" u="sng" dirty="0" smtClean="0">
                <a:solidFill>
                  <a:schemeClr val="tx1"/>
                </a:solidFill>
                <a:latin typeface="微软雅黑" pitchFamily="34" charset="-122"/>
                <a:ea typeface="微软雅黑" pitchFamily="34" charset="-122"/>
              </a:rPr>
              <a:t>、外围系统接入测试：</a:t>
            </a:r>
            <a:endParaRPr lang="en-US" altLang="zh-CN" sz="1400" b="0" u="sng"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外围系统在测试环境中集成联调测试，验证新系统提供的接口；</a:t>
            </a:r>
            <a:r>
              <a:rPr lang="en-US" altLang="zh-CN" sz="1400" b="0" dirty="0" smtClean="0">
                <a:solidFill>
                  <a:schemeClr val="tx1"/>
                </a:solidFill>
                <a:latin typeface="微软雅黑" pitchFamily="34" charset="-122"/>
                <a:ea typeface="微软雅黑" pitchFamily="34" charset="-122"/>
              </a:rPr>
              <a:t> </a:t>
            </a:r>
            <a:r>
              <a:rPr lang="en-US" altLang="zh-CN" sz="1200" b="0" dirty="0" smtClean="0">
                <a:solidFill>
                  <a:schemeClr val="tx1"/>
                </a:solidFill>
                <a:latin typeface="微软雅黑" pitchFamily="34" charset="-122"/>
                <a:ea typeface="微软雅黑" pitchFamily="34" charset="-122"/>
              </a:rPr>
              <a:t>   </a:t>
            </a:r>
          </a:p>
        </p:txBody>
      </p:sp>
      <p:cxnSp>
        <p:nvCxnSpPr>
          <p:cNvPr id="29" name="直接连接符 28"/>
          <p:cNvCxnSpPr/>
          <p:nvPr/>
        </p:nvCxnSpPr>
        <p:spPr>
          <a:xfrm>
            <a:off x="827584" y="4797152"/>
            <a:ext cx="8208912"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矩形 2"/>
          <p:cNvSpPr/>
          <p:nvPr/>
        </p:nvSpPr>
        <p:spPr>
          <a:xfrm>
            <a:off x="49911" y="1065262"/>
            <a:ext cx="432048" cy="12586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提前上线</a:t>
            </a:r>
            <a:endParaRPr lang="zh-CN" altLang="en-US" sz="1600" dirty="0">
              <a:latin typeface="微软雅黑" pitchFamily="34" charset="-122"/>
              <a:ea typeface="微软雅黑" pitchFamily="34" charset="-122"/>
            </a:endParaRPr>
          </a:p>
        </p:txBody>
      </p:sp>
      <p:sp>
        <p:nvSpPr>
          <p:cNvPr id="31" name="矩形 30"/>
          <p:cNvSpPr/>
          <p:nvPr/>
        </p:nvSpPr>
        <p:spPr>
          <a:xfrm>
            <a:off x="49911" y="3002924"/>
            <a:ext cx="432048" cy="12586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模拟演练</a:t>
            </a:r>
            <a:endParaRPr lang="zh-CN" altLang="en-US" sz="1600" dirty="0">
              <a:latin typeface="微软雅黑" pitchFamily="34" charset="-122"/>
              <a:ea typeface="微软雅黑" pitchFamily="34" charset="-122"/>
            </a:endParaRPr>
          </a:p>
        </p:txBody>
      </p:sp>
      <p:sp>
        <p:nvSpPr>
          <p:cNvPr id="32" name="矩形 31"/>
          <p:cNvSpPr/>
          <p:nvPr/>
        </p:nvSpPr>
        <p:spPr>
          <a:xfrm>
            <a:off x="49911" y="5093916"/>
            <a:ext cx="432048" cy="12586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正式上线</a:t>
            </a:r>
            <a:endParaRPr lang="zh-CN" altLang="en-US" sz="1600" dirty="0">
              <a:latin typeface="微软雅黑" pitchFamily="34" charset="-122"/>
              <a:ea typeface="微软雅黑" pitchFamily="34" charset="-122"/>
            </a:endParaRPr>
          </a:p>
        </p:txBody>
      </p:sp>
      <p:sp>
        <p:nvSpPr>
          <p:cNvPr id="33" name="矩形 32"/>
          <p:cNvSpPr/>
          <p:nvPr/>
        </p:nvSpPr>
        <p:spPr>
          <a:xfrm>
            <a:off x="2322629" y="5248926"/>
            <a:ext cx="612000" cy="9486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800" dirty="0" smtClean="0">
                <a:latin typeface="Times New Roman" pitchFamily="18" charset="0"/>
                <a:ea typeface="微软雅黑" pitchFamily="34" charset="-122"/>
                <a:cs typeface="Times New Roman" pitchFamily="18" charset="0"/>
              </a:rPr>
              <a:t>ESB</a:t>
            </a:r>
            <a:endParaRPr lang="zh-CN" altLang="en-US" sz="1800" dirty="0">
              <a:latin typeface="Times New Roman" pitchFamily="18" charset="0"/>
              <a:ea typeface="微软雅黑" pitchFamily="34" charset="-122"/>
              <a:cs typeface="Times New Roman" pitchFamily="18" charset="0"/>
            </a:endParaRPr>
          </a:p>
        </p:txBody>
      </p:sp>
      <p:sp>
        <p:nvSpPr>
          <p:cNvPr id="34" name="圆角矩形 33"/>
          <p:cNvSpPr/>
          <p:nvPr/>
        </p:nvSpPr>
        <p:spPr>
          <a:xfrm>
            <a:off x="675959" y="5402320"/>
            <a:ext cx="1224000" cy="648000"/>
          </a:xfrm>
          <a:prstGeom prst="roundRect">
            <a:avLst>
              <a:gd name="adj" fmla="val 7389"/>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smtClean="0">
                <a:latin typeface="微软雅黑" pitchFamily="34" charset="-122"/>
                <a:ea typeface="微软雅黑" pitchFamily="34" charset="-122"/>
              </a:rPr>
              <a:t>外围系统</a:t>
            </a:r>
            <a:endParaRPr lang="zh-CN" altLang="en-US" sz="1400" dirty="0">
              <a:latin typeface="微软雅黑" pitchFamily="34" charset="-122"/>
              <a:ea typeface="微软雅黑" pitchFamily="34" charset="-122"/>
            </a:endParaRPr>
          </a:p>
        </p:txBody>
      </p:sp>
      <p:cxnSp>
        <p:nvCxnSpPr>
          <p:cNvPr id="35" name="直接箭头连接符 34"/>
          <p:cNvCxnSpPr/>
          <p:nvPr/>
        </p:nvCxnSpPr>
        <p:spPr>
          <a:xfrm flipV="1">
            <a:off x="1899959" y="5585455"/>
            <a:ext cx="422670" cy="3079"/>
          </a:xfrm>
          <a:prstGeom prst="straightConnector1">
            <a:avLst/>
          </a:prstGeom>
          <a:ln>
            <a:solidFill>
              <a:srgbClr val="FF0000"/>
            </a:solidFill>
            <a:headEnd type="arrow"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37" name="直接箭头连接符 36"/>
          <p:cNvCxnSpPr/>
          <p:nvPr/>
        </p:nvCxnSpPr>
        <p:spPr>
          <a:xfrm flipV="1">
            <a:off x="1899959" y="5828105"/>
            <a:ext cx="422670" cy="3079"/>
          </a:xfrm>
          <a:prstGeom prst="straightConnector1">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39" name="圆角矩形 38"/>
          <p:cNvSpPr/>
          <p:nvPr/>
        </p:nvSpPr>
        <p:spPr>
          <a:xfrm>
            <a:off x="3853553" y="6303508"/>
            <a:ext cx="1528511" cy="433729"/>
          </a:xfrm>
          <a:prstGeom prst="roundRect">
            <a:avLst>
              <a:gd name="adj" fmla="val 7389"/>
            </a:avLst>
          </a:prstGeom>
          <a:ln/>
        </p:spPr>
        <p:style>
          <a:lnRef idx="1">
            <a:schemeClr val="dk1"/>
          </a:lnRef>
          <a:fillRef idx="2">
            <a:schemeClr val="dk1"/>
          </a:fillRef>
          <a:effectRef idx="1">
            <a:schemeClr val="dk1"/>
          </a:effectRef>
          <a:fontRef idx="minor">
            <a:schemeClr val="dk1"/>
          </a:fontRef>
        </p:style>
        <p:txBody>
          <a:bodyPr rtlCol="0" anchor="t"/>
          <a:lstStyle/>
          <a:p>
            <a:pPr algn="ctr"/>
            <a:r>
              <a:rPr lang="zh-CN" altLang="en-US" sz="1600" dirty="0" smtClean="0">
                <a:latin typeface="微软雅黑" pitchFamily="34" charset="-122"/>
                <a:ea typeface="微软雅黑" pitchFamily="34" charset="-122"/>
              </a:rPr>
              <a:t>老系统</a:t>
            </a:r>
            <a:endParaRPr lang="zh-CN" altLang="en-US" sz="1600" dirty="0">
              <a:latin typeface="微软雅黑" pitchFamily="34" charset="-122"/>
              <a:ea typeface="微软雅黑" pitchFamily="34" charset="-122"/>
            </a:endParaRPr>
          </a:p>
        </p:txBody>
      </p:sp>
      <p:cxnSp>
        <p:nvCxnSpPr>
          <p:cNvPr id="7168" name="肘形连接符 7167"/>
          <p:cNvCxnSpPr>
            <a:stCxn id="33" idx="2"/>
            <a:endCxn id="39" idx="1"/>
          </p:cNvCxnSpPr>
          <p:nvPr/>
        </p:nvCxnSpPr>
        <p:spPr>
          <a:xfrm rot="16200000" flipH="1">
            <a:off x="3079683" y="5746502"/>
            <a:ext cx="322817" cy="1224924"/>
          </a:xfrm>
          <a:prstGeom prst="bentConnector2">
            <a:avLst/>
          </a:prstGeom>
          <a:ln w="38100">
            <a:solidFill>
              <a:schemeClr val="tx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853555" y="4941168"/>
            <a:ext cx="1528510" cy="446433"/>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algn="ctr"/>
            <a:r>
              <a:rPr lang="zh-CN" altLang="en-US" sz="1600" dirty="0">
                <a:latin typeface="微软雅黑" pitchFamily="34" charset="-122"/>
                <a:ea typeface="微软雅黑" pitchFamily="34" charset="-122"/>
              </a:rPr>
              <a:t>新</a:t>
            </a:r>
            <a:r>
              <a:rPr lang="en-US" altLang="zh-CN" sz="1600" dirty="0">
                <a:latin typeface="微软雅黑" pitchFamily="34" charset="-122"/>
                <a:ea typeface="微软雅黑" pitchFamily="34" charset="-122"/>
              </a:rPr>
              <a:t>BOSS</a:t>
            </a:r>
            <a:r>
              <a:rPr lang="zh-CN" altLang="en-US" sz="1600" dirty="0">
                <a:latin typeface="微软雅黑" pitchFamily="34" charset="-122"/>
                <a:ea typeface="微软雅黑" pitchFamily="34" charset="-122"/>
              </a:rPr>
              <a:t>系统</a:t>
            </a:r>
          </a:p>
        </p:txBody>
      </p:sp>
      <p:sp>
        <p:nvSpPr>
          <p:cNvPr id="43" name="矩形 42"/>
          <p:cNvSpPr/>
          <p:nvPr/>
        </p:nvSpPr>
        <p:spPr>
          <a:xfrm>
            <a:off x="3853555" y="5751411"/>
            <a:ext cx="1528510" cy="446433"/>
          </a:xfrm>
          <a:prstGeom prst="rect">
            <a:avLst/>
          </a:prstGeom>
          <a:ln/>
        </p:spPr>
        <p:style>
          <a:lnRef idx="1">
            <a:schemeClr val="accent1"/>
          </a:lnRef>
          <a:fillRef idx="2">
            <a:schemeClr val="accent1"/>
          </a:fillRef>
          <a:effectRef idx="1">
            <a:schemeClr val="accent1"/>
          </a:effectRef>
          <a:fontRef idx="minor">
            <a:schemeClr val="dk1"/>
          </a:fontRef>
        </p:style>
        <p:txBody>
          <a:bodyPr rtlCol="0" anchor="t"/>
          <a:lstStyle/>
          <a:p>
            <a:pPr algn="ctr"/>
            <a:r>
              <a:rPr lang="zh-CN" altLang="en-US" sz="1600" dirty="0">
                <a:latin typeface="微软雅黑" pitchFamily="34" charset="-122"/>
                <a:ea typeface="微软雅黑" pitchFamily="34" charset="-122"/>
              </a:rPr>
              <a:t>新</a:t>
            </a:r>
            <a:r>
              <a:rPr lang="en-US" altLang="zh-CN" sz="1600" dirty="0">
                <a:latin typeface="微软雅黑" pitchFamily="34" charset="-122"/>
                <a:ea typeface="微软雅黑" pitchFamily="34" charset="-122"/>
              </a:rPr>
              <a:t>CRM</a:t>
            </a:r>
            <a:r>
              <a:rPr lang="zh-CN" altLang="en-US" sz="1600" dirty="0">
                <a:latin typeface="微软雅黑" pitchFamily="34" charset="-122"/>
                <a:ea typeface="微软雅黑" pitchFamily="34" charset="-122"/>
              </a:rPr>
              <a:t>系统</a:t>
            </a:r>
          </a:p>
        </p:txBody>
      </p:sp>
      <p:cxnSp>
        <p:nvCxnSpPr>
          <p:cNvPr id="7171" name="肘形连接符 7170"/>
          <p:cNvCxnSpPr>
            <a:stCxn id="33" idx="3"/>
            <a:endCxn id="43" idx="1"/>
          </p:cNvCxnSpPr>
          <p:nvPr/>
        </p:nvCxnSpPr>
        <p:spPr>
          <a:xfrm>
            <a:off x="2934629" y="5723241"/>
            <a:ext cx="918926" cy="251387"/>
          </a:xfrm>
          <a:prstGeom prst="bentConnector3">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74" name="矩形 7173"/>
          <p:cNvSpPr/>
          <p:nvPr/>
        </p:nvSpPr>
        <p:spPr>
          <a:xfrm>
            <a:off x="2823863" y="6166429"/>
            <a:ext cx="514886" cy="707886"/>
          </a:xfrm>
          <a:prstGeom prst="rect">
            <a:avLst/>
          </a:prstGeom>
        </p:spPr>
        <p:txBody>
          <a:bodyPr wrap="none">
            <a:spAutoFit/>
          </a:bodyPr>
          <a:lstStyle/>
          <a:p>
            <a:pPr algn="ctr"/>
            <a:r>
              <a:rPr lang="en-US" altLang="zh-CN" sz="4000" dirty="0" smtClean="0">
                <a:solidFill>
                  <a:srgbClr val="FF0000"/>
                </a:solidFill>
                <a:latin typeface="微软雅黑" pitchFamily="34" charset="-122"/>
                <a:ea typeface="微软雅黑" pitchFamily="34" charset="-122"/>
              </a:rPr>
              <a:t>X</a:t>
            </a:r>
            <a:endParaRPr lang="zh-CN" altLang="en-US" sz="4000" dirty="0">
              <a:solidFill>
                <a:srgbClr val="FF0000"/>
              </a:solidFill>
              <a:latin typeface="微软雅黑" pitchFamily="34" charset="-122"/>
              <a:ea typeface="微软雅黑" pitchFamily="34" charset="-122"/>
            </a:endParaRPr>
          </a:p>
        </p:txBody>
      </p:sp>
      <p:cxnSp>
        <p:nvCxnSpPr>
          <p:cNvPr id="49" name="肘形连接符 48"/>
          <p:cNvCxnSpPr>
            <a:stCxn id="33" idx="3"/>
            <a:endCxn id="42" idx="1"/>
          </p:cNvCxnSpPr>
          <p:nvPr/>
        </p:nvCxnSpPr>
        <p:spPr>
          <a:xfrm flipV="1">
            <a:off x="2934629" y="5164385"/>
            <a:ext cx="918926" cy="558856"/>
          </a:xfrm>
          <a:prstGeom prst="bentConnector3">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肘形连接符 63"/>
          <p:cNvCxnSpPr>
            <a:stCxn id="43" idx="3"/>
            <a:endCxn id="42" idx="3"/>
          </p:cNvCxnSpPr>
          <p:nvPr/>
        </p:nvCxnSpPr>
        <p:spPr>
          <a:xfrm flipV="1">
            <a:off x="5382065" y="5164385"/>
            <a:ext cx="12700" cy="810243"/>
          </a:xfrm>
          <a:prstGeom prst="bentConnector3">
            <a:avLst>
              <a:gd name="adj1" fmla="val 1800000"/>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660049" y="5011341"/>
            <a:ext cx="3376447" cy="1631216"/>
          </a:xfrm>
          <a:prstGeom prst="rect">
            <a:avLst/>
          </a:prstGeom>
          <a:noFill/>
        </p:spPr>
        <p:txBody>
          <a:bodyPr wrap="square" rtlCol="0">
            <a:spAutoFit/>
          </a:bodyPr>
          <a:lstStyle/>
          <a:p>
            <a:r>
              <a:rPr lang="zh-CN" altLang="en-US" sz="1600" dirty="0" smtClean="0">
                <a:solidFill>
                  <a:schemeClr val="tx1"/>
                </a:solidFill>
                <a:latin typeface="微软雅黑" pitchFamily="34" charset="-122"/>
                <a:ea typeface="微软雅黑" pitchFamily="34" charset="-122"/>
              </a:rPr>
              <a:t>相关工作</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割接上线</a:t>
            </a:r>
            <a:r>
              <a:rPr lang="en-US" altLang="zh-CN" sz="1600" dirty="0" smtClean="0">
                <a:solidFill>
                  <a:schemeClr val="tx1"/>
                </a:solidFill>
                <a:latin typeface="微软雅黑" pitchFamily="34" charset="-122"/>
                <a:ea typeface="微软雅黑" pitchFamily="34" charset="-122"/>
              </a:rPr>
              <a:t>)</a:t>
            </a:r>
            <a:r>
              <a:rPr lang="zh-CN" altLang="en-US" sz="1600" dirty="0" smtClean="0">
                <a:solidFill>
                  <a:schemeClr val="tx1"/>
                </a:solidFill>
                <a:latin typeface="微软雅黑" pitchFamily="34" charset="-122"/>
                <a:ea typeface="微软雅黑" pitchFamily="34" charset="-122"/>
              </a:rPr>
              <a:t>：</a:t>
            </a:r>
            <a:endParaRPr lang="en-US" altLang="zh-CN" sz="160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1</a:t>
            </a:r>
            <a:r>
              <a:rPr lang="zh-CN" altLang="en-US" sz="1400" b="0" u="sng" dirty="0" smtClean="0">
                <a:solidFill>
                  <a:schemeClr val="tx1"/>
                </a:solidFill>
                <a:latin typeface="微软雅黑" pitchFamily="34" charset="-122"/>
                <a:ea typeface="微软雅黑" pitchFamily="34" charset="-122"/>
              </a:rPr>
              <a:t>、外围系统稳定不动</a:t>
            </a:r>
            <a:endParaRPr lang="en-US" altLang="zh-CN" sz="1400" b="0" u="sng" dirty="0" smtClean="0">
              <a:solidFill>
                <a:schemeClr val="tx1"/>
              </a:solidFill>
              <a:latin typeface="微软雅黑" pitchFamily="34" charset="-122"/>
              <a:ea typeface="微软雅黑" pitchFamily="34" charset="-122"/>
            </a:endParaRPr>
          </a:p>
          <a:p>
            <a:r>
              <a:rPr lang="en-US" altLang="zh-CN" sz="1400" b="0" dirty="0" smtClean="0">
                <a:solidFill>
                  <a:schemeClr val="tx1"/>
                </a:solidFill>
                <a:latin typeface="微软雅黑" pitchFamily="34" charset="-122"/>
                <a:ea typeface="微软雅黑" pitchFamily="34" charset="-122"/>
              </a:rPr>
              <a:t>ESB</a:t>
            </a:r>
            <a:r>
              <a:rPr lang="zh-CN" altLang="en-US" sz="1400" b="0" dirty="0" smtClean="0">
                <a:solidFill>
                  <a:schemeClr val="tx1"/>
                </a:solidFill>
                <a:latin typeface="微软雅黑" pitchFamily="34" charset="-122"/>
                <a:ea typeface="微软雅黑" pitchFamily="34" charset="-122"/>
              </a:rPr>
              <a:t>后端指向新的</a:t>
            </a:r>
            <a:r>
              <a:rPr lang="en-US" altLang="zh-CN" sz="1400" b="0" dirty="0" smtClean="0">
                <a:solidFill>
                  <a:schemeClr val="tx1"/>
                </a:solidFill>
                <a:latin typeface="微软雅黑" pitchFamily="34" charset="-122"/>
                <a:ea typeface="微软雅黑" pitchFamily="34" charset="-122"/>
              </a:rPr>
              <a:t>CRM</a:t>
            </a:r>
            <a:r>
              <a:rPr lang="zh-CN" altLang="en-US" sz="1400" b="0" dirty="0" smtClean="0">
                <a:solidFill>
                  <a:schemeClr val="tx1"/>
                </a:solidFill>
                <a:latin typeface="微软雅黑" pitchFamily="34" charset="-122"/>
                <a:ea typeface="微软雅黑" pitchFamily="34" charset="-122"/>
              </a:rPr>
              <a:t>和</a:t>
            </a:r>
            <a:r>
              <a:rPr lang="en-US" altLang="zh-CN" sz="1400" b="0" dirty="0" smtClean="0">
                <a:solidFill>
                  <a:schemeClr val="tx1"/>
                </a:solidFill>
                <a:latin typeface="微软雅黑" pitchFamily="34" charset="-122"/>
                <a:ea typeface="微软雅黑" pitchFamily="34" charset="-122"/>
              </a:rPr>
              <a:t>BOSS</a:t>
            </a:r>
            <a:r>
              <a:rPr lang="zh-CN" altLang="en-US" sz="1400" b="0" dirty="0" smtClean="0">
                <a:solidFill>
                  <a:schemeClr val="tx1"/>
                </a:solidFill>
                <a:latin typeface="微软雅黑" pitchFamily="34" charset="-122"/>
                <a:ea typeface="微软雅黑" pitchFamily="34" charset="-122"/>
              </a:rPr>
              <a:t>系统提供的接口；</a:t>
            </a:r>
            <a:endParaRPr lang="en-US" altLang="zh-CN" sz="1400" b="0" dirty="0" smtClean="0">
              <a:solidFill>
                <a:schemeClr val="tx1"/>
              </a:solidFill>
              <a:latin typeface="微软雅黑" pitchFamily="34" charset="-122"/>
              <a:ea typeface="微软雅黑" pitchFamily="34" charset="-122"/>
            </a:endParaRPr>
          </a:p>
          <a:p>
            <a:r>
              <a:rPr lang="en-US" altLang="zh-CN" sz="1400" b="0" u="sng" dirty="0" smtClean="0">
                <a:solidFill>
                  <a:schemeClr val="tx1"/>
                </a:solidFill>
                <a:latin typeface="微软雅黑" pitchFamily="34" charset="-122"/>
                <a:ea typeface="微软雅黑" pitchFamily="34" charset="-122"/>
              </a:rPr>
              <a:t>2</a:t>
            </a:r>
            <a:r>
              <a:rPr lang="zh-CN" altLang="en-US" sz="1400" b="0" u="sng" dirty="0" smtClean="0">
                <a:solidFill>
                  <a:schemeClr val="tx1"/>
                </a:solidFill>
                <a:latin typeface="微软雅黑" pitchFamily="34" charset="-122"/>
                <a:ea typeface="微软雅黑" pitchFamily="34" charset="-122"/>
              </a:rPr>
              <a:t>、新</a:t>
            </a:r>
            <a:r>
              <a:rPr lang="en-US" altLang="zh-CN" sz="1400" b="0" u="sng" dirty="0" smtClean="0">
                <a:solidFill>
                  <a:schemeClr val="tx1"/>
                </a:solidFill>
                <a:latin typeface="微软雅黑" pitchFamily="34" charset="-122"/>
                <a:ea typeface="微软雅黑" pitchFamily="34" charset="-122"/>
              </a:rPr>
              <a:t>CRM</a:t>
            </a:r>
            <a:r>
              <a:rPr lang="zh-CN" altLang="en-US" sz="1400" b="0" u="sng" dirty="0" smtClean="0">
                <a:solidFill>
                  <a:schemeClr val="tx1"/>
                </a:solidFill>
                <a:latin typeface="微软雅黑" pitchFamily="34" charset="-122"/>
                <a:ea typeface="微软雅黑" pitchFamily="34" charset="-122"/>
              </a:rPr>
              <a:t>和</a:t>
            </a:r>
            <a:r>
              <a:rPr lang="en-US" altLang="zh-CN" sz="1400" b="0" u="sng" dirty="0" smtClean="0">
                <a:solidFill>
                  <a:schemeClr val="tx1"/>
                </a:solidFill>
                <a:latin typeface="微软雅黑" pitchFamily="34" charset="-122"/>
                <a:ea typeface="微软雅黑" pitchFamily="34" charset="-122"/>
              </a:rPr>
              <a:t>BOSS</a:t>
            </a:r>
            <a:r>
              <a:rPr lang="zh-CN" altLang="en-US" sz="1400" b="0" u="sng" dirty="0" smtClean="0">
                <a:solidFill>
                  <a:schemeClr val="tx1"/>
                </a:solidFill>
                <a:latin typeface="微软雅黑" pitchFamily="34" charset="-122"/>
                <a:ea typeface="微软雅黑" pitchFamily="34" charset="-122"/>
              </a:rPr>
              <a:t>之间：</a:t>
            </a:r>
            <a:endParaRPr lang="en-US" altLang="zh-CN" sz="1400" b="0" u="sng" dirty="0" smtClean="0">
              <a:solidFill>
                <a:schemeClr val="tx1"/>
              </a:solidFill>
              <a:latin typeface="微软雅黑" pitchFamily="34" charset="-122"/>
              <a:ea typeface="微软雅黑" pitchFamily="34" charset="-122"/>
            </a:endParaRPr>
          </a:p>
          <a:p>
            <a:r>
              <a:rPr lang="zh-CN" altLang="en-US" sz="1400" b="0" dirty="0" smtClean="0">
                <a:solidFill>
                  <a:schemeClr val="tx1"/>
                </a:solidFill>
                <a:latin typeface="微软雅黑" pitchFamily="34" charset="-122"/>
                <a:ea typeface="微软雅黑" pitchFamily="34" charset="-122"/>
              </a:rPr>
              <a:t>新开发的</a:t>
            </a:r>
            <a:r>
              <a:rPr lang="en-US" altLang="zh-CN" sz="1400" b="0" dirty="0" smtClean="0">
                <a:solidFill>
                  <a:schemeClr val="tx1"/>
                </a:solidFill>
                <a:latin typeface="微软雅黑" pitchFamily="34" charset="-122"/>
                <a:ea typeface="微软雅黑" pitchFamily="34" charset="-122"/>
              </a:rPr>
              <a:t>CRM</a:t>
            </a:r>
            <a:r>
              <a:rPr lang="zh-CN" altLang="en-US" sz="1400" b="0" dirty="0" smtClean="0">
                <a:solidFill>
                  <a:schemeClr val="tx1"/>
                </a:solidFill>
                <a:latin typeface="微软雅黑" pitchFamily="34" charset="-122"/>
                <a:ea typeface="微软雅黑" pitchFamily="34" charset="-122"/>
              </a:rPr>
              <a:t>和</a:t>
            </a:r>
            <a:r>
              <a:rPr lang="en-US" altLang="zh-CN" sz="1400" b="0" dirty="0" smtClean="0">
                <a:solidFill>
                  <a:schemeClr val="tx1"/>
                </a:solidFill>
                <a:latin typeface="微软雅黑" pitchFamily="34" charset="-122"/>
                <a:ea typeface="微软雅黑" pitchFamily="34" charset="-122"/>
              </a:rPr>
              <a:t>BOSS</a:t>
            </a:r>
            <a:r>
              <a:rPr lang="zh-CN" altLang="en-US" sz="1400" b="0" dirty="0" smtClean="0">
                <a:solidFill>
                  <a:schemeClr val="tx1"/>
                </a:solidFill>
                <a:latin typeface="微软雅黑" pitchFamily="34" charset="-122"/>
                <a:ea typeface="微软雅黑" pitchFamily="34" charset="-122"/>
              </a:rPr>
              <a:t>系统通过</a:t>
            </a:r>
            <a:r>
              <a:rPr lang="en-US" altLang="zh-CN" sz="1400" b="0" dirty="0" smtClean="0">
                <a:solidFill>
                  <a:schemeClr val="tx1"/>
                </a:solidFill>
                <a:latin typeface="微软雅黑" pitchFamily="34" charset="-122"/>
                <a:ea typeface="微软雅黑" pitchFamily="34" charset="-122"/>
              </a:rPr>
              <a:t>ESB</a:t>
            </a:r>
            <a:r>
              <a:rPr lang="zh-CN" altLang="en-US" sz="1400" dirty="0" smtClean="0">
                <a:latin typeface="微软雅黑" pitchFamily="34" charset="-122"/>
                <a:ea typeface="微软雅黑" pitchFamily="34" charset="-122"/>
              </a:rPr>
              <a:t>进行接口调用</a:t>
            </a:r>
            <a:r>
              <a:rPr lang="zh-CN" altLang="en-US" sz="1400" b="0" dirty="0" smtClean="0">
                <a:solidFill>
                  <a:schemeClr val="tx1"/>
                </a:solidFill>
                <a:latin typeface="微软雅黑" pitchFamily="34" charset="-122"/>
                <a:ea typeface="微软雅黑" pitchFamily="34" charset="-122"/>
              </a:rPr>
              <a:t>；</a:t>
            </a:r>
            <a:r>
              <a:rPr lang="en-US" altLang="zh-CN" sz="1400" b="0" dirty="0" smtClean="0">
                <a:solidFill>
                  <a:schemeClr val="tx1"/>
                </a:solidFill>
                <a:latin typeface="微软雅黑" pitchFamily="34" charset="-122"/>
                <a:ea typeface="微软雅黑" pitchFamily="34" charset="-122"/>
              </a:rPr>
              <a:t> </a:t>
            </a:r>
            <a:r>
              <a:rPr lang="en-US" altLang="zh-CN" sz="1200" b="0" dirty="0" smtClean="0">
                <a:solidFill>
                  <a:schemeClr val="tx1"/>
                </a:solidFill>
                <a:latin typeface="微软雅黑" pitchFamily="34" charset="-122"/>
                <a:ea typeface="微软雅黑" pitchFamily="34" charset="-122"/>
              </a:rPr>
              <a:t>   </a:t>
            </a:r>
          </a:p>
        </p:txBody>
      </p:sp>
    </p:spTree>
    <p:extLst>
      <p:ext uri="{BB962C8B-B14F-4D97-AF65-F5344CB8AC3E}">
        <p14:creationId xmlns:p14="http://schemas.microsoft.com/office/powerpoint/2010/main" val="1092494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国际标准组织</a:t>
            </a:r>
            <a:r>
              <a:rPr lang="en-US" altLang="zh-CN" dirty="0">
                <a:latin typeface="+mn-ea"/>
              </a:rPr>
              <a:t>-</a:t>
            </a:r>
            <a:r>
              <a:rPr lang="zh-CN" altLang="en-US" dirty="0">
                <a:latin typeface="+mn-ea"/>
              </a:rPr>
              <a:t>掌控国际关键软件技术的话语权</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7</a:t>
            </a:fld>
            <a:endParaRPr lang="en-US" altLang="zh-CN" dirty="0"/>
          </a:p>
        </p:txBody>
      </p:sp>
      <p:pic>
        <p:nvPicPr>
          <p:cNvPr id="5" name="Picture 3">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3070" y="908720"/>
            <a:ext cx="309093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txBox="1">
            <a:spLocks noChangeArrowheads="1"/>
          </p:cNvSpPr>
          <p:nvPr/>
        </p:nvSpPr>
        <p:spPr bwMode="auto">
          <a:xfrm>
            <a:off x="307981" y="908720"/>
            <a:ext cx="5764213" cy="5832648"/>
          </a:xfrm>
          <a:prstGeom prst="rect">
            <a:avLst/>
          </a:prstGeom>
          <a:noFill/>
          <a:ln w="9525">
            <a:noFill/>
            <a:miter lim="800000"/>
            <a:headEnd/>
            <a:tailEnd/>
          </a:ln>
          <a:effectLst/>
        </p:spPr>
        <p:txBody>
          <a:bodyPr/>
          <a:lstStyle/>
          <a:p>
            <a:pPr marL="285750" indent="-285750">
              <a:lnSpc>
                <a:spcPct val="120000"/>
              </a:lnSpc>
              <a:spcBef>
                <a:spcPct val="20000"/>
              </a:spcBef>
              <a:buClr>
                <a:srgbClr val="FF6600"/>
              </a:buClr>
              <a:buSzPct val="70000"/>
              <a:buFont typeface="Wingdings" pitchFamily="2" charset="2"/>
              <a:buChar char="l"/>
              <a:defRPr/>
            </a:pPr>
            <a:r>
              <a:rPr lang="en-US" altLang="zh-CN" sz="1600" kern="0" dirty="0" smtClean="0">
                <a:effectLst>
                  <a:outerShdw blurRad="38100" dist="38100" dir="2700000" algn="tl">
                    <a:srgbClr val="C0C0C0"/>
                  </a:outerShdw>
                </a:effectLst>
                <a:latin typeface="微软雅黑" pitchFamily="34" charset="-122"/>
                <a:ea typeface="微软雅黑" pitchFamily="34" charset="-122"/>
              </a:rPr>
              <a:t>OASIS</a:t>
            </a:r>
            <a:r>
              <a:rPr lang="zh-CN" altLang="en-US" sz="1600" kern="0" dirty="0">
                <a:effectLst>
                  <a:outerShdw blurRad="38100" dist="38100" dir="2700000" algn="tl">
                    <a:srgbClr val="C0C0C0"/>
                  </a:outerShdw>
                </a:effectLst>
                <a:latin typeface="微软雅黑" pitchFamily="34" charset="-122"/>
                <a:ea typeface="微软雅黑" pitchFamily="34" charset="-122"/>
              </a:rPr>
              <a:t>即“</a:t>
            </a:r>
            <a:r>
              <a:rPr lang="zh-CN" altLang="en-US" sz="1600" kern="0" dirty="0">
                <a:solidFill>
                  <a:srgbClr val="0000CC"/>
                </a:solidFill>
                <a:effectLst>
                  <a:outerShdw blurRad="38100" dist="38100" dir="2700000" algn="tl">
                    <a:srgbClr val="C0C0C0"/>
                  </a:outerShdw>
                </a:effectLst>
                <a:latin typeface="微软雅黑" pitchFamily="34" charset="-122"/>
                <a:ea typeface="微软雅黑" pitchFamily="34" charset="-122"/>
              </a:rPr>
              <a:t>结构化信息标准促进组织</a:t>
            </a:r>
            <a:r>
              <a:rPr lang="zh-CN" altLang="en-US" sz="1600" kern="0" dirty="0">
                <a:effectLst>
                  <a:outerShdw blurRad="38100" dist="38100" dir="2700000" algn="tl">
                    <a:srgbClr val="C0C0C0"/>
                  </a:outerShdw>
                </a:effectLst>
                <a:latin typeface="微软雅黑" pitchFamily="34" charset="-122"/>
                <a:ea typeface="微软雅黑" pitchFamily="34" charset="-122"/>
              </a:rPr>
              <a:t>”（</a:t>
            </a:r>
            <a:r>
              <a:rPr lang="en-US" altLang="zh-CN" sz="1600" kern="0" dirty="0">
                <a:effectLst>
                  <a:outerShdw blurRad="38100" dist="38100" dir="2700000" algn="tl">
                    <a:srgbClr val="C0C0C0"/>
                  </a:outerShdw>
                </a:effectLst>
                <a:latin typeface="微软雅黑" pitchFamily="34" charset="-122"/>
                <a:ea typeface="微软雅黑" pitchFamily="34" charset="-122"/>
              </a:rPr>
              <a:t>the Organization for the Advancement of Structured Information Standards</a:t>
            </a:r>
            <a:r>
              <a:rPr lang="zh-CN" altLang="en-US" sz="1600" kern="0" dirty="0" smtClean="0">
                <a:effectLst>
                  <a:outerShdw blurRad="38100" dist="38100" dir="2700000" algn="tl">
                    <a:srgbClr val="C0C0C0"/>
                  </a:outerShdw>
                </a:effectLst>
                <a:latin typeface="微软雅黑" pitchFamily="34" charset="-122"/>
                <a:ea typeface="微软雅黑" pitchFamily="34" charset="-122"/>
              </a:rPr>
              <a:t>）</a:t>
            </a:r>
            <a:endParaRPr lang="en-US" altLang="zh-CN" sz="1600" kern="0" dirty="0" smtClean="0">
              <a:effectLst>
                <a:outerShdw blurRad="38100" dist="38100" dir="2700000" algn="tl">
                  <a:srgbClr val="C0C0C0"/>
                </a:outerShdw>
              </a:effectLst>
              <a:latin typeface="微软雅黑" pitchFamily="34" charset="-122"/>
              <a:ea typeface="微软雅黑" pitchFamily="34" charset="-122"/>
            </a:endParaRPr>
          </a:p>
          <a:p>
            <a:pPr marL="742950" lvl="1" indent="-285750">
              <a:lnSpc>
                <a:spcPct val="120000"/>
              </a:lnSpc>
              <a:spcBef>
                <a:spcPct val="20000"/>
              </a:spcBef>
              <a:buClr>
                <a:srgbClr val="FF6600"/>
              </a:buClr>
              <a:buSzPct val="70000"/>
              <a:buFont typeface="Wingdings" pitchFamily="2" charset="2"/>
              <a:buChar char="u"/>
              <a:defRPr/>
            </a:pPr>
            <a:r>
              <a:rPr lang="zh-CN" altLang="en-US" sz="1400" kern="0" dirty="0">
                <a:effectLst>
                  <a:outerShdw blurRad="38100" dist="38100" dir="2700000" algn="tl">
                    <a:srgbClr val="C0C0C0"/>
                  </a:outerShdw>
                </a:effectLst>
                <a:latin typeface="微软雅黑" pitchFamily="34" charset="-122"/>
                <a:ea typeface="微软雅黑" pitchFamily="34" charset="-122"/>
              </a:rPr>
              <a:t>制定</a:t>
            </a:r>
            <a:r>
              <a:rPr lang="en-US" altLang="zh-CN" sz="1400" kern="0" dirty="0">
                <a:effectLst>
                  <a:outerShdw blurRad="38100" dist="38100" dir="2700000" algn="tl">
                    <a:srgbClr val="C0C0C0"/>
                  </a:outerShdw>
                </a:effectLst>
                <a:latin typeface="微软雅黑" pitchFamily="34" charset="-122"/>
                <a:ea typeface="微软雅黑" pitchFamily="34" charset="-122"/>
              </a:rPr>
              <a:t>Web</a:t>
            </a:r>
            <a:r>
              <a:rPr lang="zh-CN" altLang="en-US" sz="1400" kern="0" dirty="0">
                <a:effectLst>
                  <a:outerShdw blurRad="38100" dist="38100" dir="2700000" algn="tl">
                    <a:srgbClr val="C0C0C0"/>
                  </a:outerShdw>
                </a:effectLst>
                <a:latin typeface="微软雅黑" pitchFamily="34" charset="-122"/>
                <a:ea typeface="微软雅黑" pitchFamily="34" charset="-122"/>
              </a:rPr>
              <a:t>服务、</a:t>
            </a:r>
            <a:r>
              <a:rPr lang="en-US" altLang="zh-CN" sz="1400" kern="0" dirty="0">
                <a:effectLst>
                  <a:outerShdw blurRad="38100" dist="38100" dir="2700000" algn="tl">
                    <a:srgbClr val="C0C0C0"/>
                  </a:outerShdw>
                </a:effectLst>
                <a:latin typeface="微软雅黑" pitchFamily="34" charset="-122"/>
                <a:ea typeface="微软雅黑" pitchFamily="34" charset="-122"/>
              </a:rPr>
              <a:t>XML</a:t>
            </a:r>
            <a:r>
              <a:rPr lang="zh-CN" altLang="en-US" sz="1400" kern="0" dirty="0">
                <a:effectLst>
                  <a:outerShdw blurRad="38100" dist="38100" dir="2700000" algn="tl">
                    <a:srgbClr val="C0C0C0"/>
                  </a:outerShdw>
                </a:effectLst>
                <a:latin typeface="微软雅黑" pitchFamily="34" charset="-122"/>
                <a:ea typeface="微软雅黑" pitchFamily="34" charset="-122"/>
              </a:rPr>
              <a:t>、</a:t>
            </a:r>
            <a:r>
              <a:rPr lang="en-US" altLang="zh-CN" sz="1400" kern="0" dirty="0">
                <a:effectLst>
                  <a:outerShdw blurRad="38100" dist="38100" dir="2700000" algn="tl">
                    <a:srgbClr val="C0C0C0"/>
                  </a:outerShdw>
                </a:effectLst>
                <a:latin typeface="微软雅黑" pitchFamily="34" charset="-122"/>
                <a:ea typeface="微软雅黑" pitchFamily="34" charset="-122"/>
              </a:rPr>
              <a:t>SOA</a:t>
            </a:r>
            <a:r>
              <a:rPr lang="zh-CN" altLang="en-US" sz="1400" kern="0" dirty="0">
                <a:effectLst>
                  <a:outerShdw blurRad="38100" dist="38100" dir="2700000" algn="tl">
                    <a:srgbClr val="C0C0C0"/>
                  </a:outerShdw>
                </a:effectLst>
                <a:latin typeface="微软雅黑" pitchFamily="34" charset="-122"/>
                <a:ea typeface="微软雅黑" pitchFamily="34" charset="-122"/>
              </a:rPr>
              <a:t>标准，以及面向安全、电子商务、公众领域和特定市场的</a:t>
            </a:r>
            <a:r>
              <a:rPr lang="zh-CN" altLang="en-US" sz="1400" kern="0" dirty="0" smtClean="0">
                <a:effectLst>
                  <a:outerShdw blurRad="38100" dist="38100" dir="2700000" algn="tl">
                    <a:srgbClr val="C0C0C0"/>
                  </a:outerShdw>
                </a:effectLst>
                <a:latin typeface="微软雅黑" pitchFamily="34" charset="-122"/>
                <a:ea typeface="微软雅黑" pitchFamily="34" charset="-122"/>
              </a:rPr>
              <a:t>标准</a:t>
            </a:r>
            <a:r>
              <a:rPr lang="en-US" altLang="zh-CN" sz="1400" kern="0" dirty="0" smtClean="0">
                <a:effectLst>
                  <a:outerShdw blurRad="38100" dist="38100" dir="2700000" algn="tl">
                    <a:srgbClr val="C0C0C0"/>
                  </a:outerShdw>
                </a:effectLst>
                <a:latin typeface="微软雅黑" pitchFamily="34" charset="-122"/>
                <a:ea typeface="微软雅黑" pitchFamily="34" charset="-122"/>
              </a:rPr>
              <a:t>, 100</a:t>
            </a:r>
            <a:r>
              <a:rPr lang="zh-CN" altLang="en-US" sz="1400" kern="0" dirty="0">
                <a:effectLst>
                  <a:outerShdw blurRad="38100" dist="38100" dir="2700000" algn="tl">
                    <a:srgbClr val="C0C0C0"/>
                  </a:outerShdw>
                </a:effectLst>
                <a:latin typeface="微软雅黑" pitchFamily="34" charset="-122"/>
                <a:ea typeface="微软雅黑" pitchFamily="34" charset="-122"/>
              </a:rPr>
              <a:t>多个国家的</a:t>
            </a:r>
            <a:r>
              <a:rPr lang="en-US" altLang="zh-CN" sz="1400" kern="0" dirty="0">
                <a:effectLst>
                  <a:outerShdw blurRad="38100" dist="38100" dir="2700000" algn="tl">
                    <a:srgbClr val="C0C0C0"/>
                  </a:outerShdw>
                </a:effectLst>
                <a:latin typeface="微软雅黑" pitchFamily="34" charset="-122"/>
                <a:ea typeface="微软雅黑" pitchFamily="34" charset="-122"/>
              </a:rPr>
              <a:t>600</a:t>
            </a:r>
            <a:r>
              <a:rPr lang="zh-CN" altLang="en-US" sz="1400" kern="0" dirty="0">
                <a:effectLst>
                  <a:outerShdw blurRad="38100" dist="38100" dir="2700000" algn="tl">
                    <a:srgbClr val="C0C0C0"/>
                  </a:outerShdw>
                </a:effectLst>
                <a:latin typeface="微软雅黑" pitchFamily="34" charset="-122"/>
                <a:ea typeface="微软雅黑" pitchFamily="34" charset="-122"/>
              </a:rPr>
              <a:t>多家组织、企业，参与人数超过</a:t>
            </a:r>
            <a:r>
              <a:rPr lang="en-US" altLang="zh-CN" sz="1400" kern="0" dirty="0">
                <a:effectLst>
                  <a:outerShdw blurRad="38100" dist="38100" dir="2700000" algn="tl">
                    <a:srgbClr val="C0C0C0"/>
                  </a:outerShdw>
                </a:effectLst>
                <a:latin typeface="微软雅黑" pitchFamily="34" charset="-122"/>
                <a:ea typeface="微软雅黑" pitchFamily="34" charset="-122"/>
              </a:rPr>
              <a:t>5000</a:t>
            </a:r>
            <a:r>
              <a:rPr lang="zh-CN" altLang="en-US" sz="1400" kern="0" dirty="0">
                <a:effectLst>
                  <a:outerShdw blurRad="38100" dist="38100" dir="2700000" algn="tl">
                    <a:srgbClr val="C0C0C0"/>
                  </a:outerShdw>
                </a:effectLst>
                <a:latin typeface="微软雅黑" pitchFamily="34" charset="-122"/>
                <a:ea typeface="微软雅黑" pitchFamily="34" charset="-122"/>
              </a:rPr>
              <a:t>人的国际化组织</a:t>
            </a:r>
            <a:endParaRPr lang="en-US" altLang="zh-CN" sz="1400" kern="0" dirty="0" smtClean="0">
              <a:effectLst>
                <a:outerShdw blurRad="38100" dist="38100" dir="2700000" algn="tl">
                  <a:srgbClr val="C0C0C0"/>
                </a:outerShdw>
              </a:effectLst>
              <a:latin typeface="微软雅黑" pitchFamily="34" charset="-122"/>
              <a:ea typeface="微软雅黑" pitchFamily="34" charset="-122"/>
            </a:endParaRPr>
          </a:p>
          <a:p>
            <a:pPr marL="285750" indent="-285750">
              <a:lnSpc>
                <a:spcPct val="120000"/>
              </a:lnSpc>
              <a:spcBef>
                <a:spcPct val="20000"/>
              </a:spcBef>
              <a:buClr>
                <a:srgbClr val="FF6600"/>
              </a:buClr>
              <a:buSzPct val="70000"/>
              <a:buFont typeface="Wingdings" pitchFamily="2" charset="2"/>
              <a:buChar char="l"/>
              <a:defRPr/>
            </a:pPr>
            <a:r>
              <a:rPr lang="en-US" altLang="zh-CN" sz="1600" kern="0" dirty="0" smtClean="0">
                <a:effectLst>
                  <a:outerShdw blurRad="38100" dist="38100" dir="2700000" algn="tl">
                    <a:srgbClr val="C0C0C0"/>
                  </a:outerShdw>
                </a:effectLst>
                <a:latin typeface="微软雅黑" pitchFamily="34" charset="-122"/>
                <a:ea typeface="微软雅黑" pitchFamily="34" charset="-122"/>
              </a:rPr>
              <a:t>OASIS </a:t>
            </a:r>
            <a:r>
              <a:rPr lang="en-US" altLang="zh-CN" sz="1600" kern="0" dirty="0">
                <a:effectLst>
                  <a:outerShdw blurRad="38100" dist="38100" dir="2700000" algn="tl">
                    <a:srgbClr val="C0C0C0"/>
                  </a:outerShdw>
                </a:effectLst>
                <a:latin typeface="微软雅黑" pitchFamily="34" charset="-122"/>
                <a:ea typeface="微软雅黑" pitchFamily="34" charset="-122"/>
                <a:hlinkClick r:id="rId4" action="ppaction://hlinkfile"/>
              </a:rPr>
              <a:t>Open CSA Member Section</a:t>
            </a:r>
            <a:r>
              <a:rPr lang="en-US" altLang="zh-CN" sz="1600" kern="0" dirty="0">
                <a:effectLst>
                  <a:outerShdw blurRad="38100" dist="38100" dir="2700000" algn="tl">
                    <a:srgbClr val="C0C0C0"/>
                  </a:outerShdw>
                </a:effectLst>
                <a:latin typeface="微软雅黑" pitchFamily="34" charset="-122"/>
                <a:ea typeface="微软雅黑" pitchFamily="34" charset="-122"/>
              </a:rPr>
              <a:t> </a:t>
            </a:r>
            <a:r>
              <a:rPr lang="zh-CN" altLang="en-US" sz="1600" kern="0" dirty="0">
                <a:effectLst>
                  <a:outerShdw blurRad="38100" dist="38100" dir="2700000" algn="tl">
                    <a:srgbClr val="C0C0C0"/>
                  </a:outerShdw>
                </a:effectLst>
                <a:latin typeface="微软雅黑" pitchFamily="34" charset="-122"/>
                <a:ea typeface="微软雅黑" pitchFamily="34" charset="-122"/>
              </a:rPr>
              <a:t>分会</a:t>
            </a:r>
            <a:endParaRPr lang="en-US" altLang="zh-CN" sz="1600" kern="0" dirty="0">
              <a:effectLst>
                <a:outerShdw blurRad="38100" dist="38100" dir="2700000" algn="tl">
                  <a:srgbClr val="C0C0C0"/>
                </a:outerShdw>
              </a:effectLst>
              <a:latin typeface="微软雅黑" pitchFamily="34" charset="-122"/>
              <a:ea typeface="微软雅黑" pitchFamily="34" charset="-122"/>
            </a:endParaRPr>
          </a:p>
          <a:p>
            <a:pPr lvl="1">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  9</a:t>
            </a:r>
            <a:r>
              <a:rPr lang="zh-CN" altLang="en-US" sz="1400" dirty="0">
                <a:latin typeface="微软雅黑" pitchFamily="34" charset="-122"/>
                <a:ea typeface="微软雅黑" pitchFamily="34" charset="-122"/>
              </a:rPr>
              <a:t>个</a:t>
            </a:r>
            <a:r>
              <a:rPr lang="en-US" altLang="zh-CN" sz="1400" dirty="0">
                <a:latin typeface="微软雅黑" pitchFamily="34" charset="-122"/>
                <a:ea typeface="微软雅黑" pitchFamily="34" charset="-122"/>
              </a:rPr>
              <a:t>SCA</a:t>
            </a:r>
            <a:r>
              <a:rPr lang="zh-CN" altLang="en-US" sz="1400" dirty="0">
                <a:latin typeface="微软雅黑" pitchFamily="34" charset="-122"/>
                <a:ea typeface="微软雅黑" pitchFamily="34" charset="-122"/>
              </a:rPr>
              <a:t>技术委员会</a:t>
            </a:r>
            <a:r>
              <a:rPr lang="en-US" altLang="zh-CN" sz="1400" dirty="0">
                <a:latin typeface="微软雅黑" pitchFamily="34" charset="-122"/>
                <a:ea typeface="微软雅黑" pitchFamily="34" charset="-122"/>
              </a:rPr>
              <a:t>(</a:t>
            </a:r>
            <a:r>
              <a:rPr lang="en-US" altLang="zh-CN" sz="1400" dirty="0">
                <a:latin typeface="微软雅黑" pitchFamily="34" charset="-122"/>
                <a:ea typeface="微软雅黑" pitchFamily="34" charset="-122"/>
                <a:hlinkClick r:id="rId5" action="ppaction://hlinkfile"/>
              </a:rPr>
              <a:t>TCs on SCA</a:t>
            </a:r>
            <a:r>
              <a:rPr lang="en-US" altLang="zh-CN" sz="1400" dirty="0">
                <a:latin typeface="微软雅黑" pitchFamily="34" charset="-122"/>
                <a:ea typeface="微软雅黑" pitchFamily="34" charset="-122"/>
              </a:rPr>
              <a:t>)</a:t>
            </a:r>
          </a:p>
          <a:p>
            <a:pPr lvl="1">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  4</a:t>
            </a:r>
            <a:r>
              <a:rPr lang="zh-CN" altLang="en-US" sz="1400" dirty="0">
                <a:latin typeface="微软雅黑" pitchFamily="34" charset="-122"/>
                <a:ea typeface="微软雅黑" pitchFamily="34" charset="-122"/>
              </a:rPr>
              <a:t>个</a:t>
            </a:r>
            <a:r>
              <a:rPr lang="en-US" altLang="zh-CN" sz="1400" dirty="0">
                <a:latin typeface="微软雅黑" pitchFamily="34" charset="-122"/>
                <a:ea typeface="微软雅黑" pitchFamily="34" charset="-122"/>
              </a:rPr>
              <a:t>SDO</a:t>
            </a:r>
            <a:r>
              <a:rPr lang="zh-CN" altLang="en-US" sz="1400" dirty="0">
                <a:latin typeface="微软雅黑" pitchFamily="34" charset="-122"/>
                <a:ea typeface="微软雅黑" pitchFamily="34" charset="-122"/>
              </a:rPr>
              <a:t>技术委员会</a:t>
            </a:r>
            <a:r>
              <a:rPr lang="en-US" altLang="zh-CN" sz="1400" dirty="0">
                <a:latin typeface="微软雅黑" pitchFamily="34" charset="-122"/>
                <a:ea typeface="微软雅黑" pitchFamily="34" charset="-122"/>
              </a:rPr>
              <a:t>(</a:t>
            </a:r>
            <a:r>
              <a:rPr lang="en-US" altLang="zh-CN" sz="1400" dirty="0">
                <a:latin typeface="微软雅黑" pitchFamily="34" charset="-122"/>
                <a:ea typeface="微软雅黑" pitchFamily="34" charset="-122"/>
                <a:hlinkClick r:id="rId6" action="ppaction://hlinkfile"/>
              </a:rPr>
              <a:t>TC on</a:t>
            </a:r>
            <a:r>
              <a:rPr lang="zh-CN" altLang="en-US" sz="1400" dirty="0">
                <a:latin typeface="微软雅黑" pitchFamily="34" charset="-122"/>
                <a:ea typeface="微软雅黑" pitchFamily="34" charset="-122"/>
                <a:hlinkClick r:id="rId6" action="ppaction://hlinkfile"/>
              </a:rPr>
              <a:t> </a:t>
            </a:r>
            <a:r>
              <a:rPr lang="en-US" altLang="zh-CN" sz="1400" dirty="0">
                <a:latin typeface="微软雅黑" pitchFamily="34" charset="-122"/>
                <a:ea typeface="微软雅黑" pitchFamily="34" charset="-122"/>
                <a:hlinkClick r:id="rId6" action="ppaction://hlinkfile"/>
              </a:rPr>
              <a:t>SDO</a:t>
            </a:r>
            <a:r>
              <a:rPr lang="en-US" altLang="zh-CN" sz="1400" dirty="0" smtClean="0">
                <a:latin typeface="微软雅黑" pitchFamily="34" charset="-122"/>
                <a:ea typeface="微软雅黑" pitchFamily="34" charset="-122"/>
              </a:rPr>
              <a:t>)</a:t>
            </a:r>
          </a:p>
          <a:p>
            <a:pPr lvl="1">
              <a:lnSpc>
                <a:spcPct val="120000"/>
              </a:lnSpc>
              <a:spcBef>
                <a:spcPct val="20000"/>
              </a:spcBef>
              <a:buClr>
                <a:srgbClr val="FF6600"/>
              </a:buClr>
              <a:buSzPct val="70000"/>
              <a:buFont typeface="Wingdings" pitchFamily="2" charset="2"/>
              <a:buChar char="u"/>
              <a:defRPr/>
            </a:pPr>
            <a:r>
              <a:rPr lang="zh-CN" altLang="en-US" sz="1400" dirty="0" smtClean="0">
                <a:latin typeface="微软雅黑" pitchFamily="34" charset="-122"/>
                <a:ea typeface="微软雅黑" pitchFamily="34" charset="-122"/>
              </a:rPr>
              <a:t>  </a:t>
            </a:r>
            <a:r>
              <a:rPr lang="zh-CN" altLang="en-US" sz="1400" b="1" dirty="0" smtClean="0">
                <a:solidFill>
                  <a:srgbClr val="0000CC"/>
                </a:solidFill>
                <a:latin typeface="微软雅黑" pitchFamily="34" charset="-122"/>
                <a:ea typeface="微软雅黑" pitchFamily="34" charset="-122"/>
              </a:rPr>
              <a:t>已</a:t>
            </a:r>
            <a:r>
              <a:rPr lang="zh-CN" altLang="en-US" sz="1400" b="1" dirty="0">
                <a:solidFill>
                  <a:srgbClr val="0000CC"/>
                </a:solidFill>
                <a:latin typeface="微软雅黑" pitchFamily="34" charset="-122"/>
                <a:ea typeface="微软雅黑" pitchFamily="34" charset="-122"/>
              </a:rPr>
              <a:t>有 </a:t>
            </a:r>
            <a:r>
              <a:rPr lang="en-US" altLang="zh-CN" sz="1400" b="1" dirty="0" smtClean="0">
                <a:solidFill>
                  <a:srgbClr val="0000CC"/>
                </a:solidFill>
                <a:latin typeface="微软雅黑" pitchFamily="34" charset="-122"/>
                <a:ea typeface="微软雅黑" pitchFamily="34" charset="-122"/>
              </a:rPr>
              <a:t>16 </a:t>
            </a:r>
            <a:r>
              <a:rPr lang="zh-CN" altLang="en-US" sz="1400" b="1" dirty="0">
                <a:solidFill>
                  <a:srgbClr val="0000CC"/>
                </a:solidFill>
                <a:latin typeface="微软雅黑" pitchFamily="34" charset="-122"/>
                <a:ea typeface="微软雅黑" pitchFamily="34" charset="-122"/>
              </a:rPr>
              <a:t>名核心技术人员加入</a:t>
            </a:r>
            <a:r>
              <a:rPr lang="en-US" altLang="zh-CN" sz="1400" b="1" dirty="0">
                <a:solidFill>
                  <a:srgbClr val="0000CC"/>
                </a:solidFill>
                <a:latin typeface="微软雅黑" pitchFamily="34" charset="-122"/>
                <a:ea typeface="微软雅黑" pitchFamily="34" charset="-122"/>
              </a:rPr>
              <a:t>OASIS</a:t>
            </a:r>
            <a:r>
              <a:rPr lang="zh-CN" altLang="en-US" sz="1400" b="1" dirty="0">
                <a:solidFill>
                  <a:srgbClr val="0000CC"/>
                </a:solidFill>
                <a:latin typeface="微软雅黑" pitchFamily="34" charset="-122"/>
                <a:ea typeface="微软雅黑" pitchFamily="34" charset="-122"/>
              </a:rPr>
              <a:t>下设</a:t>
            </a:r>
            <a:r>
              <a:rPr lang="en-US" altLang="zh-CN" sz="1400" b="1" dirty="0">
                <a:solidFill>
                  <a:srgbClr val="0000CC"/>
                </a:solidFill>
                <a:latin typeface="微软雅黑" pitchFamily="34" charset="-122"/>
                <a:ea typeface="微软雅黑" pitchFamily="34" charset="-122"/>
              </a:rPr>
              <a:t>7</a:t>
            </a:r>
            <a:r>
              <a:rPr lang="zh-CN" altLang="en-US" sz="1400" b="1" dirty="0">
                <a:solidFill>
                  <a:srgbClr val="0000CC"/>
                </a:solidFill>
                <a:latin typeface="微软雅黑" pitchFamily="34" charset="-122"/>
                <a:ea typeface="微软雅黑" pitchFamily="34" charset="-122"/>
              </a:rPr>
              <a:t>个技术委员会</a:t>
            </a:r>
            <a:r>
              <a:rPr lang="en-US" altLang="zh-CN" sz="1400" b="1" dirty="0">
                <a:solidFill>
                  <a:srgbClr val="0000CC"/>
                </a:solidFill>
                <a:latin typeface="微软雅黑" pitchFamily="34" charset="-122"/>
                <a:ea typeface="微软雅黑" pitchFamily="34" charset="-122"/>
              </a:rPr>
              <a:t>(</a:t>
            </a:r>
            <a:r>
              <a:rPr lang="zh-CN" altLang="en-US" sz="1400" b="1" dirty="0">
                <a:solidFill>
                  <a:srgbClr val="0000CC"/>
                </a:solidFill>
                <a:latin typeface="微软雅黑" pitchFamily="34" charset="-122"/>
                <a:ea typeface="微软雅黑" pitchFamily="34" charset="-122"/>
              </a:rPr>
              <a:t>包括 </a:t>
            </a:r>
            <a:r>
              <a:rPr lang="en-US" altLang="zh-CN" sz="1400" b="1" dirty="0">
                <a:solidFill>
                  <a:srgbClr val="0000CC"/>
                </a:solidFill>
                <a:latin typeface="微软雅黑" pitchFamily="34" charset="-122"/>
                <a:ea typeface="微软雅黑" pitchFamily="34" charset="-122"/>
              </a:rPr>
              <a:t>TOSCA </a:t>
            </a:r>
            <a:r>
              <a:rPr lang="zh-CN" altLang="en-US" sz="1400" b="1" dirty="0">
                <a:solidFill>
                  <a:srgbClr val="0000CC"/>
                </a:solidFill>
                <a:latin typeface="微软雅黑" pitchFamily="34" charset="-122"/>
                <a:ea typeface="微软雅黑" pitchFamily="34" charset="-122"/>
              </a:rPr>
              <a:t>等云计算标准</a:t>
            </a:r>
            <a:r>
              <a:rPr lang="en-US" altLang="zh-CN" sz="1400" b="1" dirty="0">
                <a:solidFill>
                  <a:srgbClr val="0000CC"/>
                </a:solidFill>
                <a:latin typeface="微软雅黑" pitchFamily="34" charset="-122"/>
                <a:ea typeface="微软雅黑" pitchFamily="34" charset="-122"/>
              </a:rPr>
              <a:t>)</a:t>
            </a:r>
          </a:p>
          <a:p>
            <a:pPr marL="285750" indent="-285750">
              <a:lnSpc>
                <a:spcPct val="120000"/>
              </a:lnSpc>
              <a:spcBef>
                <a:spcPct val="20000"/>
              </a:spcBef>
              <a:buClr>
                <a:srgbClr val="FF6600"/>
              </a:buClr>
              <a:buSzPct val="70000"/>
              <a:buFont typeface="Wingdings" pitchFamily="2" charset="2"/>
              <a:buChar char="l"/>
              <a:defRPr/>
            </a:pPr>
            <a:r>
              <a:rPr lang="zh-CN" altLang="en-US" sz="1600" kern="0" dirty="0">
                <a:effectLst>
                  <a:outerShdw blurRad="38100" dist="38100" dir="2700000" algn="tl">
                    <a:srgbClr val="C0C0C0"/>
                  </a:outerShdw>
                </a:effectLst>
                <a:latin typeface="微软雅黑" pitchFamily="34" charset="-122"/>
                <a:ea typeface="微软雅黑" pitchFamily="34" charset="-122"/>
              </a:rPr>
              <a:t>通过 </a:t>
            </a:r>
            <a:r>
              <a:rPr lang="en-US" altLang="zh-CN" sz="1600" kern="0" dirty="0">
                <a:effectLst>
                  <a:outerShdw blurRad="38100" dist="38100" dir="2700000" algn="tl">
                    <a:srgbClr val="C0C0C0"/>
                  </a:outerShdw>
                </a:effectLst>
                <a:latin typeface="微软雅黑" pitchFamily="34" charset="-122"/>
                <a:ea typeface="微软雅黑" pitchFamily="34" charset="-122"/>
                <a:hlinkClick r:id="rId7" action="ppaction://hlinkfile"/>
              </a:rPr>
              <a:t>My Groups</a:t>
            </a:r>
            <a:r>
              <a:rPr lang="en-US" altLang="zh-CN" sz="1600" kern="0" dirty="0">
                <a:effectLst>
                  <a:outerShdw blurRad="38100" dist="38100" dir="2700000" algn="tl">
                    <a:srgbClr val="C0C0C0"/>
                  </a:outerShdw>
                </a:effectLst>
                <a:latin typeface="微软雅黑" pitchFamily="34" charset="-122"/>
                <a:ea typeface="微软雅黑" pitchFamily="34" charset="-122"/>
              </a:rPr>
              <a:t> </a:t>
            </a:r>
            <a:r>
              <a:rPr lang="zh-CN" altLang="en-US" sz="1600" kern="0" dirty="0">
                <a:effectLst>
                  <a:outerShdw blurRad="38100" dist="38100" dir="2700000" algn="tl">
                    <a:srgbClr val="C0C0C0"/>
                  </a:outerShdw>
                </a:effectLst>
                <a:latin typeface="微软雅黑" pitchFamily="34" charset="-122"/>
                <a:ea typeface="微软雅黑" pitchFamily="34" charset="-122"/>
              </a:rPr>
              <a:t>平台协作和制定标准</a:t>
            </a:r>
            <a:endParaRPr lang="en-US" altLang="zh-CN" sz="1600" kern="0" dirty="0">
              <a:effectLst>
                <a:outerShdw blurRad="38100" dist="38100" dir="2700000" algn="tl">
                  <a:srgbClr val="C0C0C0"/>
                </a:outerShdw>
              </a:effectLst>
              <a:latin typeface="微软雅黑" pitchFamily="34" charset="-122"/>
              <a:ea typeface="微软雅黑" pitchFamily="34" charset="-122"/>
            </a:endParaRP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Charter Submission Discuss</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Open CSA Member Section</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organizational voting</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SCA-Assembly TC</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SCA-J TC</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SDO TC</a:t>
            </a:r>
          </a:p>
          <a:p>
            <a:pPr marL="742950" lvl="1" indent="-285750">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Telecom Services Member Section</a:t>
            </a:r>
            <a:endParaRPr lang="zh-CN" altLang="en-US" sz="1400" dirty="0">
              <a:latin typeface="微软雅黑" pitchFamily="34" charset="-122"/>
              <a:ea typeface="微软雅黑" pitchFamily="34" charset="-122"/>
            </a:endParaRPr>
          </a:p>
        </p:txBody>
      </p:sp>
      <p:pic>
        <p:nvPicPr>
          <p:cNvPr id="7" name="Picture 12" descr="IBM">
            <a:hlinkClick r:id="rId8"/>
          </p:cNvPr>
          <p:cNvPicPr>
            <a:picLocks noChangeAspect="1" noChangeArrowheads="1"/>
          </p:cNvPicPr>
          <p:nvPr/>
        </p:nvPicPr>
        <p:blipFill>
          <a:blip r:embed="rId9" cstate="print"/>
          <a:srcRect/>
          <a:stretch>
            <a:fillRect/>
          </a:stretch>
        </p:blipFill>
        <p:spPr bwMode="auto">
          <a:xfrm>
            <a:off x="7691264" y="2057412"/>
            <a:ext cx="1152128" cy="4762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14" descr="Primeton">
            <a:hlinkClick r:id="rId10"/>
          </p:cNvPr>
          <p:cNvPicPr>
            <a:picLocks noChangeAspect="1" noChangeArrowheads="1"/>
          </p:cNvPicPr>
          <p:nvPr/>
        </p:nvPicPr>
        <p:blipFill>
          <a:blip r:embed="rId11" cstate="print"/>
          <a:srcRect/>
          <a:stretch>
            <a:fillRect/>
          </a:stretch>
        </p:blipFill>
        <p:spPr bwMode="auto">
          <a:xfrm>
            <a:off x="7124334" y="3786063"/>
            <a:ext cx="1719058" cy="4441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9" descr="无标题"/>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32639" y="5585804"/>
            <a:ext cx="1782762" cy="4325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22185" y="2921967"/>
            <a:ext cx="1893218" cy="4912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 name="Picture 17" descr="screen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1446" y="4649507"/>
            <a:ext cx="1293958" cy="5767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8320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7934" y="1124744"/>
            <a:ext cx="5760640" cy="792088"/>
          </a:xfrm>
          <a:prstGeom prst="rect">
            <a:avLst/>
          </a:prstGeom>
        </p:spPr>
        <p:style>
          <a:lnRef idx="2">
            <a:schemeClr val="accent6"/>
          </a:lnRef>
          <a:fillRef idx="1">
            <a:schemeClr val="lt1"/>
          </a:fillRef>
          <a:effectRef idx="0">
            <a:schemeClr val="accent6"/>
          </a:effectRef>
          <a:fontRef idx="minor">
            <a:schemeClr val="dk1"/>
          </a:fontRef>
        </p:style>
        <p:txBody>
          <a:bodyPr rtlCol="0" anchor="b"/>
          <a:lstStyle/>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、亚联</a:t>
            </a:r>
            <a:r>
              <a:rPr lang="en-US" altLang="zh-CN" sz="1600" dirty="0" smtClean="0">
                <a:latin typeface="微软雅黑" pitchFamily="34" charset="-122"/>
                <a:ea typeface="微软雅黑" pitchFamily="34" charset="-122"/>
              </a:rPr>
              <a:t>CRM</a:t>
            </a:r>
            <a:r>
              <a:rPr lang="zh-CN" altLang="en-US" sz="1600" dirty="0" smtClean="0">
                <a:latin typeface="微软雅黑" pitchFamily="34" charset="-122"/>
                <a:ea typeface="微软雅黑" pitchFamily="34" charset="-122"/>
              </a:rPr>
              <a:t>和</a:t>
            </a:r>
            <a:r>
              <a:rPr lang="en-US" altLang="zh-CN" sz="1600" dirty="0" smtClean="0">
                <a:latin typeface="微软雅黑" pitchFamily="34" charset="-122"/>
                <a:ea typeface="微软雅黑" pitchFamily="34" charset="-122"/>
              </a:rPr>
              <a:t>BOSS</a:t>
            </a:r>
            <a:r>
              <a:rPr lang="zh-CN" altLang="en-US" sz="1600" dirty="0" smtClean="0">
                <a:latin typeface="微软雅黑" pitchFamily="34" charset="-122"/>
                <a:ea typeface="微软雅黑" pitchFamily="34" charset="-122"/>
              </a:rPr>
              <a:t>核心提供的接口统一为一个接口，根据</a:t>
            </a:r>
            <a:r>
              <a:rPr lang="en-US" altLang="zh-CN" sz="1600" dirty="0" err="1" smtClean="0">
                <a:latin typeface="微软雅黑" pitchFamily="34" charset="-122"/>
                <a:ea typeface="微软雅黑" pitchFamily="34" charset="-122"/>
              </a:rPr>
              <a:t>BusiCode</a:t>
            </a:r>
            <a:r>
              <a:rPr lang="zh-CN" altLang="en-US" sz="1600" dirty="0" smtClean="0">
                <a:latin typeface="微软雅黑" pitchFamily="34" charset="-122"/>
                <a:ea typeface="微软雅黑" pitchFamily="34" charset="-122"/>
              </a:rPr>
              <a:t>区分，对外不透明</a:t>
            </a:r>
            <a:endParaRPr lang="zh-CN" altLang="en-US" sz="1600" dirty="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smtClean="0"/>
              <a:t>亚联统一接口平台分析</a:t>
            </a:r>
            <a:endParaRPr lang="zh-CN" alt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327895"/>
            <a:ext cx="47053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5059941" y="2878447"/>
            <a:ext cx="868633" cy="108012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124744"/>
            <a:ext cx="2956076" cy="37164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022913" y="3271694"/>
            <a:ext cx="917239" cy="307777"/>
          </a:xfrm>
          <a:prstGeom prst="rect">
            <a:avLst/>
          </a:prstGeom>
        </p:spPr>
        <p:txBody>
          <a:bodyPr wrap="none">
            <a:spAutoFit/>
          </a:bodyPr>
          <a:lstStyle/>
          <a:p>
            <a:pPr algn="ctr"/>
            <a:r>
              <a:rPr lang="en-US" altLang="zh-CN" sz="1400" dirty="0" smtClean="0"/>
              <a:t>JSON</a:t>
            </a:r>
            <a:r>
              <a:rPr lang="zh-CN" altLang="en-US" sz="1400" dirty="0" smtClean="0"/>
              <a:t>报文</a:t>
            </a:r>
            <a:endParaRPr lang="zh-CN" altLang="en-US" sz="1400" dirty="0"/>
          </a:p>
        </p:txBody>
      </p:sp>
      <p:sp>
        <p:nvSpPr>
          <p:cNvPr id="4" name="矩形 3"/>
          <p:cNvSpPr/>
          <p:nvPr/>
        </p:nvSpPr>
        <p:spPr>
          <a:xfrm>
            <a:off x="323528" y="908238"/>
            <a:ext cx="108012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现状</a:t>
            </a:r>
            <a:endParaRPr lang="zh-CN" altLang="en-US" sz="1600" dirty="0">
              <a:latin typeface="微软雅黑" pitchFamily="34" charset="-122"/>
              <a:ea typeface="微软雅黑" pitchFamily="34" charset="-122"/>
            </a:endParaRPr>
          </a:p>
        </p:txBody>
      </p:sp>
      <p:sp>
        <p:nvSpPr>
          <p:cNvPr id="6" name="矩形 5"/>
          <p:cNvSpPr/>
          <p:nvPr/>
        </p:nvSpPr>
        <p:spPr>
          <a:xfrm>
            <a:off x="167934" y="5049180"/>
            <a:ext cx="8220490" cy="1332148"/>
          </a:xfrm>
          <a:prstGeom prst="rect">
            <a:avLst/>
          </a:prstGeom>
        </p:spPr>
        <p:style>
          <a:lnRef idx="2">
            <a:schemeClr val="accent6"/>
          </a:lnRef>
          <a:fillRef idx="1">
            <a:schemeClr val="lt1"/>
          </a:fillRef>
          <a:effectRef idx="0">
            <a:schemeClr val="accent6"/>
          </a:effectRef>
          <a:fontRef idx="minor">
            <a:schemeClr val="dk1"/>
          </a:fontRef>
        </p:style>
        <p:txBody>
          <a:bodyPr rtlCol="0" anchor="b"/>
          <a:lstStyle/>
          <a:p>
            <a:r>
              <a:rPr lang="zh-CN" altLang="en-US" sz="1600" b="1" dirty="0">
                <a:latin typeface="微软雅黑" pitchFamily="34" charset="-122"/>
                <a:ea typeface="微软雅黑" pitchFamily="34" charset="-122"/>
              </a:rPr>
              <a:t>通过统一接口封装后，对外暴露服务变成一个不可控的黑</a:t>
            </a:r>
            <a:r>
              <a:rPr lang="zh-CN" altLang="en-US" sz="1600" b="1" dirty="0" smtClean="0">
                <a:latin typeface="微软雅黑" pitchFamily="34" charset="-122"/>
                <a:ea typeface="微软雅黑" pitchFamily="34" charset="-122"/>
              </a:rPr>
              <a:t>盒</a:t>
            </a:r>
            <a:r>
              <a:rPr lang="zh-CN" altLang="en-US" sz="1600" dirty="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1</a:t>
            </a:r>
            <a:r>
              <a:rPr lang="zh-CN" altLang="en-US" sz="1600" dirty="0" smtClean="0">
                <a:latin typeface="微软雅黑" pitchFamily="34" charset="-122"/>
                <a:ea typeface="微软雅黑" pitchFamily="34" charset="-122"/>
              </a:rPr>
              <a:t>、对外接口统一为一个或者几个有限的接口，接口操作（方法）增删过程不透明；</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2</a:t>
            </a:r>
            <a:r>
              <a:rPr lang="zh-CN" altLang="en-US" sz="1600" dirty="0" smtClean="0">
                <a:latin typeface="微软雅黑" pitchFamily="34" charset="-122"/>
                <a:ea typeface="微软雅黑" pitchFamily="34" charset="-122"/>
              </a:rPr>
              <a:t>、某个操作（方法）的参数个数和参数类型可以随意修改，变化过程不透明；</a:t>
            </a:r>
            <a:endParaRPr lang="en-US" altLang="zh-CN" sz="1600" dirty="0" smtClean="0">
              <a:latin typeface="微软雅黑" pitchFamily="34" charset="-122"/>
              <a:ea typeface="微软雅黑" pitchFamily="34" charset="-122"/>
            </a:endParaRPr>
          </a:p>
          <a:p>
            <a:r>
              <a:rPr lang="en-US" altLang="zh-CN" sz="1600" dirty="0" smtClean="0">
                <a:latin typeface="微软雅黑" pitchFamily="34" charset="-122"/>
                <a:ea typeface="微软雅黑" pitchFamily="34" charset="-122"/>
              </a:rPr>
              <a:t>3</a:t>
            </a:r>
            <a:r>
              <a:rPr lang="zh-CN" altLang="en-US" sz="1600" dirty="0" smtClean="0">
                <a:latin typeface="微软雅黑" pitchFamily="34" charset="-122"/>
                <a:ea typeface="微软雅黑" pitchFamily="34" charset="-122"/>
              </a:rPr>
              <a:t>、在</a:t>
            </a:r>
            <a:r>
              <a:rPr lang="en-US" altLang="zh-CN" sz="1600" dirty="0" smtClean="0">
                <a:latin typeface="微软雅黑" pitchFamily="34" charset="-122"/>
                <a:ea typeface="微软雅黑" pitchFamily="34" charset="-122"/>
              </a:rPr>
              <a:t>ESB Server</a:t>
            </a:r>
            <a:r>
              <a:rPr lang="zh-CN" altLang="en-US" sz="1600" dirty="0" smtClean="0">
                <a:latin typeface="微软雅黑" pitchFamily="34" charset="-122"/>
                <a:ea typeface="微软雅黑" pitchFamily="34" charset="-122"/>
              </a:rPr>
              <a:t>侧，接口操作仅仅部署一次，接口部署上线过程不透明。</a:t>
            </a:r>
            <a:endParaRPr lang="en-US" altLang="zh-CN" sz="1600" dirty="0" smtClean="0">
              <a:latin typeface="微软雅黑" pitchFamily="34" charset="-122"/>
              <a:ea typeface="微软雅黑" pitchFamily="34" charset="-122"/>
            </a:endParaRPr>
          </a:p>
        </p:txBody>
      </p:sp>
      <p:sp>
        <p:nvSpPr>
          <p:cNvPr id="16" name="矩形 15"/>
          <p:cNvSpPr/>
          <p:nvPr/>
        </p:nvSpPr>
        <p:spPr>
          <a:xfrm>
            <a:off x="323528" y="4869160"/>
            <a:ext cx="1080120" cy="3600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微软雅黑" pitchFamily="34" charset="-122"/>
                <a:ea typeface="微软雅黑" pitchFamily="34" charset="-122"/>
              </a:rPr>
              <a:t>问题</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6754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亚联统一接口平台的应对策略</a:t>
            </a:r>
            <a:endParaRPr lang="zh-CN" altLang="en-US"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763686" y="3789040"/>
            <a:ext cx="5616624" cy="3024336"/>
          </a:xfrm>
          <a:prstGeom prst="rect">
            <a:avLst/>
          </a:prstGeom>
          <a:noFill/>
          <a:ln>
            <a:noFill/>
          </a:ln>
        </p:spPr>
      </p:pic>
      <p:pic>
        <p:nvPicPr>
          <p:cNvPr id="15"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1816304"/>
            <a:ext cx="4464497" cy="1612696"/>
          </a:xfrm>
          <a:prstGeom prst="rect">
            <a:avLst/>
          </a:prstGeom>
          <a:noFill/>
          <a:ln>
            <a:noFill/>
          </a:ln>
        </p:spPr>
      </p:pic>
      <p:pic>
        <p:nvPicPr>
          <p:cNvPr id="615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7" y="1816304"/>
            <a:ext cx="4464497" cy="161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07817" y="1052736"/>
            <a:ext cx="4156362" cy="5511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a:latin typeface="微软雅黑" pitchFamily="34" charset="-122"/>
                <a:ea typeface="微软雅黑" pitchFamily="34" charset="-122"/>
              </a:rPr>
              <a:t>HTTP+WSDL/SOAP</a:t>
            </a:r>
            <a:r>
              <a:rPr lang="zh-CN" altLang="zh-CN" sz="1600" dirty="0">
                <a:latin typeface="微软雅黑" pitchFamily="34" charset="-122"/>
                <a:ea typeface="微软雅黑" pitchFamily="34" charset="-122"/>
              </a:rPr>
              <a:t>管控能力示意图</a:t>
            </a:r>
            <a:endParaRPr lang="zh-CN" altLang="en-US" sz="1600" dirty="0">
              <a:latin typeface="微软雅黑" pitchFamily="34" charset="-122"/>
              <a:ea typeface="微软雅黑" pitchFamily="34" charset="-122"/>
            </a:endParaRPr>
          </a:p>
        </p:txBody>
      </p:sp>
      <p:sp>
        <p:nvSpPr>
          <p:cNvPr id="18" name="矩形 17"/>
          <p:cNvSpPr/>
          <p:nvPr/>
        </p:nvSpPr>
        <p:spPr>
          <a:xfrm>
            <a:off x="4779820" y="1052736"/>
            <a:ext cx="4156362" cy="5511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latin typeface="微软雅黑" pitchFamily="34" charset="-122"/>
                <a:ea typeface="微软雅黑" pitchFamily="34" charset="-122"/>
              </a:rPr>
              <a:t>HTTP+JSON+JSON</a:t>
            </a:r>
            <a:r>
              <a:rPr lang="zh-CN" altLang="zh-CN" sz="1600" dirty="0" smtClean="0">
                <a:latin typeface="微软雅黑" pitchFamily="34" charset="-122"/>
                <a:ea typeface="微软雅黑" pitchFamily="34" charset="-122"/>
              </a:rPr>
              <a:t>报文管</a:t>
            </a:r>
            <a:r>
              <a:rPr lang="zh-CN" altLang="zh-CN" sz="1600" dirty="0">
                <a:latin typeface="微软雅黑" pitchFamily="34" charset="-122"/>
                <a:ea typeface="微软雅黑" pitchFamily="34" charset="-122"/>
              </a:rPr>
              <a:t>控能力示意图</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411920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服务治理平台</a:t>
            </a:r>
            <a:r>
              <a:rPr lang="en-US" altLang="zh-CN" smtClean="0"/>
              <a:t>-</a:t>
            </a:r>
            <a:r>
              <a:rPr lang="zh-CN" altLang="en-US" smtClean="0"/>
              <a:t>软件资产管理（</a:t>
            </a:r>
            <a:r>
              <a:rPr lang="en-US" altLang="zh-CN" smtClean="0"/>
              <a:t>SAM</a:t>
            </a:r>
            <a:r>
              <a:rPr lang="zh-CN" altLang="en-US" smtClean="0"/>
              <a:t>）系统演示</a:t>
            </a:r>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1495425"/>
            <a:ext cx="58197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67279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演示：接口注册管理</a:t>
            </a:r>
            <a:endParaRPr lang="zh-CN" alt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0728"/>
            <a:ext cx="9137266" cy="41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64177" y="5234930"/>
            <a:ext cx="8208912" cy="15064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CN" sz="1400" smtClean="0"/>
          </a:p>
          <a:p>
            <a:pPr marL="285750" indent="-285750">
              <a:buFont typeface="Wingdings" pitchFamily="2" charset="2"/>
              <a:buChar char="p"/>
            </a:pPr>
            <a:r>
              <a:rPr lang="zh-CN" altLang="en-US" sz="1600" smtClean="0">
                <a:latin typeface="微软雅黑" pitchFamily="34" charset="-122"/>
                <a:ea typeface="微软雅黑" pitchFamily="34" charset="-122"/>
              </a:rPr>
              <a:t>对系统、服务、操作、参数等</a:t>
            </a:r>
            <a:r>
              <a:rPr lang="en-US" altLang="zh-CN" sz="1600" smtClean="0">
                <a:latin typeface="微软雅黑" pitchFamily="34" charset="-122"/>
                <a:ea typeface="微软雅黑" pitchFamily="34" charset="-122"/>
              </a:rPr>
              <a:t>IT</a:t>
            </a:r>
            <a:r>
              <a:rPr lang="zh-CN" altLang="en-US" sz="1600" smtClean="0">
                <a:latin typeface="微软雅黑" pitchFamily="34" charset="-122"/>
                <a:ea typeface="微软雅黑" pitchFamily="34" charset="-122"/>
              </a:rPr>
              <a:t>资产进行体系化管理</a:t>
            </a:r>
            <a:endParaRPr lang="en-US" altLang="zh-CN" sz="1600" smtClean="0">
              <a:latin typeface="微软雅黑" pitchFamily="34" charset="-122"/>
              <a:ea typeface="微软雅黑" pitchFamily="34" charset="-122"/>
            </a:endParaRPr>
          </a:p>
          <a:p>
            <a:pPr marL="742950" lvl="1" indent="-285750">
              <a:buFont typeface="Wingdings" pitchFamily="2" charset="2"/>
              <a:buChar char="Ø"/>
            </a:pPr>
            <a:r>
              <a:rPr lang="zh-CN" altLang="en-US" sz="1400" smtClean="0">
                <a:latin typeface="微软雅黑" pitchFamily="34" charset="-122"/>
                <a:ea typeface="微软雅黑" pitchFamily="34" charset="-122"/>
              </a:rPr>
              <a:t>技术架构统一采用</a:t>
            </a:r>
            <a:r>
              <a:rPr lang="en-US" altLang="zh-CN" sz="1400" smtClean="0">
                <a:latin typeface="微软雅黑" pitchFamily="34" charset="-122"/>
                <a:ea typeface="微软雅黑" pitchFamily="34" charset="-122"/>
              </a:rPr>
              <a:t>HTTP+JSON</a:t>
            </a:r>
            <a:r>
              <a:rPr lang="zh-CN" altLang="en-US" sz="1400" smtClean="0">
                <a:latin typeface="微软雅黑" pitchFamily="34" charset="-122"/>
                <a:ea typeface="微软雅黑" pitchFamily="34" charset="-122"/>
              </a:rPr>
              <a:t>；</a:t>
            </a:r>
            <a:endParaRPr lang="en-US" altLang="zh-CN" sz="1400" smtClean="0">
              <a:latin typeface="微软雅黑" pitchFamily="34" charset="-122"/>
              <a:ea typeface="微软雅黑" pitchFamily="34" charset="-122"/>
            </a:endParaRPr>
          </a:p>
          <a:p>
            <a:pPr marL="742950" lvl="1" indent="-285750">
              <a:buFont typeface="Wingdings" pitchFamily="2" charset="2"/>
              <a:buChar char="Ø"/>
            </a:pPr>
            <a:r>
              <a:rPr lang="zh-CN" altLang="en-US" sz="1400" smtClean="0">
                <a:latin typeface="微软雅黑" pitchFamily="34" charset="-122"/>
                <a:ea typeface="微软雅黑" pitchFamily="34" charset="-122"/>
              </a:rPr>
              <a:t>系统、服务、操作等统一命名；</a:t>
            </a:r>
            <a:endParaRPr lang="en-US" altLang="zh-CN" sz="1400" smtClean="0">
              <a:latin typeface="微软雅黑" pitchFamily="34" charset="-122"/>
              <a:ea typeface="微软雅黑" pitchFamily="34" charset="-122"/>
            </a:endParaRPr>
          </a:p>
          <a:p>
            <a:pPr marL="742950" lvl="1" indent="-285750">
              <a:buFont typeface="Wingdings" pitchFamily="2" charset="2"/>
              <a:buChar char="Ø"/>
            </a:pPr>
            <a:r>
              <a:rPr lang="zh-CN" altLang="en-US" sz="1400" smtClean="0">
                <a:latin typeface="微软雅黑" pitchFamily="34" charset="-122"/>
                <a:ea typeface="微软雅黑" pitchFamily="34" charset="-122"/>
              </a:rPr>
              <a:t>系统、服务、操作提供状态管理</a:t>
            </a:r>
            <a:endParaRPr lang="en-US" altLang="zh-CN" sz="1400" smtClean="0">
              <a:latin typeface="微软雅黑" pitchFamily="34" charset="-122"/>
              <a:ea typeface="微软雅黑" pitchFamily="34" charset="-122"/>
            </a:endParaRPr>
          </a:p>
          <a:p>
            <a:pPr marL="285750" indent="-285750">
              <a:buFont typeface="Wingdings" pitchFamily="2" charset="2"/>
              <a:buChar char="p"/>
            </a:pPr>
            <a:r>
              <a:rPr lang="zh-CN" altLang="en-US" sz="1600" smtClean="0">
                <a:latin typeface="微软雅黑" pitchFamily="34" charset="-122"/>
                <a:ea typeface="微软雅黑" pitchFamily="34" charset="-122"/>
              </a:rPr>
              <a:t>注册方式支持脚本批量和界面录入，操作方便快捷</a:t>
            </a:r>
            <a:endParaRPr lang="en-US" altLang="zh-CN" sz="1400" smtClean="0">
              <a:solidFill>
                <a:schemeClr val="tx1"/>
              </a:solidFill>
              <a:latin typeface="微软雅黑" pitchFamily="34" charset="-122"/>
              <a:ea typeface="微软雅黑" pitchFamily="34" charset="-122"/>
            </a:endParaRPr>
          </a:p>
        </p:txBody>
      </p:sp>
      <p:sp>
        <p:nvSpPr>
          <p:cNvPr id="7" name="圆角矩形 6"/>
          <p:cNvSpPr/>
          <p:nvPr/>
        </p:nvSpPr>
        <p:spPr>
          <a:xfrm>
            <a:off x="752209" y="5018906"/>
            <a:ext cx="2844316" cy="432048"/>
          </a:xfrm>
          <a:prstGeom prst="roundRect">
            <a:avLst>
              <a:gd name="adj" fmla="val 6230"/>
            </a:avLst>
          </a:prstGeom>
        </p:spPr>
        <p:style>
          <a:lnRef idx="1">
            <a:schemeClr val="dk1"/>
          </a:lnRef>
          <a:fillRef idx="2">
            <a:schemeClr val="dk1"/>
          </a:fillRef>
          <a:effectRef idx="1">
            <a:schemeClr val="dk1"/>
          </a:effectRef>
          <a:fontRef idx="minor">
            <a:schemeClr val="dk1"/>
          </a:fontRef>
        </p:style>
        <p:txBody>
          <a:bodyPr anchor="ctr"/>
          <a:lstStyle/>
          <a:p>
            <a:pPr>
              <a:defRPr/>
            </a:pPr>
            <a:r>
              <a:rPr lang="zh-CN" altLang="en-US" sz="1600" smtClean="0">
                <a:latin typeface="微软雅黑" pitchFamily="34" charset="-122"/>
                <a:ea typeface="微软雅黑" pitchFamily="34" charset="-122"/>
              </a:rPr>
              <a:t>接口注册管理</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4920043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：接口注册管理</a:t>
            </a:r>
          </a:p>
        </p:txBody>
      </p:sp>
      <p:grpSp>
        <p:nvGrpSpPr>
          <p:cNvPr id="4" name="组合 3"/>
          <p:cNvGrpSpPr/>
          <p:nvPr/>
        </p:nvGrpSpPr>
        <p:grpSpPr>
          <a:xfrm>
            <a:off x="1" y="965420"/>
            <a:ext cx="9144000" cy="5402124"/>
            <a:chOff x="1" y="965420"/>
            <a:chExt cx="9144000" cy="5402124"/>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65420"/>
              <a:ext cx="9144000" cy="540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 y="965420"/>
              <a:ext cx="1763688" cy="4066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smtClean="0">
                  <a:latin typeface="微软雅黑" pitchFamily="34" charset="-122"/>
                  <a:ea typeface="微软雅黑" pitchFamily="34" charset="-122"/>
                </a:rPr>
                <a:t>接口服务统计</a:t>
              </a:r>
              <a:endParaRPr lang="zh-CN" altLang="en-US" sz="1400">
                <a:latin typeface="微软雅黑" pitchFamily="34" charset="-122"/>
                <a:ea typeface="微软雅黑" pitchFamily="34" charset="-122"/>
              </a:endParaRPr>
            </a:p>
          </p:txBody>
        </p:sp>
      </p:grpSp>
      <p:grpSp>
        <p:nvGrpSpPr>
          <p:cNvPr id="5" name="组合 4"/>
          <p:cNvGrpSpPr/>
          <p:nvPr/>
        </p:nvGrpSpPr>
        <p:grpSpPr>
          <a:xfrm>
            <a:off x="0" y="1412776"/>
            <a:ext cx="9144002" cy="5403657"/>
            <a:chOff x="0" y="1372108"/>
            <a:chExt cx="9144002" cy="5403657"/>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1372108"/>
              <a:ext cx="9144000" cy="540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0" y="1372108"/>
              <a:ext cx="1763688" cy="40668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smtClean="0">
                  <a:latin typeface="微软雅黑" pitchFamily="34" charset="-122"/>
                  <a:ea typeface="微软雅黑" pitchFamily="34" charset="-122"/>
                </a:rPr>
                <a:t>调用关系统计</a:t>
              </a:r>
              <a:endParaRPr lang="zh-CN" altLang="en-US" sz="1400">
                <a:latin typeface="微软雅黑" pitchFamily="34" charset="-122"/>
                <a:ea typeface="微软雅黑" pitchFamily="34" charset="-122"/>
              </a:endParaRPr>
            </a:p>
          </p:txBody>
        </p:sp>
      </p:grpSp>
    </p:spTree>
    <p:extLst>
      <p:ext uri="{BB962C8B-B14F-4D97-AF65-F5344CB8AC3E}">
        <p14:creationId xmlns:p14="http://schemas.microsoft.com/office/powerpoint/2010/main" val="3242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 </a:t>
            </a:r>
            <a:r>
              <a:rPr lang="zh-CN" altLang="en-US" smtClean="0"/>
              <a:t>部署管理</a:t>
            </a:r>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2045"/>
            <a:ext cx="9174940" cy="543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标注 2"/>
          <p:cNvSpPr/>
          <p:nvPr/>
        </p:nvSpPr>
        <p:spPr>
          <a:xfrm>
            <a:off x="5148064" y="1376061"/>
            <a:ext cx="1152128" cy="648072"/>
          </a:xfrm>
          <a:prstGeom prst="wedgeRoundRectCallout">
            <a:avLst>
              <a:gd name="adj1" fmla="val -43340"/>
              <a:gd name="adj2" fmla="val 81453"/>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smtClean="0">
                <a:latin typeface="微软雅黑" pitchFamily="34" charset="-122"/>
                <a:ea typeface="微软雅黑" pitchFamily="34" charset="-122"/>
              </a:rPr>
              <a:t>1</a:t>
            </a:r>
            <a:r>
              <a:rPr lang="zh-CN" altLang="en-US" sz="1400" smtClean="0">
                <a:latin typeface="微软雅黑" pitchFamily="34" charset="-122"/>
                <a:ea typeface="微软雅黑" pitchFamily="34" charset="-122"/>
              </a:rPr>
              <a:t>、根据编码查询部署接口列表</a:t>
            </a:r>
            <a:endParaRPr lang="zh-CN" altLang="en-US" sz="1400">
              <a:latin typeface="微软雅黑" pitchFamily="34" charset="-122"/>
              <a:ea typeface="微软雅黑" pitchFamily="34" charset="-122"/>
            </a:endParaRPr>
          </a:p>
        </p:txBody>
      </p:sp>
      <p:sp>
        <p:nvSpPr>
          <p:cNvPr id="5" name="圆角矩形标注 4"/>
          <p:cNvSpPr/>
          <p:nvPr/>
        </p:nvSpPr>
        <p:spPr>
          <a:xfrm>
            <a:off x="6917199" y="2312165"/>
            <a:ext cx="1152128" cy="648072"/>
          </a:xfrm>
          <a:prstGeom prst="wedgeRoundRectCallout">
            <a:avLst>
              <a:gd name="adj1" fmla="val 54979"/>
              <a:gd name="adj2" fmla="val 7724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、查询某个接口部署历史</a:t>
            </a:r>
          </a:p>
        </p:txBody>
      </p:sp>
      <p:sp>
        <p:nvSpPr>
          <p:cNvPr id="4" name="右弧形箭头 3"/>
          <p:cNvSpPr/>
          <p:nvPr/>
        </p:nvSpPr>
        <p:spPr>
          <a:xfrm rot="1808483">
            <a:off x="8134457" y="3199042"/>
            <a:ext cx="720080" cy="2337227"/>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7" name="圆角矩形标注 6"/>
          <p:cNvSpPr/>
          <p:nvPr/>
        </p:nvSpPr>
        <p:spPr>
          <a:xfrm>
            <a:off x="3923928" y="5048469"/>
            <a:ext cx="1440160" cy="648072"/>
          </a:xfrm>
          <a:prstGeom prst="wedgeRoundRectCallout">
            <a:avLst>
              <a:gd name="adj1" fmla="val 48819"/>
              <a:gd name="adj2" fmla="val -8070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、客户选择任意两次进行对比，确认差异</a:t>
            </a:r>
          </a:p>
        </p:txBody>
      </p:sp>
    </p:spTree>
    <p:extLst>
      <p:ext uri="{BB962C8B-B14F-4D97-AF65-F5344CB8AC3E}">
        <p14:creationId xmlns:p14="http://schemas.microsoft.com/office/powerpoint/2010/main" val="14196198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：注册</a:t>
            </a:r>
            <a:r>
              <a:rPr lang="zh-CN" altLang="en-US" smtClean="0"/>
              <a:t>审计</a:t>
            </a:r>
            <a:endParaRPr lang="zh-CN" altLang="en-US"/>
          </a:p>
        </p:txBody>
      </p:sp>
      <p:grpSp>
        <p:nvGrpSpPr>
          <p:cNvPr id="3" name="组合 2"/>
          <p:cNvGrpSpPr/>
          <p:nvPr/>
        </p:nvGrpSpPr>
        <p:grpSpPr>
          <a:xfrm>
            <a:off x="1" y="1377704"/>
            <a:ext cx="9144000" cy="5579688"/>
            <a:chOff x="1" y="980728"/>
            <a:chExt cx="9144000" cy="5579688"/>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80728"/>
              <a:ext cx="9144000" cy="55796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标注 3"/>
            <p:cNvSpPr/>
            <p:nvPr/>
          </p:nvSpPr>
          <p:spPr>
            <a:xfrm>
              <a:off x="2411760" y="4005064"/>
              <a:ext cx="1224136" cy="648072"/>
            </a:xfrm>
            <a:prstGeom prst="wedgeRoundRectCallout">
              <a:avLst>
                <a:gd name="adj1" fmla="val 48819"/>
                <a:gd name="adj2" fmla="val -8070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、审计任务列表</a:t>
              </a:r>
            </a:p>
          </p:txBody>
        </p:sp>
        <p:sp>
          <p:nvSpPr>
            <p:cNvPr id="5" name="圆角矩形标注 4"/>
            <p:cNvSpPr/>
            <p:nvPr/>
          </p:nvSpPr>
          <p:spPr>
            <a:xfrm>
              <a:off x="5004048" y="3650153"/>
              <a:ext cx="1224136" cy="648072"/>
            </a:xfrm>
            <a:prstGeom prst="wedgeRoundRectCallout">
              <a:avLst>
                <a:gd name="adj1" fmla="val -40372"/>
                <a:gd name="adj2" fmla="val -7438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、审计违规类型</a:t>
              </a:r>
            </a:p>
          </p:txBody>
        </p:sp>
      </p:grpSp>
      <p:sp>
        <p:nvSpPr>
          <p:cNvPr id="7" name="矩形 6"/>
          <p:cNvSpPr/>
          <p:nvPr/>
        </p:nvSpPr>
        <p:spPr>
          <a:xfrm>
            <a:off x="0" y="980728"/>
            <a:ext cx="5285338"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确保服务提供者注册信息正确</a:t>
            </a:r>
          </a:p>
        </p:txBody>
      </p:sp>
    </p:spTree>
    <p:extLst>
      <p:ext uri="{BB962C8B-B14F-4D97-AF65-F5344CB8AC3E}">
        <p14:creationId xmlns:p14="http://schemas.microsoft.com/office/powerpoint/2010/main" val="1274241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：运行</a:t>
            </a:r>
            <a:r>
              <a:rPr lang="zh-CN" altLang="en-US" smtClean="0"/>
              <a:t>期报文审计</a:t>
            </a:r>
            <a:endParaRPr lang="zh-CN" altLang="en-US"/>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12776"/>
            <a:ext cx="9144001" cy="5265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0" y="980728"/>
            <a:ext cx="5285338"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确保服务提供者实际部署运行信息与注册声明一致</a:t>
            </a:r>
          </a:p>
        </p:txBody>
      </p:sp>
      <p:sp>
        <p:nvSpPr>
          <p:cNvPr id="7" name="圆角矩形标注 6"/>
          <p:cNvSpPr/>
          <p:nvPr/>
        </p:nvSpPr>
        <p:spPr>
          <a:xfrm>
            <a:off x="7178201" y="4092092"/>
            <a:ext cx="1112851" cy="648072"/>
          </a:xfrm>
          <a:prstGeom prst="wedgeRoundRectCallout">
            <a:avLst>
              <a:gd name="adj1" fmla="val 48819"/>
              <a:gd name="adj2" fmla="val -80702"/>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a:latin typeface="微软雅黑" pitchFamily="34" charset="-122"/>
                <a:ea typeface="微软雅黑" pitchFamily="34" charset="-122"/>
              </a:rPr>
              <a:t>审计样本合法率</a:t>
            </a:r>
          </a:p>
        </p:txBody>
      </p:sp>
    </p:spTree>
    <p:extLst>
      <p:ext uri="{BB962C8B-B14F-4D97-AF65-F5344CB8AC3E}">
        <p14:creationId xmlns:p14="http://schemas.microsoft.com/office/powerpoint/2010/main" val="42327501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：调用</a:t>
            </a:r>
            <a:r>
              <a:rPr lang="zh-CN" altLang="en-US" smtClean="0"/>
              <a:t>关系审计</a:t>
            </a:r>
            <a:endParaRPr lang="zh-CN" alt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5265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 y="980728"/>
            <a:ext cx="5285339"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确保服务消费者调用关系声明和实际调用保持一致</a:t>
            </a:r>
          </a:p>
        </p:txBody>
      </p:sp>
      <p:sp>
        <p:nvSpPr>
          <p:cNvPr id="5" name="圆角矩形标注 4"/>
          <p:cNvSpPr/>
          <p:nvPr/>
        </p:nvSpPr>
        <p:spPr>
          <a:xfrm>
            <a:off x="5236437" y="4322554"/>
            <a:ext cx="1224136" cy="589156"/>
          </a:xfrm>
          <a:prstGeom prst="wedgeRoundRectCallout">
            <a:avLst>
              <a:gd name="adj1" fmla="val -46838"/>
              <a:gd name="adj2" fmla="val -84914"/>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a:latin typeface="微软雅黑" pitchFamily="34" charset="-122"/>
                <a:ea typeface="微软雅黑" pitchFamily="34" charset="-122"/>
              </a:rPr>
              <a:t>调用关系审计违规类型</a:t>
            </a:r>
          </a:p>
        </p:txBody>
      </p:sp>
    </p:spTree>
    <p:extLst>
      <p:ext uri="{BB962C8B-B14F-4D97-AF65-F5344CB8AC3E}">
        <p14:creationId xmlns:p14="http://schemas.microsoft.com/office/powerpoint/2010/main" val="2262441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：统计</a:t>
            </a:r>
            <a:r>
              <a:rPr lang="zh-CN" altLang="en-US" smtClean="0"/>
              <a:t>综合查询</a:t>
            </a:r>
            <a:endParaRPr lang="zh-CN" alt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3735"/>
            <a:ext cx="9144000" cy="5277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0" y="980728"/>
            <a:ext cx="5285338"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从服务消费者和提供者维度，对运行状况进行统计查询</a:t>
            </a:r>
          </a:p>
        </p:txBody>
      </p:sp>
      <p:sp>
        <p:nvSpPr>
          <p:cNvPr id="5" name="圆角矩形标注 4"/>
          <p:cNvSpPr/>
          <p:nvPr/>
        </p:nvSpPr>
        <p:spPr>
          <a:xfrm>
            <a:off x="6300192" y="2564904"/>
            <a:ext cx="1224136" cy="589156"/>
          </a:xfrm>
          <a:prstGeom prst="wedgeRoundRectCallout">
            <a:avLst>
              <a:gd name="adj1" fmla="val 44583"/>
              <a:gd name="adj2" fmla="val 9114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a:latin typeface="微软雅黑" pitchFamily="34" charset="-122"/>
                <a:ea typeface="微软雅黑" pitchFamily="34" charset="-122"/>
              </a:rPr>
              <a:t>服务运行状况统计</a:t>
            </a:r>
          </a:p>
        </p:txBody>
      </p:sp>
    </p:spTree>
    <p:extLst>
      <p:ext uri="{BB962C8B-B14F-4D97-AF65-F5344CB8AC3E}">
        <p14:creationId xmlns:p14="http://schemas.microsoft.com/office/powerpoint/2010/main" val="877321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a:t>
            </a:r>
            <a:r>
              <a:rPr lang="zh-CN" altLang="en-US" dirty="0" smtClean="0"/>
              <a:t>元参与的国家云计算示范工程项目</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8</a:t>
            </a:fld>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6" y="890523"/>
            <a:ext cx="5976959" cy="4104456"/>
          </a:xfrm>
          <a:prstGeom prst="rect">
            <a:avLst/>
          </a:prstGeom>
          <a:ln w="28575">
            <a:solidFill>
              <a:srgbClr val="0000CC"/>
            </a:solidFill>
          </a:ln>
        </p:spPr>
      </p:pic>
      <p:pic>
        <p:nvPicPr>
          <p:cNvPr id="4" name="内容占位符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6" y="4483357"/>
            <a:ext cx="5755321" cy="2121462"/>
          </a:xfrm>
          <a:prstGeom prst="rect">
            <a:avLst/>
          </a:prstGeom>
        </p:spPr>
      </p:pic>
    </p:spTree>
    <p:extLst>
      <p:ext uri="{BB962C8B-B14F-4D97-AF65-F5344CB8AC3E}">
        <p14:creationId xmlns:p14="http://schemas.microsoft.com/office/powerpoint/2010/main" val="33535724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54993"/>
            <a:ext cx="914400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a:t>SAM</a:t>
            </a:r>
            <a:r>
              <a:rPr lang="zh-CN" altLang="en-US" smtClean="0"/>
              <a:t>演示</a:t>
            </a:r>
            <a:r>
              <a:rPr lang="zh-CN" altLang="en-US"/>
              <a:t>：接口</a:t>
            </a:r>
            <a:r>
              <a:rPr lang="zh-CN" altLang="en-US" smtClean="0"/>
              <a:t>运行统计</a:t>
            </a:r>
            <a:endParaRPr lang="zh-CN" altLang="en-US"/>
          </a:p>
        </p:txBody>
      </p:sp>
      <p:sp>
        <p:nvSpPr>
          <p:cNvPr id="4" name="矩形 3"/>
          <p:cNvSpPr/>
          <p:nvPr/>
        </p:nvSpPr>
        <p:spPr>
          <a:xfrm>
            <a:off x="0" y="980728"/>
            <a:ext cx="5285338"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从服务消费者和提供者维度，汇总统计接口间调用情况</a:t>
            </a:r>
          </a:p>
        </p:txBody>
      </p:sp>
      <p:sp>
        <p:nvSpPr>
          <p:cNvPr id="5" name="圆角矩形标注 4"/>
          <p:cNvSpPr/>
          <p:nvPr/>
        </p:nvSpPr>
        <p:spPr>
          <a:xfrm>
            <a:off x="3563888" y="5805264"/>
            <a:ext cx="1224136" cy="589156"/>
          </a:xfrm>
          <a:prstGeom prst="wedgeRoundRectCallout">
            <a:avLst>
              <a:gd name="adj1" fmla="val 56846"/>
              <a:gd name="adj2" fmla="val -103446"/>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zh-CN" altLang="en-US" sz="1400" dirty="0">
                <a:latin typeface="微软雅黑" pitchFamily="34" charset="-122"/>
                <a:ea typeface="微软雅黑" pitchFamily="34" charset="-122"/>
              </a:rPr>
              <a:t>服务运行汇总统计</a:t>
            </a:r>
          </a:p>
        </p:txBody>
      </p:sp>
    </p:spTree>
    <p:extLst>
      <p:ext uri="{BB962C8B-B14F-4D97-AF65-F5344CB8AC3E}">
        <p14:creationId xmlns:p14="http://schemas.microsoft.com/office/powerpoint/2010/main" val="40289469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SAM</a:t>
            </a:r>
            <a:r>
              <a:rPr lang="zh-CN" altLang="en-US" smtClean="0"/>
              <a:t>演示</a:t>
            </a:r>
            <a:r>
              <a:rPr lang="zh-CN" altLang="en-US"/>
              <a:t>：接口</a:t>
            </a:r>
            <a:r>
              <a:rPr lang="zh-CN" altLang="en-US" smtClean="0"/>
              <a:t>运行诊断</a:t>
            </a:r>
            <a:endParaRPr lang="zh-CN" altLang="en-US"/>
          </a:p>
        </p:txBody>
      </p:sp>
      <p:sp>
        <p:nvSpPr>
          <p:cNvPr id="4" name="矩形 3"/>
          <p:cNvSpPr/>
          <p:nvPr/>
        </p:nvSpPr>
        <p:spPr>
          <a:xfrm>
            <a:off x="0" y="980728"/>
            <a:ext cx="5285338" cy="4066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zh-CN" altLang="en-US" sz="1600">
                <a:latin typeface="微软雅黑" pitchFamily="34" charset="-122"/>
                <a:ea typeface="微软雅黑" pitchFamily="34" charset="-122"/>
              </a:rPr>
              <a:t>对通过调用时长，接口运行进行诊断和分析定位故障</a:t>
            </a:r>
          </a:p>
        </p:txBody>
      </p:sp>
      <p:grpSp>
        <p:nvGrpSpPr>
          <p:cNvPr id="3" name="组合 2"/>
          <p:cNvGrpSpPr/>
          <p:nvPr/>
        </p:nvGrpSpPr>
        <p:grpSpPr>
          <a:xfrm>
            <a:off x="0" y="1484784"/>
            <a:ext cx="9144001" cy="5340965"/>
            <a:chOff x="0" y="1387416"/>
            <a:chExt cx="9144001" cy="5340965"/>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7416"/>
              <a:ext cx="9144000" cy="5340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弧形箭头 4"/>
            <p:cNvSpPr/>
            <p:nvPr/>
          </p:nvSpPr>
          <p:spPr>
            <a:xfrm rot="4947823" flipH="1">
              <a:off x="6599580" y="2309303"/>
              <a:ext cx="527691" cy="2337227"/>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6" name="圆角矩形标注 5"/>
            <p:cNvSpPr/>
            <p:nvPr/>
          </p:nvSpPr>
          <p:spPr>
            <a:xfrm>
              <a:off x="3938788" y="1694262"/>
              <a:ext cx="1346550" cy="589156"/>
            </a:xfrm>
            <a:prstGeom prst="wedgeRoundRectCallout">
              <a:avLst>
                <a:gd name="adj1" fmla="val 39920"/>
                <a:gd name="adj2" fmla="val 8650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、服务运行超时列表查询</a:t>
              </a:r>
            </a:p>
          </p:txBody>
        </p:sp>
        <p:sp>
          <p:nvSpPr>
            <p:cNvPr id="7" name="圆角矩形标注 6"/>
            <p:cNvSpPr/>
            <p:nvPr/>
          </p:nvSpPr>
          <p:spPr>
            <a:xfrm>
              <a:off x="3265513" y="4938308"/>
              <a:ext cx="1346550" cy="589156"/>
            </a:xfrm>
            <a:prstGeom prst="wedgeRoundRectCallout">
              <a:avLst>
                <a:gd name="adj1" fmla="val -31231"/>
                <a:gd name="adj2" fmla="val -8954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、服务运行耗时分布情况</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338" y="4627776"/>
              <a:ext cx="3858663" cy="1961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右弧形箭头 9"/>
            <p:cNvSpPr/>
            <p:nvPr/>
          </p:nvSpPr>
          <p:spPr>
            <a:xfrm rot="1853559">
              <a:off x="8089313" y="3627719"/>
              <a:ext cx="489399" cy="2337227"/>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schemeClr val="tx1"/>
                </a:solidFill>
              </a:endParaRPr>
            </a:p>
          </p:txBody>
        </p:sp>
        <p:sp>
          <p:nvSpPr>
            <p:cNvPr id="11" name="圆角矩形标注 10"/>
            <p:cNvSpPr/>
            <p:nvPr/>
          </p:nvSpPr>
          <p:spPr>
            <a:xfrm>
              <a:off x="6860298" y="5820976"/>
              <a:ext cx="2168634" cy="712879"/>
            </a:xfrm>
            <a:prstGeom prst="wedgeRoundRectCallout">
              <a:avLst>
                <a:gd name="adj1" fmla="val -28714"/>
                <a:gd name="adj2" fmla="val -89547"/>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、通过服务运行异常期间趋势图分析故障</a:t>
              </a:r>
            </a:p>
          </p:txBody>
        </p:sp>
      </p:grpSp>
    </p:spTree>
    <p:extLst>
      <p:ext uri="{BB962C8B-B14F-4D97-AF65-F5344CB8AC3E}">
        <p14:creationId xmlns:p14="http://schemas.microsoft.com/office/powerpoint/2010/main" val="42753920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上海公司</a:t>
            </a:r>
            <a:r>
              <a:rPr lang="en-US" altLang="zh-CN" smtClean="0"/>
              <a:t>SOA</a:t>
            </a:r>
            <a:r>
              <a:rPr lang="zh-CN" altLang="en-US" smtClean="0"/>
              <a:t>服务治理后续规划</a:t>
            </a:r>
            <a:endParaRPr lang="en-US" dirty="0"/>
          </a:p>
        </p:txBody>
      </p:sp>
      <p:sp>
        <p:nvSpPr>
          <p:cNvPr id="4" name="Rectangle 3"/>
          <p:cNvSpPr>
            <a:spLocks noChangeArrowheads="1"/>
          </p:cNvSpPr>
          <p:nvPr/>
        </p:nvSpPr>
        <p:spPr bwMode="auto">
          <a:xfrm>
            <a:off x="395536" y="1340768"/>
            <a:ext cx="2286000" cy="869950"/>
          </a:xfrm>
          <a:prstGeom prst="rect">
            <a:avLst/>
          </a:prstGeom>
          <a:ln/>
        </p:spPr>
        <p:style>
          <a:lnRef idx="1">
            <a:schemeClr val="accent1"/>
          </a:lnRef>
          <a:fillRef idx="3">
            <a:schemeClr val="accent1"/>
          </a:fillRef>
          <a:effectRef idx="2">
            <a:schemeClr val="accent1"/>
          </a:effectRef>
          <a:fontRef idx="minor">
            <a:schemeClr val="lt1"/>
          </a:fontRef>
        </p:style>
        <p:txBody>
          <a:bodyPr tIns="91440" bIns="91440" anchor="ctr"/>
          <a:lstStyle/>
          <a:p>
            <a:pPr algn="ctr"/>
            <a:r>
              <a:rPr lang="zh-CN" altLang="en-US" b="1" smtClean="0">
                <a:latin typeface="微软雅黑" pitchFamily="34" charset="-122"/>
                <a:ea typeface="微软雅黑" pitchFamily="34" charset="-122"/>
              </a:rPr>
              <a:t>服务标准化</a:t>
            </a:r>
            <a:endParaRPr lang="zh-CN" altLang="en-US" b="1" dirty="0">
              <a:latin typeface="微软雅黑" pitchFamily="34" charset="-122"/>
              <a:ea typeface="微软雅黑" pitchFamily="34" charset="-122"/>
            </a:endParaRPr>
          </a:p>
        </p:txBody>
      </p:sp>
      <p:sp>
        <p:nvSpPr>
          <p:cNvPr id="5" name="AutoShape 4"/>
          <p:cNvSpPr>
            <a:spLocks noChangeArrowheads="1"/>
          </p:cNvSpPr>
          <p:nvPr/>
        </p:nvSpPr>
        <p:spPr bwMode="auto">
          <a:xfrm rot="5400000">
            <a:off x="2647405" y="1659061"/>
            <a:ext cx="827088" cy="212725"/>
          </a:xfrm>
          <a:prstGeom prst="triangle">
            <a:avLst>
              <a:gd name="adj" fmla="val 50000"/>
            </a:avLst>
          </a:prstGeom>
          <a:ln/>
        </p:spPr>
        <p:style>
          <a:lnRef idx="1">
            <a:schemeClr val="accent2"/>
          </a:lnRef>
          <a:fillRef idx="3">
            <a:schemeClr val="accent2"/>
          </a:fillRef>
          <a:effectRef idx="2">
            <a:schemeClr val="accent2"/>
          </a:effectRef>
          <a:fontRef idx="minor">
            <a:schemeClr val="lt1"/>
          </a:fontRef>
        </p:style>
        <p:txBody>
          <a:bodyPr tIns="91440" bIns="91440" anchor="ctr"/>
          <a:lstStyle/>
          <a:p>
            <a:endParaRPr lang="zh-CN" altLang="en-US">
              <a:ea typeface="宋体" pitchFamily="2" charset="-122"/>
            </a:endParaRPr>
          </a:p>
        </p:txBody>
      </p:sp>
      <p:sp>
        <p:nvSpPr>
          <p:cNvPr id="7" name="Rectangle 6"/>
          <p:cNvSpPr>
            <a:spLocks noChangeArrowheads="1"/>
          </p:cNvSpPr>
          <p:nvPr/>
        </p:nvSpPr>
        <p:spPr bwMode="auto">
          <a:xfrm>
            <a:off x="3444094" y="1350293"/>
            <a:ext cx="2286000" cy="860425"/>
          </a:xfrm>
          <a:prstGeom prst="rect">
            <a:avLst/>
          </a:prstGeom>
          <a:ln/>
        </p:spPr>
        <p:style>
          <a:lnRef idx="1">
            <a:schemeClr val="accent6"/>
          </a:lnRef>
          <a:fillRef idx="3">
            <a:schemeClr val="accent6"/>
          </a:fillRef>
          <a:effectRef idx="2">
            <a:schemeClr val="accent6"/>
          </a:effectRef>
          <a:fontRef idx="minor">
            <a:schemeClr val="lt1"/>
          </a:fontRef>
        </p:style>
        <p:txBody>
          <a:bodyPr tIns="91440" bIns="91440" anchor="ctr"/>
          <a:lstStyle/>
          <a:p>
            <a:pPr algn="ctr"/>
            <a:r>
              <a:rPr lang="zh-CN" altLang="en-US" b="1" smtClean="0">
                <a:latin typeface="微软雅黑" pitchFamily="34" charset="-122"/>
                <a:ea typeface="微软雅黑" pitchFamily="34" charset="-122"/>
              </a:rPr>
              <a:t>能力开放</a:t>
            </a:r>
            <a:endParaRPr lang="en-GB" altLang="zh-CN" b="1">
              <a:latin typeface="微软雅黑" pitchFamily="34" charset="-122"/>
              <a:ea typeface="微软雅黑" pitchFamily="34" charset="-122"/>
            </a:endParaRPr>
          </a:p>
        </p:txBody>
      </p:sp>
      <p:sp>
        <p:nvSpPr>
          <p:cNvPr id="8" name="Rectangle 7"/>
          <p:cNvSpPr>
            <a:spLocks noChangeArrowheads="1"/>
          </p:cNvSpPr>
          <p:nvPr/>
        </p:nvSpPr>
        <p:spPr bwMode="auto">
          <a:xfrm>
            <a:off x="6504236" y="1351880"/>
            <a:ext cx="2286000" cy="860425"/>
          </a:xfrm>
          <a:prstGeom prst="rect">
            <a:avLst/>
          </a:prstGeom>
          <a:ln/>
        </p:spPr>
        <p:style>
          <a:lnRef idx="1">
            <a:schemeClr val="dk1"/>
          </a:lnRef>
          <a:fillRef idx="2">
            <a:schemeClr val="dk1"/>
          </a:fillRef>
          <a:effectRef idx="1">
            <a:schemeClr val="dk1"/>
          </a:effectRef>
          <a:fontRef idx="minor">
            <a:schemeClr val="dk1"/>
          </a:fontRef>
        </p:style>
        <p:txBody>
          <a:bodyPr tIns="91440" bIns="91440" anchor="ctr"/>
          <a:lstStyle/>
          <a:p>
            <a:pPr algn="ctr"/>
            <a:r>
              <a:rPr lang="zh-CN" altLang="en-US" b="1" smtClean="0">
                <a:latin typeface="微软雅黑" pitchFamily="34" charset="-122"/>
                <a:ea typeface="微软雅黑" pitchFamily="34" charset="-122"/>
              </a:rPr>
              <a:t>平台运营</a:t>
            </a:r>
            <a:endParaRPr lang="en-GB" altLang="zh-CN" b="1">
              <a:latin typeface="微软雅黑" pitchFamily="34" charset="-122"/>
              <a:ea typeface="微软雅黑" pitchFamily="34" charset="-122"/>
            </a:endParaRPr>
          </a:p>
        </p:txBody>
      </p:sp>
      <p:sp>
        <p:nvSpPr>
          <p:cNvPr id="9" name="AutoShape 8"/>
          <p:cNvSpPr>
            <a:spLocks noChangeArrowheads="1"/>
          </p:cNvSpPr>
          <p:nvPr/>
        </p:nvSpPr>
        <p:spPr bwMode="auto">
          <a:xfrm rot="5400000">
            <a:off x="5707311" y="1709068"/>
            <a:ext cx="827088" cy="214312"/>
          </a:xfrm>
          <a:prstGeom prst="triangle">
            <a:avLst>
              <a:gd name="adj" fmla="val 50000"/>
            </a:avLst>
          </a:prstGeom>
          <a:ln/>
        </p:spPr>
        <p:style>
          <a:lnRef idx="1">
            <a:schemeClr val="accent2"/>
          </a:lnRef>
          <a:fillRef idx="3">
            <a:schemeClr val="accent2"/>
          </a:fillRef>
          <a:effectRef idx="2">
            <a:schemeClr val="accent2"/>
          </a:effectRef>
          <a:fontRef idx="minor">
            <a:schemeClr val="lt1"/>
          </a:fontRef>
        </p:style>
        <p:txBody>
          <a:bodyPr tIns="91440" bIns="91440" anchor="ctr"/>
          <a:lstStyle/>
          <a:p>
            <a:endParaRPr lang="zh-CN" altLang="en-US">
              <a:ea typeface="宋体" pitchFamily="2" charset="-122"/>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4" y="4256829"/>
            <a:ext cx="2633662" cy="205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485" y="4332655"/>
            <a:ext cx="3273425" cy="1900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6996" y="4332655"/>
            <a:ext cx="2519399" cy="1900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9"/>
          <p:cNvSpPr>
            <a:spLocks noChangeArrowheads="1"/>
          </p:cNvSpPr>
          <p:nvPr/>
        </p:nvSpPr>
        <p:spPr bwMode="auto">
          <a:xfrm>
            <a:off x="6495269" y="2564904"/>
            <a:ext cx="2286000" cy="1567876"/>
          </a:xfrm>
          <a:prstGeom prst="rect">
            <a:avLst/>
          </a:prstGeom>
          <a:ln/>
        </p:spPr>
        <p:style>
          <a:lnRef idx="1">
            <a:schemeClr val="dk1"/>
          </a:lnRef>
          <a:fillRef idx="2">
            <a:schemeClr val="dk1"/>
          </a:fillRef>
          <a:effectRef idx="1">
            <a:schemeClr val="dk1"/>
          </a:effectRef>
          <a:fontRef idx="minor">
            <a:schemeClr val="dk1"/>
          </a:fontRef>
        </p:style>
        <p:txBody>
          <a:bodyPr tIns="91440" bIns="91440" anchor="t"/>
          <a:lstStyle/>
          <a:p>
            <a:pPr marL="285750" indent="-285750" eaLnBrk="0" hangingPunct="0">
              <a:lnSpc>
                <a:spcPct val="140000"/>
              </a:lnSpc>
              <a:buFont typeface="Wingdings" pitchFamily="2" charset="2"/>
              <a:buChar char="p"/>
            </a:pPr>
            <a:r>
              <a:rPr lang="zh-CN" altLang="en-US" sz="1600" smtClean="0">
                <a:solidFill>
                  <a:srgbClr val="000000"/>
                </a:solidFill>
                <a:latin typeface="微软雅黑" pitchFamily="34" charset="-122"/>
                <a:ea typeface="微软雅黑" pitchFamily="34" charset="-122"/>
              </a:rPr>
              <a:t>电信能力运营</a:t>
            </a:r>
            <a:endParaRPr lang="en-US" altLang="zh-CN" sz="1600" smtClean="0">
              <a:solidFill>
                <a:srgbClr val="000000"/>
              </a:solidFill>
              <a:latin typeface="微软雅黑" pitchFamily="34" charset="-122"/>
              <a:ea typeface="微软雅黑" pitchFamily="34" charset="-122"/>
            </a:endParaRPr>
          </a:p>
          <a:p>
            <a:pPr marL="285750" indent="-285750" eaLnBrk="0" hangingPunct="0">
              <a:lnSpc>
                <a:spcPct val="140000"/>
              </a:lnSpc>
              <a:buFont typeface="Wingdings" pitchFamily="2" charset="2"/>
              <a:buChar char="p"/>
            </a:pPr>
            <a:r>
              <a:rPr lang="zh-CN" altLang="en-US" sz="1600" smtClean="0">
                <a:solidFill>
                  <a:srgbClr val="000000"/>
                </a:solidFill>
                <a:latin typeface="微软雅黑" pitchFamily="34" charset="-122"/>
                <a:ea typeface="微软雅黑" pitchFamily="34" charset="-122"/>
              </a:rPr>
              <a:t>互联网生态链建立</a:t>
            </a:r>
            <a:endParaRPr lang="en-US" altLang="zh-CN" sz="1600" smtClean="0">
              <a:solidFill>
                <a:srgbClr val="000000"/>
              </a:solidFill>
              <a:latin typeface="微软雅黑" pitchFamily="34" charset="-122"/>
              <a:ea typeface="微软雅黑" pitchFamily="34" charset="-122"/>
            </a:endParaRPr>
          </a:p>
          <a:p>
            <a:pPr marL="285750" indent="-285750" eaLnBrk="0" hangingPunct="0">
              <a:lnSpc>
                <a:spcPct val="140000"/>
              </a:lnSpc>
              <a:buFont typeface="Wingdings" pitchFamily="2" charset="2"/>
              <a:buChar char="p"/>
            </a:pPr>
            <a:r>
              <a:rPr lang="zh-CN" altLang="en-US" sz="1600" smtClean="0">
                <a:solidFill>
                  <a:srgbClr val="000000"/>
                </a:solidFill>
                <a:latin typeface="微软雅黑" pitchFamily="34" charset="-122"/>
                <a:ea typeface="微软雅黑" pitchFamily="34" charset="-122"/>
              </a:rPr>
              <a:t>合作、共赢，业务创新</a:t>
            </a:r>
            <a:endParaRPr lang="en-US" altLang="zh-CN" sz="1600">
              <a:solidFill>
                <a:srgbClr val="000000"/>
              </a:solidFill>
              <a:latin typeface="微软雅黑" pitchFamily="34" charset="-122"/>
              <a:ea typeface="微软雅黑" pitchFamily="34" charset="-122"/>
            </a:endParaRPr>
          </a:p>
        </p:txBody>
      </p:sp>
      <p:sp>
        <p:nvSpPr>
          <p:cNvPr id="17" name="Rectangle 10"/>
          <p:cNvSpPr>
            <a:spLocks noChangeArrowheads="1"/>
          </p:cNvSpPr>
          <p:nvPr/>
        </p:nvSpPr>
        <p:spPr bwMode="auto">
          <a:xfrm>
            <a:off x="3444094" y="2564904"/>
            <a:ext cx="2286000" cy="1567876"/>
          </a:xfrm>
          <a:prstGeom prst="rect">
            <a:avLst/>
          </a:prstGeom>
          <a:ln/>
        </p:spPr>
        <p:style>
          <a:lnRef idx="1">
            <a:schemeClr val="accent6"/>
          </a:lnRef>
          <a:fillRef idx="2">
            <a:schemeClr val="accent6"/>
          </a:fillRef>
          <a:effectRef idx="1">
            <a:schemeClr val="accent6"/>
          </a:effectRef>
          <a:fontRef idx="minor">
            <a:schemeClr val="dk1"/>
          </a:fontRef>
        </p:style>
        <p:txBody>
          <a:bodyPr tIns="91440" bIns="91440" anchor="t"/>
          <a:lstStyle/>
          <a:p>
            <a:pPr marL="285750" indent="-285750">
              <a:buFont typeface="Wingdings" pitchFamily="2" charset="2"/>
              <a:buChar char="p"/>
            </a:pPr>
            <a:r>
              <a:rPr lang="zh-CN" altLang="en-US" sz="1600">
                <a:latin typeface="微软雅黑" pitchFamily="34" charset="-122"/>
                <a:ea typeface="微软雅黑" pitchFamily="34" charset="-122"/>
              </a:rPr>
              <a:t>移动互联网</a:t>
            </a:r>
            <a:r>
              <a:rPr lang="zh-CN" altLang="en-US" sz="1600" smtClean="0">
                <a:latin typeface="微软雅黑" pitchFamily="34" charset="-122"/>
                <a:ea typeface="微软雅黑" pitchFamily="34" charset="-122"/>
              </a:rPr>
              <a:t>战略：</a:t>
            </a:r>
            <a:r>
              <a:rPr lang="en-US" altLang="zh-CN" sz="1600" smtClean="0">
                <a:latin typeface="微软雅黑" pitchFamily="34" charset="-122"/>
                <a:ea typeface="微软雅黑" pitchFamily="34" charset="-122"/>
              </a:rPr>
              <a:t>”</a:t>
            </a:r>
            <a:r>
              <a:rPr lang="zh-CN" altLang="en-US" sz="1600" smtClean="0">
                <a:latin typeface="微软雅黑" pitchFamily="34" charset="-122"/>
                <a:ea typeface="微软雅黑" pitchFamily="34" charset="-122"/>
              </a:rPr>
              <a:t>智能</a:t>
            </a:r>
            <a:r>
              <a:rPr lang="zh-CN" altLang="en-US" sz="1600">
                <a:latin typeface="微软雅黑" pitchFamily="34" charset="-122"/>
                <a:ea typeface="微软雅黑" pitchFamily="34" charset="-122"/>
              </a:rPr>
              <a:t>管道、开放平台、特色业务、友好</a:t>
            </a:r>
            <a:r>
              <a:rPr lang="zh-CN" altLang="en-US" sz="1600" smtClean="0">
                <a:latin typeface="微软雅黑" pitchFamily="34" charset="-122"/>
                <a:ea typeface="微软雅黑" pitchFamily="34" charset="-122"/>
              </a:rPr>
              <a:t>界面</a:t>
            </a:r>
            <a:r>
              <a:rPr lang="en-US" altLang="zh-CN" sz="1600" smtClean="0">
                <a:latin typeface="微软雅黑" pitchFamily="34" charset="-122"/>
                <a:ea typeface="微软雅黑" pitchFamily="34" charset="-122"/>
              </a:rPr>
              <a:t>”</a:t>
            </a:r>
          </a:p>
          <a:p>
            <a:pPr marL="285750" indent="-285750">
              <a:buFont typeface="Wingdings" pitchFamily="2" charset="2"/>
              <a:buChar char="p"/>
            </a:pPr>
            <a:r>
              <a:rPr lang="zh-CN" altLang="en-US" sz="1600" smtClean="0">
                <a:latin typeface="微软雅黑" pitchFamily="34" charset="-122"/>
                <a:ea typeface="微软雅黑" pitchFamily="34" charset="-122"/>
              </a:rPr>
              <a:t>开放平台</a:t>
            </a:r>
            <a:r>
              <a:rPr lang="en-US" altLang="zh-CN" sz="1600" smtClean="0">
                <a:latin typeface="微软雅黑" pitchFamily="34" charset="-122"/>
                <a:ea typeface="微软雅黑" pitchFamily="34" charset="-122"/>
              </a:rPr>
              <a:t>Open API</a:t>
            </a:r>
          </a:p>
          <a:p>
            <a:pPr marL="285750" indent="-285750">
              <a:buFont typeface="Wingdings" pitchFamily="2" charset="2"/>
              <a:buChar char="p"/>
            </a:pPr>
            <a:r>
              <a:rPr lang="zh-CN" altLang="en-US" sz="1600" smtClean="0">
                <a:latin typeface="微软雅黑" pitchFamily="34" charset="-122"/>
                <a:ea typeface="微软雅黑" pitchFamily="34" charset="-122"/>
              </a:rPr>
              <a:t>开放运营平台</a:t>
            </a:r>
            <a:r>
              <a:rPr lang="en-US" altLang="zh-CN" sz="1600" smtClean="0">
                <a:latin typeface="微软雅黑" pitchFamily="34" charset="-122"/>
                <a:ea typeface="微软雅黑" pitchFamily="34" charset="-122"/>
              </a:rPr>
              <a:t>OPP</a:t>
            </a:r>
          </a:p>
        </p:txBody>
      </p:sp>
      <p:sp>
        <p:nvSpPr>
          <p:cNvPr id="18" name="Rectangle 11"/>
          <p:cNvSpPr>
            <a:spLocks noChangeArrowheads="1"/>
          </p:cNvSpPr>
          <p:nvPr/>
        </p:nvSpPr>
        <p:spPr bwMode="auto">
          <a:xfrm>
            <a:off x="383394" y="2572202"/>
            <a:ext cx="2286000" cy="1599318"/>
          </a:xfrm>
          <a:prstGeom prst="rect">
            <a:avLst/>
          </a:prstGeom>
          <a:ln/>
        </p:spPr>
        <p:style>
          <a:lnRef idx="1">
            <a:schemeClr val="accent1"/>
          </a:lnRef>
          <a:fillRef idx="2">
            <a:schemeClr val="accent1"/>
          </a:fillRef>
          <a:effectRef idx="1">
            <a:schemeClr val="accent1"/>
          </a:effectRef>
          <a:fontRef idx="minor">
            <a:schemeClr val="dk1"/>
          </a:fontRef>
        </p:style>
        <p:txBody>
          <a:bodyPr tIns="91440" bIns="91440" anchor="t"/>
          <a:lstStyle/>
          <a:p>
            <a:pPr marL="285750" indent="-285750">
              <a:spcBef>
                <a:spcPts val="600"/>
              </a:spcBef>
              <a:buSzPct val="120000"/>
              <a:buFont typeface="Wingdings" pitchFamily="2" charset="2"/>
              <a:buChar char="p"/>
              <a:defRPr/>
            </a:pPr>
            <a:r>
              <a:rPr lang="zh-CN" altLang="en-US" sz="1600" smtClean="0">
                <a:solidFill>
                  <a:schemeClr val="tx1"/>
                </a:solidFill>
                <a:latin typeface="微软雅黑" pitchFamily="34" charset="-122"/>
                <a:ea typeface="微软雅黑" pitchFamily="34" charset="-122"/>
              </a:rPr>
              <a:t>统一技术路线</a:t>
            </a:r>
            <a:endParaRPr lang="en-US" altLang="zh-CN" sz="1600" smtClean="0">
              <a:solidFill>
                <a:schemeClr val="tx1"/>
              </a:solidFill>
              <a:latin typeface="微软雅黑" pitchFamily="34" charset="-122"/>
              <a:ea typeface="微软雅黑" pitchFamily="34" charset="-122"/>
            </a:endParaRPr>
          </a:p>
          <a:p>
            <a:pPr marL="285750" indent="-285750">
              <a:spcBef>
                <a:spcPts val="600"/>
              </a:spcBef>
              <a:buSzPct val="120000"/>
              <a:buFont typeface="Wingdings" pitchFamily="2" charset="2"/>
              <a:buChar char="p"/>
              <a:defRPr/>
            </a:pPr>
            <a:r>
              <a:rPr lang="zh-CN" altLang="en-US" sz="1600">
                <a:solidFill>
                  <a:schemeClr val="tx1"/>
                </a:solidFill>
                <a:latin typeface="微软雅黑" pitchFamily="34" charset="-122"/>
                <a:ea typeface="微软雅黑" pitchFamily="34" charset="-122"/>
              </a:rPr>
              <a:t>实现</a:t>
            </a:r>
            <a:r>
              <a:rPr lang="zh-CN" altLang="en-US" sz="1600" smtClean="0">
                <a:solidFill>
                  <a:schemeClr val="tx1"/>
                </a:solidFill>
                <a:latin typeface="微软雅黑" pitchFamily="34" charset="-122"/>
                <a:ea typeface="微软雅黑" pitchFamily="34" charset="-122"/>
              </a:rPr>
              <a:t>对</a:t>
            </a:r>
            <a:r>
              <a:rPr lang="zh-CN" altLang="en-US" sz="1600">
                <a:solidFill>
                  <a:schemeClr val="tx1"/>
                </a:solidFill>
                <a:latin typeface="微软雅黑" pitchFamily="34" charset="-122"/>
                <a:ea typeface="微软雅黑" pitchFamily="34" charset="-122"/>
              </a:rPr>
              <a:t>集成</a:t>
            </a:r>
            <a:r>
              <a:rPr lang="zh-CN" altLang="en-US" sz="1600" smtClean="0">
                <a:solidFill>
                  <a:schemeClr val="tx1"/>
                </a:solidFill>
                <a:latin typeface="微软雅黑" pitchFamily="34" charset="-122"/>
                <a:ea typeface="微软雅黑" pitchFamily="34" charset="-122"/>
              </a:rPr>
              <a:t>商的有效管控</a:t>
            </a:r>
            <a:endParaRPr lang="en-US" altLang="zh-CN" sz="1600" smtClean="0">
              <a:solidFill>
                <a:schemeClr val="tx1"/>
              </a:solidFill>
              <a:latin typeface="微软雅黑" pitchFamily="34" charset="-122"/>
              <a:ea typeface="微软雅黑" pitchFamily="34" charset="-122"/>
            </a:endParaRPr>
          </a:p>
          <a:p>
            <a:pPr marL="285750" indent="-285750">
              <a:spcBef>
                <a:spcPts val="600"/>
              </a:spcBef>
              <a:buSzPct val="120000"/>
              <a:buFont typeface="Wingdings" pitchFamily="2" charset="2"/>
              <a:buChar char="p"/>
              <a:defRPr/>
            </a:pPr>
            <a:r>
              <a:rPr lang="zh-CN" altLang="en-US" sz="1600" smtClean="0">
                <a:solidFill>
                  <a:schemeClr val="tx1"/>
                </a:solidFill>
                <a:latin typeface="微软雅黑" pitchFamily="34" charset="-122"/>
                <a:ea typeface="微软雅黑" pitchFamily="34" charset="-122"/>
              </a:rPr>
              <a:t>实现对接口服务的有效管控</a:t>
            </a:r>
            <a:endParaRPr lang="en-US" altLang="zh-CN" sz="1600">
              <a:solidFill>
                <a:schemeClr val="tx1"/>
              </a:solidFill>
              <a:latin typeface="微软雅黑" pitchFamily="34" charset="-122"/>
              <a:ea typeface="微软雅黑" pitchFamily="34" charset="-122"/>
            </a:endParaRPr>
          </a:p>
        </p:txBody>
      </p:sp>
      <p:sp>
        <p:nvSpPr>
          <p:cNvPr id="19" name="八角星 18"/>
          <p:cNvSpPr/>
          <p:nvPr/>
        </p:nvSpPr>
        <p:spPr>
          <a:xfrm>
            <a:off x="395536" y="1600200"/>
            <a:ext cx="479834" cy="432048"/>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mtClean="0"/>
              <a:t>1</a:t>
            </a:r>
            <a:endParaRPr lang="zh-CN" altLang="en-US"/>
          </a:p>
        </p:txBody>
      </p:sp>
      <p:sp>
        <p:nvSpPr>
          <p:cNvPr id="20" name="八角星 19"/>
          <p:cNvSpPr/>
          <p:nvPr/>
        </p:nvSpPr>
        <p:spPr>
          <a:xfrm>
            <a:off x="3430836" y="1600200"/>
            <a:ext cx="479834" cy="432048"/>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mtClean="0"/>
              <a:t>2</a:t>
            </a:r>
            <a:endParaRPr lang="zh-CN" altLang="en-US"/>
          </a:p>
        </p:txBody>
      </p:sp>
      <p:sp>
        <p:nvSpPr>
          <p:cNvPr id="21" name="八角星 20"/>
          <p:cNvSpPr/>
          <p:nvPr/>
        </p:nvSpPr>
        <p:spPr>
          <a:xfrm>
            <a:off x="6504236" y="1600200"/>
            <a:ext cx="479834" cy="432048"/>
          </a:xfrm>
          <a:prstGeom prst="star8">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mtClean="0"/>
              <a:t>3</a:t>
            </a:r>
            <a:endParaRPr lang="zh-CN" altLang="en-US"/>
          </a:p>
        </p:txBody>
      </p:sp>
    </p:spTree>
    <p:extLst>
      <p:ext uri="{BB962C8B-B14F-4D97-AF65-F5344CB8AC3E}">
        <p14:creationId xmlns:p14="http://schemas.microsoft.com/office/powerpoint/2010/main" val="63412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fade">
                                      <p:cBhvr>
                                        <p:cTn id="12" dur="1000"/>
                                        <p:tgtEl>
                                          <p:spTgt spid="12290"/>
                                        </p:tgtEl>
                                      </p:cBhvr>
                                    </p:animEffect>
                                    <p:anim calcmode="lin" valueType="num">
                                      <p:cBhvr>
                                        <p:cTn id="13" dur="1000" fill="hold"/>
                                        <p:tgtEl>
                                          <p:spTgt spid="12290"/>
                                        </p:tgtEl>
                                        <p:attrNameLst>
                                          <p:attrName>ppt_x</p:attrName>
                                        </p:attrNameLst>
                                      </p:cBhvr>
                                      <p:tavLst>
                                        <p:tav tm="0">
                                          <p:val>
                                            <p:strVal val="#ppt_x"/>
                                          </p:val>
                                        </p:tav>
                                        <p:tav tm="100000">
                                          <p:val>
                                            <p:strVal val="#ppt_x"/>
                                          </p:val>
                                        </p:tav>
                                      </p:tavLst>
                                    </p:anim>
                                    <p:anim calcmode="lin" valueType="num">
                                      <p:cBhvr>
                                        <p:cTn id="14" dur="1000" fill="hold"/>
                                        <p:tgtEl>
                                          <p:spTgt spid="1229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1000" fill="hold"/>
                                        <p:tgtEl>
                                          <p:spTgt spid="20"/>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2291"/>
                                        </p:tgtEl>
                                        <p:attrNameLst>
                                          <p:attrName>style.visibility</p:attrName>
                                        </p:attrNameLst>
                                      </p:cBhvr>
                                      <p:to>
                                        <p:strVal val="visible"/>
                                      </p:to>
                                    </p:set>
                                    <p:animEffect transition="in" filter="fade">
                                      <p:cBhvr>
                                        <p:cTn id="48" dur="1000"/>
                                        <p:tgtEl>
                                          <p:spTgt spid="12291"/>
                                        </p:tgtEl>
                                      </p:cBhvr>
                                    </p:animEffect>
                                    <p:anim calcmode="lin" valueType="num">
                                      <p:cBhvr>
                                        <p:cTn id="49" dur="1000" fill="hold"/>
                                        <p:tgtEl>
                                          <p:spTgt spid="12291"/>
                                        </p:tgtEl>
                                        <p:attrNameLst>
                                          <p:attrName>ppt_x</p:attrName>
                                        </p:attrNameLst>
                                      </p:cBhvr>
                                      <p:tavLst>
                                        <p:tav tm="0">
                                          <p:val>
                                            <p:strVal val="#ppt_x"/>
                                          </p:val>
                                        </p:tav>
                                        <p:tav tm="100000">
                                          <p:val>
                                            <p:strVal val="#ppt_x"/>
                                          </p:val>
                                        </p:tav>
                                      </p:tavLst>
                                    </p:anim>
                                    <p:anim calcmode="lin" valueType="num">
                                      <p:cBhvr>
                                        <p:cTn id="50" dur="1000" fill="hold"/>
                                        <p:tgtEl>
                                          <p:spTgt spid="1229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00"/>
                            </p:stCondLst>
                            <p:childTnLst>
                              <p:par>
                                <p:cTn id="57" presetID="42"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6" grpId="0" animBg="1"/>
      <p:bldP spid="17" grpId="0" animBg="1"/>
      <p:bldP spid="18" grpId="0" animBg="1"/>
      <p:bldP spid="19" grpId="0" animBg="1"/>
      <p:bldP spid="20" grpId="0" animBg="1"/>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thank"/>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21506" name="Rectangle 2"/>
          <p:cNvSpPr>
            <a:spLocks noGrp="1" noChangeArrowheads="1"/>
          </p:cNvSpPr>
          <p:nvPr>
            <p:ph type="title"/>
          </p:nvPr>
        </p:nvSpPr>
        <p:spPr>
          <a:xfrm>
            <a:off x="4495801" y="2362200"/>
            <a:ext cx="4248150" cy="1727200"/>
          </a:xfrm>
        </p:spPr>
        <p:txBody>
          <a:bodyPr/>
          <a:lstStyle/>
          <a:p>
            <a:pPr algn="ctr"/>
            <a:r>
              <a:rPr lang="en-US" altLang="zh-CN" sz="6000">
                <a:solidFill>
                  <a:srgbClr val="FF6600"/>
                </a:solidFill>
              </a:rPr>
              <a:t>Thanks!</a:t>
            </a:r>
          </a:p>
        </p:txBody>
      </p:sp>
      <p:sp>
        <p:nvSpPr>
          <p:cNvPr id="21518" name="Rectangle 14"/>
          <p:cNvSpPr>
            <a:spLocks noChangeArrowheads="1"/>
          </p:cNvSpPr>
          <p:nvPr/>
        </p:nvSpPr>
        <p:spPr bwMode="auto">
          <a:xfrm>
            <a:off x="4572001" y="6381752"/>
            <a:ext cx="4456113" cy="377825"/>
          </a:xfrm>
          <a:prstGeom prst="rect">
            <a:avLst/>
          </a:prstGeom>
          <a:noFill/>
          <a:ln w="9525">
            <a:noFill/>
            <a:miter lim="800000"/>
            <a:headEnd/>
            <a:tailEnd/>
          </a:ln>
          <a:effectLst/>
        </p:spPr>
        <p:txBody>
          <a:bodyPr/>
          <a:lstStyle/>
          <a:p>
            <a:pPr marL="342900" indent="-342900" algn="r">
              <a:spcBef>
                <a:spcPct val="20000"/>
              </a:spcBef>
            </a:pPr>
            <a:r>
              <a:rPr lang="en-US" altLang="zh-CN" sz="1400" baseline="0" dirty="0">
                <a:solidFill>
                  <a:srgbClr val="B2B2B2"/>
                </a:solidFill>
                <a:ea typeface="微软雅黑" pitchFamily="34" charset="-122"/>
                <a:cs typeface="宋体" charset="-122"/>
              </a:rPr>
              <a:t>www.primeton.com</a:t>
            </a:r>
          </a:p>
        </p:txBody>
      </p:sp>
      <p:pic>
        <p:nvPicPr>
          <p:cNvPr id="21519" name="Picture 15" descr="logo"/>
          <p:cNvPicPr>
            <a:picLocks noChangeAspect="1" noChangeArrowheads="1"/>
          </p:cNvPicPr>
          <p:nvPr/>
        </p:nvPicPr>
        <p:blipFill>
          <a:blip r:embed="rId4" cstate="print"/>
          <a:srcRect/>
          <a:stretch>
            <a:fillRect/>
          </a:stretch>
        </p:blipFill>
        <p:spPr bwMode="auto">
          <a:xfrm>
            <a:off x="533401" y="1981200"/>
            <a:ext cx="2447925" cy="293688"/>
          </a:xfrm>
          <a:prstGeom prst="rect">
            <a:avLst/>
          </a:prstGeom>
          <a:noFill/>
        </p:spPr>
      </p:pic>
      <p:sp>
        <p:nvSpPr>
          <p:cNvPr id="21520" name="Text Box 16"/>
          <p:cNvSpPr txBox="1">
            <a:spLocks noChangeArrowheads="1"/>
          </p:cNvSpPr>
          <p:nvPr/>
        </p:nvSpPr>
        <p:spPr bwMode="auto">
          <a:xfrm>
            <a:off x="457200" y="2743202"/>
            <a:ext cx="3962400" cy="2400657"/>
          </a:xfrm>
          <a:prstGeom prst="rect">
            <a:avLst/>
          </a:prstGeom>
          <a:noFill/>
          <a:ln w="9525">
            <a:noFill/>
            <a:miter lim="800000"/>
            <a:headEnd/>
            <a:tailEnd/>
          </a:ln>
          <a:effectLst/>
        </p:spPr>
        <p:txBody>
          <a:bodyPr wrap="square">
            <a:spAutoFit/>
          </a:bodyPr>
          <a:lstStyle/>
          <a:p>
            <a:pPr algn="l"/>
            <a:r>
              <a:rPr lang="en-US" altLang="zh-CN" sz="2800" smtClean="0">
                <a:latin typeface="微软雅黑" pitchFamily="34" charset="-122"/>
                <a:ea typeface="微软雅黑" pitchFamily="34" charset="-122"/>
              </a:rPr>
              <a:t>400-120-8005</a:t>
            </a:r>
          </a:p>
          <a:p>
            <a:pPr algn="l"/>
            <a:endParaRPr lang="en-US" altLang="zh-CN" sz="1100" smtClean="0">
              <a:latin typeface="微软雅黑" pitchFamily="34" charset="-122"/>
              <a:ea typeface="微软雅黑" pitchFamily="34" charset="-122"/>
            </a:endParaRPr>
          </a:p>
          <a:p>
            <a:pPr algn="l"/>
            <a:r>
              <a:rPr lang="zh-CN" altLang="en-US" sz="1400" smtClean="0">
                <a:latin typeface="微软雅黑" pitchFamily="34" charset="-122"/>
                <a:ea typeface="微软雅黑" pitchFamily="34" charset="-122"/>
              </a:rPr>
              <a:t>新浪微博：</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普元软件</a:t>
            </a:r>
            <a:endParaRPr lang="en-US" altLang="zh-CN" sz="1400" smtClean="0">
              <a:latin typeface="微软雅黑" pitchFamily="34" charset="-122"/>
              <a:ea typeface="微软雅黑" pitchFamily="34" charset="-122"/>
            </a:endParaRPr>
          </a:p>
          <a:p>
            <a:pPr algn="l"/>
            <a:r>
              <a:rPr lang="en-US" altLang="zh-CN" sz="1400" smtClean="0">
                <a:latin typeface="微软雅黑" pitchFamily="34" charset="-122"/>
                <a:ea typeface="微软雅黑" pitchFamily="34" charset="-122"/>
              </a:rPr>
              <a:t>weibo.com/primetonsoftware</a:t>
            </a:r>
          </a:p>
          <a:p>
            <a:pPr algn="l"/>
            <a:endParaRPr lang="en-US" altLang="zh-CN" sz="1400" smtClean="0">
              <a:latin typeface="微软雅黑" pitchFamily="34" charset="-122"/>
              <a:ea typeface="微软雅黑" pitchFamily="34" charset="-122"/>
            </a:endParaRPr>
          </a:p>
          <a:p>
            <a:pPr algn="l"/>
            <a:r>
              <a:rPr lang="zh-CN" altLang="en-US" sz="1400" smtClean="0">
                <a:latin typeface="微软雅黑" pitchFamily="34" charset="-122"/>
                <a:ea typeface="微软雅黑" pitchFamily="34" charset="-122"/>
              </a:rPr>
              <a:t>产品服务在线社区：</a:t>
            </a:r>
            <a:r>
              <a:rPr lang="en-US" altLang="zh-CN" sz="1400" smtClean="0">
                <a:latin typeface="微软雅黑" pitchFamily="34" charset="-122"/>
                <a:ea typeface="微软雅黑" pitchFamily="34" charset="-122"/>
              </a:rPr>
              <a:t>gocom.cc</a:t>
            </a: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r>
              <a:rPr lang="zh-CN" altLang="en-US" sz="1100" smtClean="0">
                <a:latin typeface="微软雅黑" pitchFamily="34" charset="-122"/>
                <a:ea typeface="微软雅黑" pitchFamily="34" charset="-122"/>
              </a:rPr>
              <a:t>北京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上海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广州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深圳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长沙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西安</a:t>
            </a:r>
            <a:endParaRPr lang="en-US" altLang="zh-CN" sz="1100" b="0">
              <a:latin typeface="微软雅黑" pitchFamily="34" charset="-122"/>
              <a:ea typeface="微软雅黑" pitchFamily="34" charset="-122"/>
            </a:endParaRPr>
          </a:p>
        </p:txBody>
      </p:sp>
    </p:spTree>
    <p:extLst>
      <p:ext uri="{BB962C8B-B14F-4D97-AF65-F5344CB8AC3E}">
        <p14:creationId xmlns:p14="http://schemas.microsoft.com/office/powerpoint/2010/main" val="2111833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a:t>
            </a:r>
            <a:r>
              <a:rPr lang="zh-CN" altLang="en-US" dirty="0" smtClean="0"/>
              <a:t>年的历程，普元平台帮助</a:t>
            </a:r>
            <a:r>
              <a:rPr lang="en-US" altLang="zh-CN" dirty="0" smtClean="0"/>
              <a:t>300</a:t>
            </a:r>
            <a:r>
              <a:rPr lang="zh-CN" altLang="en-US" dirty="0" smtClean="0"/>
              <a:t>多家大中型客户成功</a:t>
            </a:r>
            <a:endParaRPr lang="zh-CN" altLang="en-US" dirty="0"/>
          </a:p>
        </p:txBody>
      </p:sp>
      <p:pic>
        <p:nvPicPr>
          <p:cNvPr id="4" name="图片 3" descr="002.jpg"/>
          <p:cNvPicPr>
            <a:picLocks noChangeAspect="1"/>
          </p:cNvPicPr>
          <p:nvPr/>
        </p:nvPicPr>
        <p:blipFill>
          <a:blip r:embed="rId3" cstate="print"/>
          <a:stretch>
            <a:fillRect/>
          </a:stretch>
        </p:blipFill>
        <p:spPr>
          <a:xfrm>
            <a:off x="457200" y="1066800"/>
            <a:ext cx="1397000" cy="1047750"/>
          </a:xfrm>
          <a:prstGeom prst="rect">
            <a:avLst/>
          </a:prstGeom>
        </p:spPr>
      </p:pic>
      <p:pic>
        <p:nvPicPr>
          <p:cNvPr id="5" name="图片 4" descr="003.jpg"/>
          <p:cNvPicPr>
            <a:picLocks noChangeAspect="1"/>
          </p:cNvPicPr>
          <p:nvPr/>
        </p:nvPicPr>
        <p:blipFill>
          <a:blip r:embed="rId4" cstate="print"/>
          <a:stretch>
            <a:fillRect/>
          </a:stretch>
        </p:blipFill>
        <p:spPr>
          <a:xfrm>
            <a:off x="2209802" y="1066800"/>
            <a:ext cx="1397000" cy="1047750"/>
          </a:xfrm>
          <a:prstGeom prst="rect">
            <a:avLst/>
          </a:prstGeom>
        </p:spPr>
      </p:pic>
      <p:pic>
        <p:nvPicPr>
          <p:cNvPr id="6" name="图片 5" descr="005.jpg"/>
          <p:cNvPicPr>
            <a:picLocks noChangeAspect="1"/>
          </p:cNvPicPr>
          <p:nvPr/>
        </p:nvPicPr>
        <p:blipFill>
          <a:blip r:embed="rId5" cstate="print"/>
          <a:stretch>
            <a:fillRect/>
          </a:stretch>
        </p:blipFill>
        <p:spPr>
          <a:xfrm>
            <a:off x="3962400" y="1066800"/>
            <a:ext cx="1397000" cy="1047750"/>
          </a:xfrm>
          <a:prstGeom prst="rect">
            <a:avLst/>
          </a:prstGeom>
        </p:spPr>
      </p:pic>
      <p:pic>
        <p:nvPicPr>
          <p:cNvPr id="7" name="图片 6" descr="006.jpg"/>
          <p:cNvPicPr>
            <a:picLocks noChangeAspect="1"/>
          </p:cNvPicPr>
          <p:nvPr/>
        </p:nvPicPr>
        <p:blipFill>
          <a:blip r:embed="rId6" cstate="print"/>
          <a:stretch>
            <a:fillRect/>
          </a:stretch>
        </p:blipFill>
        <p:spPr>
          <a:xfrm>
            <a:off x="7391400" y="1066800"/>
            <a:ext cx="1397000" cy="1047750"/>
          </a:xfrm>
          <a:prstGeom prst="rect">
            <a:avLst/>
          </a:prstGeom>
        </p:spPr>
      </p:pic>
      <p:sp>
        <p:nvSpPr>
          <p:cNvPr id="8" name="TextBox 7"/>
          <p:cNvSpPr txBox="1"/>
          <p:nvPr/>
        </p:nvSpPr>
        <p:spPr>
          <a:xfrm>
            <a:off x="762008" y="2209800"/>
            <a:ext cx="595035" cy="338554"/>
          </a:xfrm>
          <a:prstGeom prst="rect">
            <a:avLst/>
          </a:prstGeom>
          <a:noFill/>
        </p:spPr>
        <p:txBody>
          <a:bodyPr wrap="none" rtlCol="0">
            <a:spAutoFit/>
          </a:bodyPr>
          <a:lstStyle/>
          <a:p>
            <a:r>
              <a:rPr lang="zh-CN" altLang="en-US" sz="1600" b="1" smtClean="0">
                <a:latin typeface="微软雅黑" pitchFamily="34" charset="-122"/>
                <a:ea typeface="微软雅黑" pitchFamily="34" charset="-122"/>
              </a:rPr>
              <a:t>金融</a:t>
            </a:r>
            <a:endParaRPr lang="zh-CN" altLang="en-US" sz="1600" b="1">
              <a:latin typeface="微软雅黑" pitchFamily="34" charset="-122"/>
              <a:ea typeface="微软雅黑" pitchFamily="34" charset="-122"/>
            </a:endParaRPr>
          </a:p>
        </p:txBody>
      </p:sp>
      <p:sp>
        <p:nvSpPr>
          <p:cNvPr id="9" name="TextBox 8"/>
          <p:cNvSpPr txBox="1"/>
          <p:nvPr/>
        </p:nvSpPr>
        <p:spPr>
          <a:xfrm>
            <a:off x="2585143" y="2209800"/>
            <a:ext cx="595035" cy="338554"/>
          </a:xfrm>
          <a:prstGeom prst="rect">
            <a:avLst/>
          </a:prstGeom>
          <a:noFill/>
        </p:spPr>
        <p:txBody>
          <a:bodyPr wrap="none" rtlCol="0">
            <a:spAutoFit/>
          </a:bodyPr>
          <a:lstStyle/>
          <a:p>
            <a:r>
              <a:rPr lang="zh-CN" altLang="en-US" sz="1600" b="1" smtClean="0">
                <a:latin typeface="微软雅黑" pitchFamily="34" charset="-122"/>
                <a:ea typeface="微软雅黑" pitchFamily="34" charset="-122"/>
              </a:rPr>
              <a:t>电信</a:t>
            </a:r>
            <a:endParaRPr lang="zh-CN" altLang="en-US" sz="1600" b="1">
              <a:latin typeface="微软雅黑" pitchFamily="34" charset="-122"/>
              <a:ea typeface="微软雅黑" pitchFamily="34" charset="-122"/>
            </a:endParaRPr>
          </a:p>
        </p:txBody>
      </p:sp>
      <p:sp>
        <p:nvSpPr>
          <p:cNvPr id="10" name="TextBox 9"/>
          <p:cNvSpPr txBox="1"/>
          <p:nvPr/>
        </p:nvSpPr>
        <p:spPr>
          <a:xfrm>
            <a:off x="4114804" y="2209800"/>
            <a:ext cx="1005403" cy="338554"/>
          </a:xfrm>
          <a:prstGeom prst="rect">
            <a:avLst/>
          </a:prstGeom>
          <a:noFill/>
        </p:spPr>
        <p:txBody>
          <a:bodyPr wrap="none" rtlCol="0">
            <a:spAutoFit/>
          </a:bodyPr>
          <a:lstStyle/>
          <a:p>
            <a:r>
              <a:rPr lang="zh-CN" altLang="en-US" sz="1600" b="1" smtClean="0">
                <a:latin typeface="微软雅黑" pitchFamily="34" charset="-122"/>
                <a:ea typeface="微软雅黑" pitchFamily="34" charset="-122"/>
              </a:rPr>
              <a:t>能源公用</a:t>
            </a:r>
            <a:endParaRPr lang="zh-CN" altLang="en-US" sz="1600" b="1">
              <a:latin typeface="微软雅黑" pitchFamily="34" charset="-122"/>
              <a:ea typeface="微软雅黑" pitchFamily="34" charset="-122"/>
            </a:endParaRPr>
          </a:p>
        </p:txBody>
      </p:sp>
      <p:pic>
        <p:nvPicPr>
          <p:cNvPr id="11" name="图片 10" descr="007.jpg"/>
          <p:cNvPicPr>
            <a:picLocks noChangeAspect="1"/>
          </p:cNvPicPr>
          <p:nvPr/>
        </p:nvPicPr>
        <p:blipFill>
          <a:blip r:embed="rId7" cstate="print"/>
          <a:stretch>
            <a:fillRect/>
          </a:stretch>
        </p:blipFill>
        <p:spPr>
          <a:xfrm>
            <a:off x="5638800" y="1066800"/>
            <a:ext cx="1371600" cy="1085850"/>
          </a:xfrm>
          <a:prstGeom prst="rect">
            <a:avLst/>
          </a:prstGeom>
        </p:spPr>
      </p:pic>
      <p:sp>
        <p:nvSpPr>
          <p:cNvPr id="12" name="TextBox 11"/>
          <p:cNvSpPr txBox="1"/>
          <p:nvPr/>
        </p:nvSpPr>
        <p:spPr>
          <a:xfrm>
            <a:off x="7543808" y="2209800"/>
            <a:ext cx="1005403" cy="338554"/>
          </a:xfrm>
          <a:prstGeom prst="rect">
            <a:avLst/>
          </a:prstGeom>
          <a:noFill/>
        </p:spPr>
        <p:txBody>
          <a:bodyPr wrap="none" rtlCol="0">
            <a:spAutoFit/>
          </a:bodyPr>
          <a:lstStyle/>
          <a:p>
            <a:r>
              <a:rPr lang="zh-CN" altLang="en-US" sz="1600" b="1" smtClean="0">
                <a:latin typeface="微软雅黑" pitchFamily="34" charset="-122"/>
                <a:ea typeface="微软雅黑" pitchFamily="34" charset="-122"/>
              </a:rPr>
              <a:t>大中企业</a:t>
            </a:r>
            <a:endParaRPr lang="zh-CN" altLang="en-US" sz="1600" b="1">
              <a:latin typeface="微软雅黑" pitchFamily="34" charset="-122"/>
              <a:ea typeface="微软雅黑" pitchFamily="34" charset="-122"/>
            </a:endParaRPr>
          </a:p>
        </p:txBody>
      </p:sp>
      <p:sp>
        <p:nvSpPr>
          <p:cNvPr id="13" name="TextBox 12"/>
          <p:cNvSpPr txBox="1"/>
          <p:nvPr/>
        </p:nvSpPr>
        <p:spPr>
          <a:xfrm>
            <a:off x="5808703" y="2209800"/>
            <a:ext cx="1005403" cy="338554"/>
          </a:xfrm>
          <a:prstGeom prst="rect">
            <a:avLst/>
          </a:prstGeom>
          <a:noFill/>
        </p:spPr>
        <p:txBody>
          <a:bodyPr wrap="none" rtlCol="0">
            <a:spAutoFit/>
          </a:bodyPr>
          <a:lstStyle/>
          <a:p>
            <a:r>
              <a:rPr lang="zh-CN" altLang="en-US" sz="1600" b="1" smtClean="0">
                <a:latin typeface="微软雅黑" pitchFamily="34" charset="-122"/>
                <a:ea typeface="微软雅黑" pitchFamily="34" charset="-122"/>
              </a:rPr>
              <a:t>政府国防</a:t>
            </a:r>
            <a:endParaRPr lang="zh-CN" altLang="en-US" sz="1600" b="1">
              <a:latin typeface="微软雅黑" pitchFamily="34" charset="-122"/>
              <a:ea typeface="微软雅黑" pitchFamily="34" charset="-122"/>
            </a:endParaRPr>
          </a:p>
        </p:txBody>
      </p:sp>
      <p:sp>
        <p:nvSpPr>
          <p:cNvPr id="14" name="TextBox 13"/>
          <p:cNvSpPr txBox="1"/>
          <p:nvPr/>
        </p:nvSpPr>
        <p:spPr>
          <a:xfrm>
            <a:off x="457200" y="2636337"/>
            <a:ext cx="1447800" cy="4221669"/>
          </a:xfrm>
          <a:prstGeom prst="rect">
            <a:avLst/>
          </a:prstGeom>
          <a:noFill/>
        </p:spPr>
        <p:txBody>
          <a:bodyPr wrap="square" rtlCol="0">
            <a:spAutoFit/>
          </a:bodyPr>
          <a:lstStyle/>
          <a:p>
            <a:pPr>
              <a:lnSpc>
                <a:spcPts val="2300"/>
              </a:lnSpc>
            </a:pPr>
            <a:r>
              <a:rPr lang="zh-CN" altLang="en-US" sz="1400" dirty="0" smtClean="0">
                <a:latin typeface="+mn-ea"/>
                <a:ea typeface="+mn-ea"/>
              </a:rPr>
              <a:t>中国工商银行</a:t>
            </a:r>
            <a:endParaRPr lang="en-US" altLang="zh-CN" sz="1400" dirty="0" smtClean="0">
              <a:latin typeface="+mn-ea"/>
              <a:ea typeface="+mn-ea"/>
            </a:endParaRPr>
          </a:p>
          <a:p>
            <a:pPr>
              <a:lnSpc>
                <a:spcPts val="2300"/>
              </a:lnSpc>
            </a:pPr>
            <a:r>
              <a:rPr lang="zh-CN" altLang="en-US" sz="1400" dirty="0" smtClean="0">
                <a:latin typeface="+mn-ea"/>
                <a:ea typeface="+mn-ea"/>
              </a:rPr>
              <a:t>中国建设银行</a:t>
            </a:r>
            <a:endParaRPr lang="en-US" altLang="zh-CN" sz="1400" dirty="0" smtClean="0">
              <a:latin typeface="+mn-ea"/>
              <a:ea typeface="+mn-ea"/>
            </a:endParaRPr>
          </a:p>
          <a:p>
            <a:pPr>
              <a:lnSpc>
                <a:spcPts val="2300"/>
              </a:lnSpc>
            </a:pPr>
            <a:r>
              <a:rPr lang="zh-CN" altLang="en-US" sz="1400" dirty="0" smtClean="0">
                <a:latin typeface="+mn-ea"/>
                <a:ea typeface="+mn-ea"/>
              </a:rPr>
              <a:t>国家开发银行</a:t>
            </a:r>
            <a:endParaRPr lang="en-US" altLang="zh-CN" sz="1400" dirty="0" smtClean="0">
              <a:latin typeface="+mn-ea"/>
              <a:ea typeface="+mn-ea"/>
            </a:endParaRPr>
          </a:p>
          <a:p>
            <a:pPr>
              <a:lnSpc>
                <a:spcPts val="2300"/>
              </a:lnSpc>
            </a:pPr>
            <a:r>
              <a:rPr lang="zh-CN" altLang="en-US" sz="1400" dirty="0" smtClean="0">
                <a:latin typeface="+mn-ea"/>
                <a:ea typeface="+mn-ea"/>
              </a:rPr>
              <a:t>中国银联</a:t>
            </a:r>
          </a:p>
          <a:p>
            <a:pPr>
              <a:lnSpc>
                <a:spcPts val="2300"/>
              </a:lnSpc>
            </a:pPr>
            <a:r>
              <a:rPr lang="zh-CN" altLang="en-US" sz="1400" dirty="0" smtClean="0">
                <a:latin typeface="+mn-ea"/>
                <a:ea typeface="+mn-ea"/>
              </a:rPr>
              <a:t>中信银行</a:t>
            </a:r>
          </a:p>
          <a:p>
            <a:pPr>
              <a:lnSpc>
                <a:spcPts val="2300"/>
              </a:lnSpc>
            </a:pPr>
            <a:r>
              <a:rPr lang="zh-CN" altLang="en-US" sz="1400" dirty="0" smtClean="0">
                <a:latin typeface="+mn-ea"/>
                <a:ea typeface="+mn-ea"/>
              </a:rPr>
              <a:t>太平洋保险</a:t>
            </a:r>
            <a:endParaRPr lang="en-US" altLang="zh-CN" sz="1400" dirty="0" smtClean="0">
              <a:latin typeface="+mn-ea"/>
              <a:ea typeface="+mn-ea"/>
            </a:endParaRPr>
          </a:p>
          <a:p>
            <a:pPr>
              <a:lnSpc>
                <a:spcPts val="2300"/>
              </a:lnSpc>
            </a:pPr>
            <a:r>
              <a:rPr lang="zh-CN" altLang="en-US" sz="1400" dirty="0" smtClean="0">
                <a:latin typeface="+mn-ea"/>
                <a:ea typeface="+mn-ea"/>
              </a:rPr>
              <a:t>交通银行</a:t>
            </a:r>
          </a:p>
          <a:p>
            <a:pPr>
              <a:lnSpc>
                <a:spcPts val="2300"/>
              </a:lnSpc>
            </a:pPr>
            <a:r>
              <a:rPr lang="zh-CN" altLang="en-US" sz="1400" dirty="0" smtClean="0">
                <a:latin typeface="+mn-ea"/>
                <a:ea typeface="+mn-ea"/>
              </a:rPr>
              <a:t>中国人民银行</a:t>
            </a:r>
            <a:endParaRPr lang="en-US" altLang="zh-CN" sz="1400" dirty="0" smtClean="0">
              <a:latin typeface="+mn-ea"/>
              <a:ea typeface="+mn-ea"/>
            </a:endParaRPr>
          </a:p>
          <a:p>
            <a:pPr>
              <a:lnSpc>
                <a:spcPts val="2300"/>
              </a:lnSpc>
            </a:pPr>
            <a:r>
              <a:rPr lang="zh-CN" altLang="en-US" sz="1400" dirty="0" smtClean="0">
                <a:latin typeface="+mn-ea"/>
                <a:ea typeface="+mn-ea"/>
              </a:rPr>
              <a:t>中国银行</a:t>
            </a:r>
            <a:endParaRPr lang="en-US" altLang="zh-CN" sz="1400" dirty="0" smtClean="0">
              <a:latin typeface="+mn-ea"/>
              <a:ea typeface="+mn-ea"/>
            </a:endParaRPr>
          </a:p>
          <a:p>
            <a:pPr>
              <a:lnSpc>
                <a:spcPts val="2300"/>
              </a:lnSpc>
            </a:pPr>
            <a:r>
              <a:rPr lang="zh-CN" altLang="en-US" sz="1400" dirty="0" smtClean="0">
                <a:latin typeface="+mn-ea"/>
                <a:ea typeface="+mn-ea"/>
              </a:rPr>
              <a:t>中国农业银行</a:t>
            </a:r>
            <a:endParaRPr lang="en-US" altLang="zh-CN" sz="1400" dirty="0" smtClean="0">
              <a:latin typeface="+mn-ea"/>
              <a:ea typeface="+mn-ea"/>
            </a:endParaRPr>
          </a:p>
          <a:p>
            <a:pPr>
              <a:lnSpc>
                <a:spcPts val="2300"/>
              </a:lnSpc>
            </a:pPr>
            <a:r>
              <a:rPr lang="zh-CN" altLang="en-US" sz="1400" dirty="0" smtClean="0">
                <a:latin typeface="+mn-ea"/>
                <a:ea typeface="+mn-ea"/>
              </a:rPr>
              <a:t>中国 人民保险</a:t>
            </a:r>
            <a:endParaRPr lang="en-US" altLang="zh-CN" sz="1400" dirty="0" smtClean="0">
              <a:latin typeface="+mn-ea"/>
              <a:ea typeface="+mn-ea"/>
            </a:endParaRPr>
          </a:p>
          <a:p>
            <a:pPr>
              <a:lnSpc>
                <a:spcPts val="2300"/>
              </a:lnSpc>
            </a:pPr>
            <a:r>
              <a:rPr lang="zh-CN" altLang="en-US" sz="1400" dirty="0" smtClean="0">
                <a:latin typeface="+mn-ea"/>
                <a:ea typeface="+mn-ea"/>
              </a:rPr>
              <a:t>上海银行</a:t>
            </a:r>
            <a:endParaRPr lang="en-US" altLang="zh-CN" sz="1400" dirty="0" smtClean="0">
              <a:latin typeface="+mn-ea"/>
              <a:ea typeface="+mn-ea"/>
            </a:endParaRPr>
          </a:p>
          <a:p>
            <a:pPr>
              <a:lnSpc>
                <a:spcPts val="2300"/>
              </a:lnSpc>
            </a:pPr>
            <a:r>
              <a:rPr lang="zh-CN" altLang="en-US" sz="1400" dirty="0" smtClean="0">
                <a:latin typeface="+mn-ea"/>
                <a:ea typeface="+mn-ea"/>
              </a:rPr>
              <a:t>中国邮储</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5" name="TextBox 14"/>
          <p:cNvSpPr txBox="1"/>
          <p:nvPr/>
        </p:nvSpPr>
        <p:spPr>
          <a:xfrm>
            <a:off x="2209800" y="2636347"/>
            <a:ext cx="1295400" cy="3336811"/>
          </a:xfrm>
          <a:prstGeom prst="rect">
            <a:avLst/>
          </a:prstGeom>
          <a:noFill/>
        </p:spPr>
        <p:txBody>
          <a:bodyPr wrap="square" rtlCol="0">
            <a:spAutoFit/>
          </a:bodyPr>
          <a:lstStyle/>
          <a:p>
            <a:pPr>
              <a:lnSpc>
                <a:spcPts val="2300"/>
              </a:lnSpc>
            </a:pPr>
            <a:r>
              <a:rPr lang="zh-CN" altLang="en-US" sz="1400" smtClean="0">
                <a:latin typeface="+mn-ea"/>
                <a:ea typeface="+mn-ea"/>
              </a:rPr>
              <a:t>中国移动</a:t>
            </a:r>
            <a:endParaRPr lang="en-US" altLang="zh-CN" sz="1400" smtClean="0">
              <a:latin typeface="+mn-ea"/>
              <a:ea typeface="+mn-ea"/>
            </a:endParaRPr>
          </a:p>
          <a:p>
            <a:pPr>
              <a:lnSpc>
                <a:spcPts val="2300"/>
              </a:lnSpc>
            </a:pPr>
            <a:r>
              <a:rPr lang="zh-CN" altLang="en-US" sz="1400" smtClean="0">
                <a:latin typeface="+mn-ea"/>
                <a:ea typeface="+mn-ea"/>
              </a:rPr>
              <a:t>中国电信</a:t>
            </a:r>
            <a:endParaRPr lang="en-US" altLang="zh-CN" sz="1400" smtClean="0">
              <a:latin typeface="+mn-ea"/>
              <a:ea typeface="+mn-ea"/>
            </a:endParaRPr>
          </a:p>
          <a:p>
            <a:pPr>
              <a:lnSpc>
                <a:spcPts val="2300"/>
              </a:lnSpc>
            </a:pPr>
            <a:r>
              <a:rPr lang="zh-CN" altLang="en-US" sz="1400" smtClean="0">
                <a:latin typeface="+mn-ea"/>
                <a:ea typeface="+mn-ea"/>
              </a:rPr>
              <a:t>中国联通</a:t>
            </a:r>
            <a:endParaRPr lang="en-US" altLang="zh-CN" sz="1400" smtClean="0">
              <a:latin typeface="+mn-ea"/>
              <a:ea typeface="+mn-ea"/>
            </a:endParaRPr>
          </a:p>
          <a:p>
            <a:pPr>
              <a:lnSpc>
                <a:spcPts val="2300"/>
              </a:lnSpc>
            </a:pPr>
            <a:r>
              <a:rPr lang="zh-CN" altLang="en-US" sz="1400" smtClean="0">
                <a:latin typeface="+mn-ea"/>
                <a:ea typeface="+mn-ea"/>
              </a:rPr>
              <a:t>华为科技</a:t>
            </a:r>
            <a:endParaRPr lang="en-US" altLang="zh-CN" sz="1400" smtClean="0">
              <a:latin typeface="+mn-ea"/>
              <a:ea typeface="+mn-ea"/>
            </a:endParaRPr>
          </a:p>
          <a:p>
            <a:pPr>
              <a:lnSpc>
                <a:spcPts val="2300"/>
              </a:lnSpc>
            </a:pPr>
            <a:r>
              <a:rPr lang="zh-CN" altLang="en-US" sz="1400" smtClean="0">
                <a:latin typeface="+mn-ea"/>
                <a:ea typeface="+mn-ea"/>
              </a:rPr>
              <a:t>亚信联创</a:t>
            </a:r>
            <a:endParaRPr lang="en-US" altLang="zh-CN" sz="1400" smtClean="0">
              <a:latin typeface="+mn-ea"/>
              <a:ea typeface="+mn-ea"/>
            </a:endParaRPr>
          </a:p>
          <a:p>
            <a:pPr>
              <a:lnSpc>
                <a:spcPts val="2300"/>
              </a:lnSpc>
            </a:pPr>
            <a:r>
              <a:rPr lang="zh-CN" altLang="en-US" sz="1400" smtClean="0">
                <a:latin typeface="+mn-ea"/>
                <a:ea typeface="+mn-ea"/>
              </a:rPr>
              <a:t>亿阳信通</a:t>
            </a:r>
            <a:endParaRPr lang="en-US" altLang="zh-CN" sz="1400" smtClean="0">
              <a:latin typeface="+mn-ea"/>
              <a:ea typeface="+mn-ea"/>
            </a:endParaRPr>
          </a:p>
          <a:p>
            <a:pPr>
              <a:lnSpc>
                <a:spcPts val="2300"/>
              </a:lnSpc>
            </a:pPr>
            <a:r>
              <a:rPr lang="zh-CN" altLang="en-US" sz="1400" smtClean="0">
                <a:latin typeface="+mn-ea"/>
                <a:ea typeface="+mn-ea"/>
              </a:rPr>
              <a:t>中国电信系统集成</a:t>
            </a:r>
            <a:endParaRPr lang="en-US" altLang="zh-CN" sz="1400" smtClean="0">
              <a:latin typeface="+mn-ea"/>
              <a:ea typeface="+mn-ea"/>
            </a:endParaRPr>
          </a:p>
          <a:p>
            <a:pPr>
              <a:lnSpc>
                <a:spcPts val="2300"/>
              </a:lnSpc>
            </a:pPr>
            <a:r>
              <a:rPr lang="en-US" altLang="zh-CN" sz="1400" smtClean="0">
                <a:latin typeface="+mn-ea"/>
                <a:ea typeface="+mn-ea"/>
              </a:rPr>
              <a:t>60</a:t>
            </a:r>
            <a:r>
              <a:rPr lang="zh-CN" altLang="en-US" sz="1400" smtClean="0">
                <a:latin typeface="+mn-ea"/>
                <a:ea typeface="+mn-ea"/>
              </a:rPr>
              <a:t>家海外运营商</a:t>
            </a:r>
            <a:endParaRPr lang="en-US" altLang="zh-CN" sz="1400" smtClean="0">
              <a:latin typeface="+mn-ea"/>
              <a:ea typeface="+mn-ea"/>
            </a:endParaRPr>
          </a:p>
          <a:p>
            <a:pPr>
              <a:lnSpc>
                <a:spcPts val="2300"/>
              </a:lnSpc>
            </a:pPr>
            <a:r>
              <a:rPr lang="en-US" altLang="zh-CN" sz="1400" smtClean="0">
                <a:latin typeface="+mn-ea"/>
                <a:ea typeface="+mn-ea"/>
              </a:rPr>
              <a:t>……</a:t>
            </a:r>
            <a:endParaRPr lang="zh-CN" altLang="en-US" sz="1400">
              <a:latin typeface="+mn-ea"/>
              <a:ea typeface="+mn-ea"/>
            </a:endParaRPr>
          </a:p>
        </p:txBody>
      </p:sp>
      <p:sp>
        <p:nvSpPr>
          <p:cNvPr id="16" name="TextBox 15"/>
          <p:cNvSpPr txBox="1"/>
          <p:nvPr/>
        </p:nvSpPr>
        <p:spPr>
          <a:xfrm>
            <a:off x="3962406" y="2636346"/>
            <a:ext cx="1447800" cy="3631763"/>
          </a:xfrm>
          <a:prstGeom prst="rect">
            <a:avLst/>
          </a:prstGeom>
          <a:noFill/>
        </p:spPr>
        <p:txBody>
          <a:bodyPr wrap="square" rtlCol="0">
            <a:spAutoFit/>
          </a:bodyPr>
          <a:lstStyle/>
          <a:p>
            <a:pPr>
              <a:lnSpc>
                <a:spcPts val="2300"/>
              </a:lnSpc>
            </a:pPr>
            <a:r>
              <a:rPr lang="zh-CN" altLang="en-US" sz="1400" smtClean="0">
                <a:latin typeface="+mn-ea"/>
                <a:ea typeface="+mn-ea"/>
              </a:rPr>
              <a:t>国家电网</a:t>
            </a:r>
            <a:endParaRPr lang="en-US" altLang="zh-CN" sz="1400" smtClean="0">
              <a:latin typeface="+mn-ea"/>
              <a:ea typeface="+mn-ea"/>
            </a:endParaRPr>
          </a:p>
          <a:p>
            <a:pPr>
              <a:lnSpc>
                <a:spcPts val="2300"/>
              </a:lnSpc>
            </a:pPr>
            <a:r>
              <a:rPr lang="zh-CN" altLang="en-US" sz="1400" smtClean="0">
                <a:latin typeface="+mn-ea"/>
                <a:ea typeface="+mn-ea"/>
              </a:rPr>
              <a:t>港华燃气</a:t>
            </a:r>
            <a:endParaRPr lang="en-US" altLang="zh-CN" sz="1400" smtClean="0">
              <a:latin typeface="+mn-ea"/>
              <a:ea typeface="+mn-ea"/>
            </a:endParaRPr>
          </a:p>
          <a:p>
            <a:pPr>
              <a:lnSpc>
                <a:spcPts val="2300"/>
              </a:lnSpc>
            </a:pPr>
            <a:r>
              <a:rPr lang="zh-CN" altLang="en-US" sz="1400" smtClean="0">
                <a:latin typeface="+mn-ea"/>
                <a:ea typeface="+mn-ea"/>
              </a:rPr>
              <a:t>中国石油</a:t>
            </a:r>
            <a:endParaRPr lang="en-US" altLang="zh-CN" sz="1400" smtClean="0">
              <a:latin typeface="+mn-ea"/>
              <a:ea typeface="+mn-ea"/>
            </a:endParaRPr>
          </a:p>
          <a:p>
            <a:pPr>
              <a:lnSpc>
                <a:spcPts val="2300"/>
              </a:lnSpc>
            </a:pPr>
            <a:r>
              <a:rPr lang="zh-CN" altLang="en-US" sz="1400" smtClean="0">
                <a:latin typeface="+mn-ea"/>
                <a:ea typeface="+mn-ea"/>
              </a:rPr>
              <a:t>中国石化</a:t>
            </a:r>
            <a:endParaRPr lang="en-US" altLang="zh-CN" sz="1400" smtClean="0">
              <a:latin typeface="+mn-ea"/>
              <a:ea typeface="+mn-ea"/>
            </a:endParaRPr>
          </a:p>
          <a:p>
            <a:pPr>
              <a:lnSpc>
                <a:spcPts val="2300"/>
              </a:lnSpc>
            </a:pPr>
            <a:r>
              <a:rPr lang="zh-CN" altLang="en-US" sz="1400" smtClean="0">
                <a:latin typeface="+mn-ea"/>
                <a:ea typeface="+mn-ea"/>
              </a:rPr>
              <a:t>中国水建</a:t>
            </a:r>
            <a:endParaRPr lang="en-US" altLang="zh-CN" sz="1400" smtClean="0">
              <a:latin typeface="+mn-ea"/>
              <a:ea typeface="+mn-ea"/>
            </a:endParaRPr>
          </a:p>
          <a:p>
            <a:pPr>
              <a:lnSpc>
                <a:spcPts val="2300"/>
              </a:lnSpc>
            </a:pPr>
            <a:r>
              <a:rPr lang="zh-CN" altLang="en-US" sz="1400" smtClean="0">
                <a:latin typeface="+mn-ea"/>
                <a:ea typeface="+mn-ea"/>
              </a:rPr>
              <a:t>中国华能</a:t>
            </a:r>
            <a:endParaRPr lang="en-US" altLang="zh-CN" sz="1400" smtClean="0">
              <a:latin typeface="+mn-ea"/>
              <a:ea typeface="+mn-ea"/>
            </a:endParaRPr>
          </a:p>
          <a:p>
            <a:pPr>
              <a:lnSpc>
                <a:spcPts val="2300"/>
              </a:lnSpc>
            </a:pPr>
            <a:r>
              <a:rPr lang="zh-CN" altLang="en-US" sz="1400" smtClean="0">
                <a:latin typeface="+mn-ea"/>
                <a:ea typeface="+mn-ea"/>
              </a:rPr>
              <a:t>中核集团</a:t>
            </a:r>
            <a:endParaRPr lang="en-US" altLang="zh-CN" sz="1400" smtClean="0">
              <a:latin typeface="+mn-ea"/>
              <a:ea typeface="+mn-ea"/>
            </a:endParaRPr>
          </a:p>
          <a:p>
            <a:pPr>
              <a:lnSpc>
                <a:spcPts val="2300"/>
              </a:lnSpc>
            </a:pPr>
            <a:r>
              <a:rPr lang="zh-CN" altLang="en-US" sz="1400" smtClean="0">
                <a:latin typeface="+mn-ea"/>
                <a:ea typeface="+mn-ea"/>
              </a:rPr>
              <a:t>中煤集团</a:t>
            </a:r>
            <a:endParaRPr lang="en-US" altLang="zh-CN" sz="1400" smtClean="0">
              <a:latin typeface="+mn-ea"/>
              <a:ea typeface="+mn-ea"/>
            </a:endParaRPr>
          </a:p>
          <a:p>
            <a:pPr>
              <a:lnSpc>
                <a:spcPts val="2300"/>
              </a:lnSpc>
            </a:pPr>
            <a:r>
              <a:rPr lang="zh-CN" altLang="en-US" sz="1400" smtClean="0">
                <a:latin typeface="+mn-ea"/>
                <a:ea typeface="+mn-ea"/>
              </a:rPr>
              <a:t>胜利油田</a:t>
            </a:r>
            <a:endParaRPr lang="en-US" altLang="zh-CN" sz="1400" smtClean="0">
              <a:latin typeface="+mn-ea"/>
              <a:ea typeface="+mn-ea"/>
            </a:endParaRPr>
          </a:p>
          <a:p>
            <a:pPr>
              <a:lnSpc>
                <a:spcPts val="2300"/>
              </a:lnSpc>
            </a:pPr>
            <a:r>
              <a:rPr lang="zh-CN" altLang="en-US" sz="1400" smtClean="0">
                <a:latin typeface="+mn-ea"/>
                <a:ea typeface="+mn-ea"/>
              </a:rPr>
              <a:t>神华煤炭</a:t>
            </a:r>
            <a:endParaRPr lang="en-US" altLang="zh-CN" sz="1400" smtClean="0">
              <a:latin typeface="+mn-ea"/>
              <a:ea typeface="+mn-ea"/>
            </a:endParaRPr>
          </a:p>
          <a:p>
            <a:pPr>
              <a:lnSpc>
                <a:spcPts val="2300"/>
              </a:lnSpc>
            </a:pPr>
            <a:r>
              <a:rPr lang="zh-CN" altLang="en-US" sz="1400" smtClean="0">
                <a:latin typeface="+mn-ea"/>
                <a:ea typeface="+mn-ea"/>
              </a:rPr>
              <a:t>鲁能集团</a:t>
            </a:r>
            <a:endParaRPr lang="en-US" altLang="zh-CN" sz="1400" smtClean="0">
              <a:latin typeface="+mn-ea"/>
              <a:ea typeface="+mn-ea"/>
            </a:endParaRPr>
          </a:p>
          <a:p>
            <a:pPr>
              <a:lnSpc>
                <a:spcPts val="2300"/>
              </a:lnSpc>
            </a:pPr>
            <a:r>
              <a:rPr lang="en-US" altLang="zh-CN" sz="1400" smtClean="0">
                <a:latin typeface="+mn-ea"/>
                <a:ea typeface="+mn-ea"/>
              </a:rPr>
              <a:t>……</a:t>
            </a:r>
            <a:endParaRPr lang="zh-CN" altLang="en-US" sz="1400">
              <a:latin typeface="+mn-ea"/>
              <a:ea typeface="+mn-ea"/>
            </a:endParaRPr>
          </a:p>
        </p:txBody>
      </p:sp>
      <p:sp>
        <p:nvSpPr>
          <p:cNvPr id="17" name="TextBox 16"/>
          <p:cNvSpPr txBox="1"/>
          <p:nvPr/>
        </p:nvSpPr>
        <p:spPr>
          <a:xfrm>
            <a:off x="5638803" y="2636346"/>
            <a:ext cx="1447800" cy="3631763"/>
          </a:xfrm>
          <a:prstGeom prst="rect">
            <a:avLst/>
          </a:prstGeom>
          <a:noFill/>
        </p:spPr>
        <p:txBody>
          <a:bodyPr wrap="square" rtlCol="0">
            <a:spAutoFit/>
          </a:bodyPr>
          <a:lstStyle/>
          <a:p>
            <a:pPr>
              <a:lnSpc>
                <a:spcPts val="2300"/>
              </a:lnSpc>
            </a:pPr>
            <a:r>
              <a:rPr lang="zh-CN" altLang="en-US" sz="1400" smtClean="0">
                <a:latin typeface="+mn-ea"/>
                <a:ea typeface="+mn-ea"/>
              </a:rPr>
              <a:t>工业与信息化部</a:t>
            </a:r>
            <a:endParaRPr lang="en-US" altLang="zh-CN" sz="1400" smtClean="0">
              <a:latin typeface="+mn-ea"/>
              <a:ea typeface="+mn-ea"/>
            </a:endParaRPr>
          </a:p>
          <a:p>
            <a:pPr>
              <a:lnSpc>
                <a:spcPts val="2300"/>
              </a:lnSpc>
            </a:pPr>
            <a:r>
              <a:rPr lang="zh-CN" altLang="en-US" sz="1400" smtClean="0">
                <a:latin typeface="+mn-ea"/>
                <a:ea typeface="+mn-ea"/>
              </a:rPr>
              <a:t>外交部 </a:t>
            </a:r>
            <a:endParaRPr lang="en-US" altLang="zh-CN" sz="1400" smtClean="0">
              <a:latin typeface="+mn-ea"/>
              <a:ea typeface="+mn-ea"/>
            </a:endParaRPr>
          </a:p>
          <a:p>
            <a:pPr>
              <a:lnSpc>
                <a:spcPts val="2300"/>
              </a:lnSpc>
            </a:pPr>
            <a:r>
              <a:rPr lang="zh-CN" altLang="en-US" sz="1400" smtClean="0">
                <a:latin typeface="+mn-ea"/>
                <a:ea typeface="+mn-ea"/>
              </a:rPr>
              <a:t>水利部</a:t>
            </a:r>
            <a:endParaRPr lang="en-US" altLang="zh-CN" sz="1400" smtClean="0">
              <a:latin typeface="+mn-ea"/>
              <a:ea typeface="+mn-ea"/>
            </a:endParaRPr>
          </a:p>
          <a:p>
            <a:pPr>
              <a:lnSpc>
                <a:spcPts val="2300"/>
              </a:lnSpc>
            </a:pPr>
            <a:r>
              <a:rPr lang="zh-CN" altLang="en-US" sz="1400" smtClean="0">
                <a:latin typeface="+mn-ea"/>
                <a:ea typeface="+mn-ea"/>
              </a:rPr>
              <a:t>海关总署</a:t>
            </a:r>
            <a:endParaRPr lang="en-US" altLang="zh-CN" sz="1400" smtClean="0">
              <a:latin typeface="+mn-ea"/>
              <a:ea typeface="+mn-ea"/>
            </a:endParaRPr>
          </a:p>
          <a:p>
            <a:pPr>
              <a:lnSpc>
                <a:spcPts val="2300"/>
              </a:lnSpc>
            </a:pPr>
            <a:r>
              <a:rPr lang="zh-CN" altLang="en-US" sz="1400" smtClean="0">
                <a:latin typeface="+mn-ea"/>
                <a:ea typeface="+mn-ea"/>
              </a:rPr>
              <a:t>国家海洋局</a:t>
            </a:r>
            <a:endParaRPr lang="en-US" altLang="zh-CN" sz="1400" smtClean="0">
              <a:latin typeface="+mn-ea"/>
              <a:ea typeface="+mn-ea"/>
            </a:endParaRPr>
          </a:p>
          <a:p>
            <a:pPr>
              <a:lnSpc>
                <a:spcPts val="2300"/>
              </a:lnSpc>
            </a:pPr>
            <a:r>
              <a:rPr lang="zh-CN" altLang="en-US" sz="1400" smtClean="0">
                <a:latin typeface="+mn-ea"/>
                <a:ea typeface="+mn-ea"/>
              </a:rPr>
              <a:t>中国烟草</a:t>
            </a:r>
            <a:endParaRPr lang="en-US" altLang="zh-CN" sz="1400" smtClean="0">
              <a:latin typeface="+mn-ea"/>
              <a:ea typeface="+mn-ea"/>
            </a:endParaRPr>
          </a:p>
          <a:p>
            <a:pPr>
              <a:lnSpc>
                <a:spcPts val="2300"/>
              </a:lnSpc>
            </a:pPr>
            <a:r>
              <a:rPr lang="zh-CN" altLang="en-US" sz="1400" smtClean="0">
                <a:latin typeface="+mn-ea"/>
                <a:ea typeface="+mn-ea"/>
              </a:rPr>
              <a:t>空中交通管理局</a:t>
            </a:r>
            <a:endParaRPr lang="en-US" altLang="zh-CN" sz="1400" smtClean="0">
              <a:latin typeface="+mn-ea"/>
              <a:ea typeface="+mn-ea"/>
            </a:endParaRPr>
          </a:p>
          <a:p>
            <a:pPr>
              <a:lnSpc>
                <a:spcPts val="2300"/>
              </a:lnSpc>
            </a:pPr>
            <a:r>
              <a:rPr lang="zh-CN" altLang="en-US" sz="1400" smtClean="0">
                <a:latin typeface="+mn-ea"/>
                <a:ea typeface="+mn-ea"/>
              </a:rPr>
              <a:t>首都之窗</a:t>
            </a:r>
            <a:endParaRPr lang="en-US" altLang="zh-CN" sz="1400" smtClean="0">
              <a:latin typeface="+mn-ea"/>
              <a:ea typeface="+mn-ea"/>
            </a:endParaRPr>
          </a:p>
          <a:p>
            <a:pPr>
              <a:lnSpc>
                <a:spcPts val="2300"/>
              </a:lnSpc>
            </a:pPr>
            <a:r>
              <a:rPr lang="zh-CN" altLang="en-US" sz="1400" smtClean="0">
                <a:latin typeface="+mn-ea"/>
                <a:ea typeface="+mn-ea"/>
              </a:rPr>
              <a:t>中国电子科技集团</a:t>
            </a:r>
            <a:r>
              <a:rPr lang="en-US" altLang="zh-CN" sz="1400" smtClean="0">
                <a:latin typeface="+mn-ea"/>
                <a:ea typeface="+mn-ea"/>
              </a:rPr>
              <a:t>28</a:t>
            </a:r>
            <a:r>
              <a:rPr lang="zh-CN" altLang="en-US" sz="1400" smtClean="0">
                <a:latin typeface="+mn-ea"/>
                <a:ea typeface="+mn-ea"/>
              </a:rPr>
              <a:t>所</a:t>
            </a:r>
            <a:endParaRPr lang="en-US" altLang="zh-CN" sz="1400" smtClean="0">
              <a:latin typeface="+mn-ea"/>
              <a:ea typeface="+mn-ea"/>
            </a:endParaRPr>
          </a:p>
          <a:p>
            <a:pPr>
              <a:lnSpc>
                <a:spcPts val="2300"/>
              </a:lnSpc>
            </a:pPr>
            <a:r>
              <a:rPr lang="zh-CN" altLang="en-US" sz="1400" smtClean="0">
                <a:latin typeface="+mn-ea"/>
                <a:ea typeface="+mn-ea"/>
              </a:rPr>
              <a:t>某部队后勤指挥</a:t>
            </a:r>
            <a:endParaRPr lang="en-US" altLang="zh-CN" sz="1400" smtClean="0">
              <a:latin typeface="+mn-ea"/>
              <a:ea typeface="+mn-ea"/>
            </a:endParaRPr>
          </a:p>
          <a:p>
            <a:pPr>
              <a:lnSpc>
                <a:spcPts val="2300"/>
              </a:lnSpc>
            </a:pPr>
            <a:r>
              <a:rPr lang="en-US" altLang="zh-CN" sz="1400" smtClean="0">
                <a:latin typeface="+mn-ea"/>
                <a:ea typeface="+mn-ea"/>
              </a:rPr>
              <a:t>……</a:t>
            </a:r>
            <a:endParaRPr lang="zh-CN" altLang="en-US" sz="1400">
              <a:latin typeface="+mn-ea"/>
              <a:ea typeface="+mn-ea"/>
            </a:endParaRPr>
          </a:p>
        </p:txBody>
      </p:sp>
      <p:sp>
        <p:nvSpPr>
          <p:cNvPr id="18" name="TextBox 17"/>
          <p:cNvSpPr txBox="1"/>
          <p:nvPr/>
        </p:nvSpPr>
        <p:spPr>
          <a:xfrm>
            <a:off x="7391400" y="2636346"/>
            <a:ext cx="1447800" cy="3631763"/>
          </a:xfrm>
          <a:prstGeom prst="rect">
            <a:avLst/>
          </a:prstGeom>
          <a:noFill/>
        </p:spPr>
        <p:txBody>
          <a:bodyPr wrap="square" rtlCol="0">
            <a:spAutoFit/>
          </a:bodyPr>
          <a:lstStyle/>
          <a:p>
            <a:pPr>
              <a:lnSpc>
                <a:spcPts val="2300"/>
              </a:lnSpc>
            </a:pPr>
            <a:r>
              <a:rPr lang="zh-CN" altLang="en-US" sz="1400" smtClean="0">
                <a:latin typeface="+mn-ea"/>
                <a:ea typeface="+mn-ea"/>
              </a:rPr>
              <a:t>中国航天科工</a:t>
            </a:r>
            <a:endParaRPr lang="en-US" altLang="zh-CN" sz="1400" smtClean="0">
              <a:latin typeface="+mn-ea"/>
              <a:ea typeface="+mn-ea"/>
            </a:endParaRPr>
          </a:p>
          <a:p>
            <a:pPr>
              <a:lnSpc>
                <a:spcPts val="2300"/>
              </a:lnSpc>
            </a:pPr>
            <a:r>
              <a:rPr lang="zh-CN" altLang="en-US" sz="1400" smtClean="0">
                <a:latin typeface="+mn-ea"/>
                <a:ea typeface="+mn-ea"/>
              </a:rPr>
              <a:t>首钢集团</a:t>
            </a:r>
            <a:endParaRPr lang="en-US" altLang="zh-CN" sz="1400" smtClean="0">
              <a:latin typeface="+mn-ea"/>
              <a:ea typeface="+mn-ea"/>
            </a:endParaRPr>
          </a:p>
          <a:p>
            <a:pPr>
              <a:lnSpc>
                <a:spcPts val="2300"/>
              </a:lnSpc>
            </a:pPr>
            <a:r>
              <a:rPr lang="zh-CN" altLang="en-US" sz="1400" smtClean="0">
                <a:latin typeface="+mn-ea"/>
                <a:ea typeface="+mn-ea"/>
              </a:rPr>
              <a:t>宝钢集团</a:t>
            </a:r>
            <a:endParaRPr lang="en-US" altLang="zh-CN" sz="1400" smtClean="0">
              <a:latin typeface="+mn-ea"/>
              <a:ea typeface="+mn-ea"/>
            </a:endParaRPr>
          </a:p>
          <a:p>
            <a:pPr>
              <a:lnSpc>
                <a:spcPts val="2300"/>
              </a:lnSpc>
            </a:pPr>
            <a:r>
              <a:rPr lang="zh-CN" altLang="en-US" sz="1400" smtClean="0">
                <a:latin typeface="+mn-ea"/>
                <a:ea typeface="+mn-ea"/>
              </a:rPr>
              <a:t>招商局</a:t>
            </a:r>
            <a:endParaRPr lang="en-US" altLang="zh-CN" sz="1400" smtClean="0">
              <a:latin typeface="+mn-ea"/>
              <a:ea typeface="+mn-ea"/>
            </a:endParaRPr>
          </a:p>
          <a:p>
            <a:pPr>
              <a:lnSpc>
                <a:spcPts val="2300"/>
              </a:lnSpc>
            </a:pPr>
            <a:r>
              <a:rPr lang="zh-CN" altLang="en-US" sz="1400" smtClean="0">
                <a:latin typeface="+mn-ea"/>
                <a:ea typeface="+mn-ea"/>
              </a:rPr>
              <a:t>中国国航</a:t>
            </a:r>
            <a:endParaRPr lang="en-US" altLang="zh-CN" sz="1400" smtClean="0">
              <a:latin typeface="+mn-ea"/>
              <a:ea typeface="+mn-ea"/>
            </a:endParaRPr>
          </a:p>
          <a:p>
            <a:pPr>
              <a:lnSpc>
                <a:spcPts val="2300"/>
              </a:lnSpc>
            </a:pPr>
            <a:r>
              <a:rPr lang="zh-CN" altLang="en-US" sz="1400" smtClean="0">
                <a:latin typeface="+mn-ea"/>
                <a:ea typeface="+mn-ea"/>
              </a:rPr>
              <a:t>中国造币</a:t>
            </a:r>
            <a:endParaRPr lang="en-US" altLang="zh-CN" sz="1400" smtClean="0">
              <a:latin typeface="+mn-ea"/>
              <a:ea typeface="+mn-ea"/>
            </a:endParaRPr>
          </a:p>
          <a:p>
            <a:pPr>
              <a:lnSpc>
                <a:spcPts val="2300"/>
              </a:lnSpc>
            </a:pPr>
            <a:r>
              <a:rPr lang="zh-CN" altLang="en-US" sz="1400" smtClean="0">
                <a:latin typeface="+mn-ea"/>
                <a:ea typeface="+mn-ea"/>
              </a:rPr>
              <a:t>京港地铁</a:t>
            </a:r>
            <a:endParaRPr lang="en-US" altLang="zh-CN" sz="1400" smtClean="0">
              <a:latin typeface="+mn-ea"/>
              <a:ea typeface="+mn-ea"/>
            </a:endParaRPr>
          </a:p>
          <a:p>
            <a:pPr>
              <a:lnSpc>
                <a:spcPts val="2300"/>
              </a:lnSpc>
            </a:pPr>
            <a:r>
              <a:rPr lang="zh-CN" altLang="en-US" sz="1400" smtClean="0">
                <a:latin typeface="+mn-ea"/>
                <a:ea typeface="+mn-ea"/>
              </a:rPr>
              <a:t>九阳股份</a:t>
            </a:r>
            <a:endParaRPr lang="en-US" altLang="zh-CN" sz="1400" smtClean="0">
              <a:latin typeface="+mn-ea"/>
              <a:ea typeface="+mn-ea"/>
            </a:endParaRPr>
          </a:p>
          <a:p>
            <a:pPr>
              <a:lnSpc>
                <a:spcPts val="2300"/>
              </a:lnSpc>
            </a:pPr>
            <a:r>
              <a:rPr lang="zh-CN" altLang="en-US" sz="1400" smtClean="0">
                <a:latin typeface="+mn-ea"/>
                <a:ea typeface="+mn-ea"/>
              </a:rPr>
              <a:t>中国科学院</a:t>
            </a:r>
            <a:endParaRPr lang="en-US" altLang="zh-CN" sz="1400" smtClean="0">
              <a:latin typeface="+mn-ea"/>
              <a:ea typeface="+mn-ea"/>
            </a:endParaRPr>
          </a:p>
          <a:p>
            <a:pPr>
              <a:lnSpc>
                <a:spcPts val="2300"/>
              </a:lnSpc>
            </a:pPr>
            <a:r>
              <a:rPr lang="zh-CN" altLang="en-US" sz="1400" smtClean="0">
                <a:latin typeface="+mn-ea"/>
                <a:ea typeface="+mn-ea"/>
              </a:rPr>
              <a:t>三菱电梯</a:t>
            </a:r>
            <a:endParaRPr lang="en-US" altLang="zh-CN" sz="1400" smtClean="0">
              <a:latin typeface="+mn-ea"/>
              <a:ea typeface="+mn-ea"/>
            </a:endParaRPr>
          </a:p>
          <a:p>
            <a:pPr>
              <a:lnSpc>
                <a:spcPts val="2300"/>
              </a:lnSpc>
            </a:pPr>
            <a:r>
              <a:rPr lang="zh-CN" altLang="en-US" sz="1400" smtClean="0">
                <a:latin typeface="+mn-ea"/>
                <a:ea typeface="+mn-ea"/>
              </a:rPr>
              <a:t>德邦物流</a:t>
            </a:r>
            <a:endParaRPr lang="en-US" altLang="zh-CN" sz="1400" smtClean="0">
              <a:latin typeface="+mn-ea"/>
              <a:ea typeface="+mn-ea"/>
            </a:endParaRPr>
          </a:p>
          <a:p>
            <a:pPr>
              <a:lnSpc>
                <a:spcPts val="2300"/>
              </a:lnSpc>
            </a:pPr>
            <a:r>
              <a:rPr lang="en-US" altLang="zh-CN" sz="1400" smtClean="0">
                <a:latin typeface="+mn-ea"/>
                <a:ea typeface="+mn-ea"/>
              </a:rPr>
              <a:t>……</a:t>
            </a:r>
            <a:endParaRPr lang="zh-CN" altLang="en-US" sz="1400">
              <a:latin typeface="+mn-ea"/>
              <a:ea typeface="+mn-ea"/>
            </a:endParaRPr>
          </a:p>
        </p:txBody>
      </p:sp>
      <p:cxnSp>
        <p:nvCxnSpPr>
          <p:cNvPr id="19" name="直接连接符 18"/>
          <p:cNvCxnSpPr/>
          <p:nvPr/>
        </p:nvCxnSpPr>
        <p:spPr bwMode="auto">
          <a:xfrm rot="5400000">
            <a:off x="-75406"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1" name="直接连接符 20"/>
          <p:cNvCxnSpPr/>
          <p:nvPr/>
        </p:nvCxnSpPr>
        <p:spPr bwMode="auto">
          <a:xfrm rot="5400000">
            <a:off x="1677194"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2" name="直接连接符 21"/>
          <p:cNvCxnSpPr/>
          <p:nvPr/>
        </p:nvCxnSpPr>
        <p:spPr bwMode="auto">
          <a:xfrm rot="5400000">
            <a:off x="3429794"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3" name="直接连接符 22"/>
          <p:cNvCxnSpPr/>
          <p:nvPr/>
        </p:nvCxnSpPr>
        <p:spPr bwMode="auto">
          <a:xfrm rot="5400000">
            <a:off x="5296694" y="4228306"/>
            <a:ext cx="38862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sp>
        <p:nvSpPr>
          <p:cNvPr id="24" name="矩形 23"/>
          <p:cNvSpPr/>
          <p:nvPr/>
        </p:nvSpPr>
        <p:spPr bwMode="auto">
          <a:xfrm>
            <a:off x="3810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6" name="矩形 25"/>
          <p:cNvSpPr/>
          <p:nvPr/>
        </p:nvSpPr>
        <p:spPr bwMode="auto">
          <a:xfrm>
            <a:off x="21336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7" name="矩形 26"/>
          <p:cNvSpPr/>
          <p:nvPr/>
        </p:nvSpPr>
        <p:spPr bwMode="auto">
          <a:xfrm>
            <a:off x="38862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8" name="矩形 27"/>
          <p:cNvSpPr/>
          <p:nvPr/>
        </p:nvSpPr>
        <p:spPr bwMode="auto">
          <a:xfrm>
            <a:off x="55626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9" name="矩形 28"/>
          <p:cNvSpPr/>
          <p:nvPr/>
        </p:nvSpPr>
        <p:spPr bwMode="auto">
          <a:xfrm>
            <a:off x="73152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29783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20292</TotalTime>
  <Words>7573</Words>
  <Application>Microsoft Office PowerPoint</Application>
  <PresentationFormat>全屏显示(4:3)</PresentationFormat>
  <Paragraphs>1425</Paragraphs>
  <Slides>83</Slides>
  <Notes>41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85" baseType="lpstr">
      <vt:lpstr>主题2</vt:lpstr>
      <vt:lpstr>Visio</vt:lpstr>
      <vt:lpstr>普元SOA服务治理平台与实践</vt:lpstr>
      <vt:lpstr>交流提纲</vt:lpstr>
      <vt:lpstr>普元的愿景与使命</vt:lpstr>
      <vt:lpstr>上海普元信息技术股份有限公司</vt:lpstr>
      <vt:lpstr>普元的产品和解决方案</vt:lpstr>
      <vt:lpstr>普元是SOA企业架构、标准规范的领导厂商</vt:lpstr>
      <vt:lpstr>国际标准组织-掌控国际关键软件技术的话语权</vt:lpstr>
      <vt:lpstr>普元参与的国家云计算示范工程项目</vt:lpstr>
      <vt:lpstr>12年的历程，普元平台帮助300多家大中型客户成功</vt:lpstr>
      <vt:lpstr>交流提纲</vt:lpstr>
      <vt:lpstr>普元 ESB 产品的设计理念</vt:lpstr>
      <vt:lpstr>ESB实施的关键：性能</vt:lpstr>
      <vt:lpstr>ESB实施的关键：可靠性</vt:lpstr>
      <vt:lpstr>ESB实施的关键：可管理性</vt:lpstr>
      <vt:lpstr>普元ESB产品功能架构</vt:lpstr>
      <vt:lpstr>普元ESB产品部署架构</vt:lpstr>
      <vt:lpstr>Primeton ESB Studio</vt:lpstr>
      <vt:lpstr>Primeton ESB Server</vt:lpstr>
      <vt:lpstr>Primeton ESB Console</vt:lpstr>
      <vt:lpstr>产品构成-Primeton ESB R/R</vt:lpstr>
      <vt:lpstr>产品构成-Primeton ESB SSM</vt:lpstr>
      <vt:lpstr>交流提纲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高性能：面向原生消息的编程模式</vt:lpstr>
      <vt:lpstr>高性能：高效的WebService处理</vt:lpstr>
      <vt:lpstr>高性能：分布式处理</vt:lpstr>
      <vt:lpstr>PowerPoint 演示文稿</vt:lpstr>
      <vt:lpstr>PowerPoint 演示文稿</vt:lpstr>
      <vt:lpstr>PowerPoint 演示文稿</vt:lpstr>
      <vt:lpstr>高可靠：资源的可调配性</vt:lpstr>
      <vt:lpstr>高可靠：日志管理</vt:lpstr>
      <vt:lpstr>扩展性：协议扩展</vt:lpstr>
      <vt:lpstr>扩展性：外围功能扩展</vt:lpstr>
      <vt:lpstr>扩展性：拦截器机制</vt:lpstr>
      <vt:lpstr>扩展性：外围功能扩展</vt:lpstr>
      <vt:lpstr>扩展性：统计与监控</vt:lpstr>
      <vt:lpstr>交流提纲</vt:lpstr>
      <vt:lpstr>Gartner定义的SOA路线图</vt:lpstr>
      <vt:lpstr>服务治理方法论</vt:lpstr>
      <vt:lpstr>IT集成能力关键要素</vt:lpstr>
      <vt:lpstr>SOA服务治理总体方案</vt:lpstr>
      <vt:lpstr>管理体系–软件资产管理</vt:lpstr>
      <vt:lpstr>管理体系–接口服务规范</vt:lpstr>
      <vt:lpstr>管理体系– 服务度量体系</vt:lpstr>
      <vt:lpstr>SOA服务治理总体方案</vt:lpstr>
      <vt:lpstr>平台与工具：软件资产管理系统（SAM）</vt:lpstr>
      <vt:lpstr>软件资产全生命周期管理</vt:lpstr>
      <vt:lpstr>平台与工具：服务总线（ESB）</vt:lpstr>
      <vt:lpstr>平台与工具：接口服务监控系统（SSM）</vt:lpstr>
      <vt:lpstr>接口服务运行期管控</vt:lpstr>
      <vt:lpstr>接口服务运行统计分析</vt:lpstr>
      <vt:lpstr>ESB/SAM/SSM的协同工作机制</vt:lpstr>
      <vt:lpstr>SOA服务治理总体方案</vt:lpstr>
      <vt:lpstr>组织保障– 服务治理组织</vt:lpstr>
      <vt:lpstr>平台方案实施策略</vt:lpstr>
      <vt:lpstr>交流提纲</vt:lpstr>
      <vt:lpstr>业务支撑系统开发平台演进历程</vt:lpstr>
      <vt:lpstr>2010年的沉寂与思考</vt:lpstr>
      <vt:lpstr>评估上海公司目前的IT集成能力</vt:lpstr>
      <vt:lpstr>上海公司IT系统SOA改造的目标：提升IT集成能力</vt:lpstr>
      <vt:lpstr>IT集成平台实现运营商引进来、走出去的目标</vt:lpstr>
      <vt:lpstr>服务集成平台– 物理部署架构(含容灾)</vt:lpstr>
      <vt:lpstr>服务治理平台-割接方案</vt:lpstr>
      <vt:lpstr>亚联统一接口平台分析</vt:lpstr>
      <vt:lpstr>亚联统一接口平台的应对策略</vt:lpstr>
      <vt:lpstr>服务治理平台-软件资产管理（SAM）系统演示</vt:lpstr>
      <vt:lpstr>SAM演示：接口注册管理</vt:lpstr>
      <vt:lpstr>SAM演示：接口注册管理</vt:lpstr>
      <vt:lpstr>SAM演示： 部署管理</vt:lpstr>
      <vt:lpstr>SAM演示：注册审计</vt:lpstr>
      <vt:lpstr>SAM演示：运行期报文审计</vt:lpstr>
      <vt:lpstr>SAM演示：调用关系审计</vt:lpstr>
      <vt:lpstr>SAM演示：统计综合查询</vt:lpstr>
      <vt:lpstr>SAM演示：接口运行统计</vt:lpstr>
      <vt:lpstr>SAM演示：接口运行诊断</vt:lpstr>
      <vt:lpstr>上海公司SOA服务治理后续规划</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刘先军</dc:creator>
  <cp:lastModifiedBy>StringLew</cp:lastModifiedBy>
  <cp:revision>2402</cp:revision>
  <cp:lastPrinted>1601-01-01T00:00:00Z</cp:lastPrinted>
  <dcterms:created xsi:type="dcterms:W3CDTF">1601-01-01T00:00:00Z</dcterms:created>
  <dcterms:modified xsi:type="dcterms:W3CDTF">2013-03-29T00:59:48Z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